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84" r:id="rId3"/>
    <p:sldId id="480" r:id="rId4"/>
    <p:sldId id="481" r:id="rId5"/>
    <p:sldId id="484" r:id="rId6"/>
    <p:sldId id="482" r:id="rId7"/>
    <p:sldId id="483"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501" r:id="rId22"/>
    <p:sldId id="502" r:id="rId23"/>
    <p:sldId id="498" r:id="rId24"/>
    <p:sldId id="499"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322" r:id="rId42"/>
    <p:sldId id="519" r:id="rId43"/>
    <p:sldId id="520" r:id="rId44"/>
    <p:sldId id="521" r:id="rId45"/>
    <p:sldId id="522" r:id="rId46"/>
    <p:sldId id="523" r:id="rId47"/>
    <p:sldId id="524" r:id="rId48"/>
    <p:sldId id="525" r:id="rId49"/>
    <p:sldId id="526" r:id="rId50"/>
    <p:sldId id="527" r:id="rId51"/>
    <p:sldId id="528" r:id="rId52"/>
    <p:sldId id="529" r:id="rId53"/>
    <p:sldId id="530" r:id="rId54"/>
    <p:sldId id="531" r:id="rId55"/>
    <p:sldId id="532" r:id="rId56"/>
    <p:sldId id="533" r:id="rId57"/>
    <p:sldId id="535" r:id="rId58"/>
    <p:sldId id="534" r:id="rId59"/>
    <p:sldId id="536" r:id="rId60"/>
    <p:sldId id="537" r:id="rId61"/>
  </p:sldIdLst>
  <p:sldSz cx="12192000" cy="6858000"/>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a:srgbClr val="00FF00"/>
    <a:srgbClr val="FFA3A3"/>
    <a:srgbClr val="FF3333"/>
    <a:srgbClr val="669900"/>
    <a:srgbClr val="FF5D5D"/>
    <a:srgbClr val="820000"/>
    <a:srgbClr val="005696"/>
    <a:srgbClr val="FFE7E7"/>
    <a:srgbClr val="760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7" autoAdjust="0"/>
    <p:restoredTop sz="88088" autoAdjust="0"/>
  </p:normalViewPr>
  <p:slideViewPr>
    <p:cSldViewPr snapToGrid="0">
      <p:cViewPr varScale="1">
        <p:scale>
          <a:sx n="99" d="100"/>
          <a:sy n="99" d="100"/>
        </p:scale>
        <p:origin x="7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D:\LITERATURE\E-LEARNING%20PROJECT\OTHER\MEW4_1-lesson%20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LITERATURE\E-LEARNING%20PROJECT\OTHER\MEW4_1-lesson%204.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LITERATURE\E-LEARNING%20PROJECT\OTHER\MEW4_3-lesson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LITERATURE\E-LEARNING%20PROJECT\OTHER\MEW4_3-lesson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LITERATURE\E-LEARNING%20PROJECT\OTHER\MEW4_5-lesson4.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LITERATURE\E-LEARNING%20PROJECT\OTHER\MEW4_5-lesson4.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aio\Documents\DATA\Disertation_Somvang\PhD%20project\Poverty%20Simulation\Graph\Income%20form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ຜົນຜະລິດທັງໝົດ/ປັດໃຈແຮງງານ</a:t>
            </a:r>
          </a:p>
        </c:rich>
      </c:tx>
      <c:layout>
        <c:manualLayout>
          <c:xMode val="edge"/>
          <c:yMode val="edge"/>
          <c:x val="0.285501391955229"/>
          <c:y val="3.6363012976052302E-2"/>
        </c:manualLayout>
      </c:layout>
      <c:overlay val="0"/>
      <c:spPr>
        <a:noFill/>
        <a:ln w="25400">
          <a:noFill/>
        </a:ln>
      </c:spPr>
    </c:title>
    <c:autoTitleDeleted val="0"/>
    <c:plotArea>
      <c:layout>
        <c:manualLayout>
          <c:layoutTarget val="inner"/>
          <c:xMode val="edge"/>
          <c:yMode val="edge"/>
          <c:x val="0.26984196697763502"/>
          <c:y val="0.196172248803828"/>
          <c:w val="0.66666838900356795"/>
          <c:h val="0.56937799043062198"/>
        </c:manualLayout>
      </c:layout>
      <c:scatterChart>
        <c:scatterStyle val="smoothMarker"/>
        <c:varyColors val="0"/>
        <c:ser>
          <c:idx val="0"/>
          <c:order val="0"/>
          <c:tx>
            <c:strRef>
              <c:f>Sheet1!$B$6</c:f>
              <c:strCache>
                <c:ptCount val="1"/>
                <c:pt idx="0">
                  <c:v>Total Output (Q)</c:v>
                </c:pt>
              </c:strCache>
            </c:strRef>
          </c:tx>
          <c:spPr>
            <a:ln w="38100">
              <a:solidFill>
                <a:srgbClr val="FF0000"/>
              </a:solidFill>
              <a:prstDash val="solid"/>
            </a:ln>
          </c:spPr>
          <c:marker>
            <c:symbol val="none"/>
          </c:marker>
          <c:xVal>
            <c:numRef>
              <c:f>Sheet1!$A$7:$A$27</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Sheet1!$B$7:$B$27</c:f>
              <c:numCache>
                <c:formatCode>0.00</c:formatCode>
                <c:ptCount val="21"/>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numCache>
            </c:numRef>
          </c:yVal>
          <c:smooth val="1"/>
          <c:extLst>
            <c:ext xmlns:c16="http://schemas.microsoft.com/office/drawing/2014/chart" uri="{C3380CC4-5D6E-409C-BE32-E72D297353CC}">
              <c16:uniqueId val="{00000000-A699-48F7-818E-327520D6C2FF}"/>
            </c:ext>
          </c:extLst>
        </c:ser>
        <c:dLbls>
          <c:showLegendKey val="0"/>
          <c:showVal val="0"/>
          <c:showCatName val="0"/>
          <c:showSerName val="0"/>
          <c:showPercent val="0"/>
          <c:showBubbleSize val="0"/>
        </c:dLbls>
        <c:axId val="-2146499616"/>
        <c:axId val="-2133634096"/>
      </c:scatterChart>
      <c:valAx>
        <c:axId val="-2146499616"/>
        <c:scaling>
          <c:orientation val="minMax"/>
          <c:max val="20"/>
        </c:scaling>
        <c:delete val="0"/>
        <c:axPos val="b"/>
        <c:title>
          <c:tx>
            <c:rich>
              <a:bodyPr/>
              <a:lstStyle/>
              <a:p>
                <a:pPr>
                  <a:defRPr/>
                </a:pPr>
                <a:r>
                  <a:rPr lang="en-US"/>
                  <a:t>ປັດໃຈແຮງງານ (L)</a:t>
                </a:r>
              </a:p>
            </c:rich>
          </c:tx>
          <c:layout>
            <c:manualLayout>
              <c:xMode val="edge"/>
              <c:yMode val="edge"/>
              <c:x val="0.47090068747077402"/>
              <c:y val="0.8708133971291870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33634096"/>
        <c:crosses val="autoZero"/>
        <c:crossBetween val="midCat"/>
      </c:valAx>
      <c:valAx>
        <c:axId val="-2133634096"/>
        <c:scaling>
          <c:orientation val="minMax"/>
          <c:max val="400"/>
        </c:scaling>
        <c:delete val="0"/>
        <c:axPos val="l"/>
        <c:title>
          <c:tx>
            <c:rich>
              <a:bodyPr/>
              <a:lstStyle/>
              <a:p>
                <a:pPr>
                  <a:defRPr/>
                </a:pPr>
                <a:r>
                  <a:rPr lang="en-US"/>
                  <a:t>ຜົນຜະລິດທັງໝົດ (Q)</a:t>
                </a:r>
              </a:p>
            </c:rich>
          </c:tx>
          <c:layout>
            <c:manualLayout>
              <c:xMode val="edge"/>
              <c:yMode val="edge"/>
              <c:x val="4.2328151682766199E-2"/>
              <c:y val="0.2392344497607659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46499616"/>
        <c:crosses val="autoZero"/>
        <c:crossBetween val="midCat"/>
      </c:valAx>
      <c:spPr>
        <a:solidFill>
          <a:schemeClr val="accent6"/>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Phetsarath" charset="0"/>
          <a:ea typeface="Phetsarath" charset="0"/>
          <a:cs typeface="Phetsarath"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ຜົນຜະລິດສ່ວນເພີ່ມ/ປັດໃຈແຮງງານ</a:t>
            </a:r>
          </a:p>
        </c:rich>
      </c:tx>
      <c:layout>
        <c:manualLayout>
          <c:xMode val="edge"/>
          <c:yMode val="edge"/>
          <c:x val="0.25714481404802603"/>
          <c:y val="5.43027173141453E-2"/>
        </c:manualLayout>
      </c:layout>
      <c:overlay val="0"/>
      <c:spPr>
        <a:noFill/>
        <a:ln w="25400">
          <a:noFill/>
        </a:ln>
      </c:spPr>
    </c:title>
    <c:autoTitleDeleted val="0"/>
    <c:plotArea>
      <c:layout>
        <c:manualLayout>
          <c:layoutTarget val="inner"/>
          <c:xMode val="edge"/>
          <c:yMode val="edge"/>
          <c:x val="0.233244273160336"/>
          <c:y val="0.21100917431192701"/>
          <c:w val="0.70241378813802302"/>
          <c:h val="0.55504587155963303"/>
        </c:manualLayout>
      </c:layout>
      <c:scatterChart>
        <c:scatterStyle val="smoothMarker"/>
        <c:varyColors val="0"/>
        <c:ser>
          <c:idx val="0"/>
          <c:order val="0"/>
          <c:tx>
            <c:strRef>
              <c:f>Sheet1!$C$6</c:f>
              <c:strCache>
                <c:ptCount val="1"/>
                <c:pt idx="0">
                  <c:v>Marginal output</c:v>
                </c:pt>
              </c:strCache>
            </c:strRef>
          </c:tx>
          <c:spPr>
            <a:ln w="38100">
              <a:solidFill>
                <a:srgbClr val="7030A0"/>
              </a:solidFill>
              <a:prstDash val="solid"/>
            </a:ln>
          </c:spPr>
          <c:marker>
            <c:symbol val="none"/>
          </c:marker>
          <c:xVal>
            <c:numRef>
              <c:f>Sheet1!$A$7:$A$26</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xVal>
          <c:yVal>
            <c:numRef>
              <c:f>Sheet1!$C$7:$C$26</c:f>
              <c:numCache>
                <c:formatCode>0.00</c:formatCode>
                <c:ptCount val="20"/>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numCache>
            </c:numRef>
          </c:yVal>
          <c:smooth val="1"/>
          <c:extLst>
            <c:ext xmlns:c16="http://schemas.microsoft.com/office/drawing/2014/chart" uri="{C3380CC4-5D6E-409C-BE32-E72D297353CC}">
              <c16:uniqueId val="{00000000-81AF-4A66-BF3A-873D5DBCAE0E}"/>
            </c:ext>
          </c:extLst>
        </c:ser>
        <c:dLbls>
          <c:showLegendKey val="0"/>
          <c:showVal val="0"/>
          <c:showCatName val="0"/>
          <c:showSerName val="0"/>
          <c:showPercent val="0"/>
          <c:showBubbleSize val="0"/>
        </c:dLbls>
        <c:axId val="2113954736"/>
        <c:axId val="-2139558416"/>
      </c:scatterChart>
      <c:valAx>
        <c:axId val="2113954736"/>
        <c:scaling>
          <c:orientation val="minMax"/>
        </c:scaling>
        <c:delete val="0"/>
        <c:axPos val="b"/>
        <c:title>
          <c:tx>
            <c:rich>
              <a:bodyPr/>
              <a:lstStyle/>
              <a:p>
                <a:pPr>
                  <a:defRPr/>
                </a:pPr>
                <a:r>
                  <a:rPr lang="en-US"/>
                  <a:t>ປັດໃຈແຮງງານ (L)</a:t>
                </a:r>
              </a:p>
            </c:rich>
          </c:tx>
          <c:layout>
            <c:manualLayout>
              <c:xMode val="edge"/>
              <c:yMode val="edge"/>
              <c:x val="0.44504079706454902"/>
              <c:y val="0.876146788990824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39558416"/>
        <c:crosses val="autoZero"/>
        <c:crossBetween val="midCat"/>
      </c:valAx>
      <c:valAx>
        <c:axId val="-2139558416"/>
        <c:scaling>
          <c:orientation val="minMax"/>
        </c:scaling>
        <c:delete val="0"/>
        <c:axPos val="l"/>
        <c:title>
          <c:tx>
            <c:rich>
              <a:bodyPr/>
              <a:lstStyle/>
              <a:p>
                <a:pPr>
                  <a:defRPr/>
                </a:pPr>
                <a:r>
                  <a:rPr lang="en-US"/>
                  <a:t>ຜົນຜະລິດສ່ວນເພີ່ມ </a:t>
                </a:r>
              </a:p>
            </c:rich>
          </c:tx>
          <c:layout>
            <c:manualLayout>
              <c:xMode val="edge"/>
              <c:yMode val="edge"/>
              <c:x val="4.2895498512245701E-2"/>
              <c:y val="0.2293577981651379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13954736"/>
        <c:crosses val="autoZero"/>
        <c:crossBetween val="midCat"/>
      </c:valAx>
      <c:spPr>
        <a:solidFill>
          <a:schemeClr val="accent4">
            <a:lumMod val="60000"/>
            <a:lumOff val="40000"/>
          </a:schemeClr>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Phetsarath" charset="0"/>
          <a:ea typeface="Phetsarath" charset="0"/>
          <a:cs typeface="Phetsarath"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ລາຍຈ່າຍທັງໝົດ /ຜົນຜະລິດ </a:t>
            </a:r>
          </a:p>
        </c:rich>
      </c:tx>
      <c:layout>
        <c:manualLayout>
          <c:xMode val="edge"/>
          <c:yMode val="edge"/>
          <c:x val="0.28732433885940101"/>
          <c:y val="4.6154077294057003E-2"/>
        </c:manualLayout>
      </c:layout>
      <c:overlay val="0"/>
      <c:spPr>
        <a:noFill/>
        <a:ln w="25400">
          <a:noFill/>
        </a:ln>
      </c:spPr>
    </c:title>
    <c:autoTitleDeleted val="0"/>
    <c:plotArea>
      <c:layout>
        <c:manualLayout>
          <c:layoutTarget val="inner"/>
          <c:xMode val="edge"/>
          <c:yMode val="edge"/>
          <c:x val="0.28450743357646602"/>
          <c:y val="0.28718092538524298"/>
          <c:w val="0.60563463583109001"/>
          <c:h val="0.37436084916290702"/>
        </c:manualLayout>
      </c:layout>
      <c:scatterChart>
        <c:scatterStyle val="smoothMarker"/>
        <c:varyColors val="0"/>
        <c:ser>
          <c:idx val="0"/>
          <c:order val="0"/>
          <c:tx>
            <c:strRef>
              <c:f>Sheet1!$C$7</c:f>
              <c:strCache>
                <c:ptCount val="1"/>
                <c:pt idx="0">
                  <c:v>Total cost</c:v>
                </c:pt>
              </c:strCache>
            </c:strRef>
          </c:tx>
          <c:spPr>
            <a:ln w="38100">
              <a:solidFill>
                <a:srgbClr val="FF0000"/>
              </a:solidFill>
              <a:prstDash val="solid"/>
            </a:ln>
          </c:spPr>
          <c:marker>
            <c:symbol val="none"/>
          </c:marker>
          <c:xVal>
            <c:numRef>
              <c:f>Sheet1!$B$8:$B$27</c:f>
              <c:numCache>
                <c:formatCode>_-* #,##0.0_-;\-* #,##0.0_-;_-* "-"??_-;_-@_-</c:formatCode>
                <c:ptCount val="20"/>
                <c:pt idx="0">
                  <c:v>987.2</c:v>
                </c:pt>
                <c:pt idx="1">
                  <c:v>1088.3187499999999</c:v>
                </c:pt>
                <c:pt idx="2">
                  <c:v>1191.1500000000001</c:v>
                </c:pt>
                <c:pt idx="3">
                  <c:v>1295.20625</c:v>
                </c:pt>
                <c:pt idx="4">
                  <c:v>1400</c:v>
                </c:pt>
                <c:pt idx="5">
                  <c:v>1505.04375</c:v>
                </c:pt>
                <c:pt idx="6">
                  <c:v>1609.85</c:v>
                </c:pt>
                <c:pt idx="7">
                  <c:v>1713.9312500000001</c:v>
                </c:pt>
                <c:pt idx="8">
                  <c:v>1816.8</c:v>
                </c:pt>
                <c:pt idx="9">
                  <c:v>1917.96875</c:v>
                </c:pt>
                <c:pt idx="10">
                  <c:v>2016.95</c:v>
                </c:pt>
                <c:pt idx="11">
                  <c:v>2113.256249999999</c:v>
                </c:pt>
                <c:pt idx="12">
                  <c:v>2206.4</c:v>
                </c:pt>
                <c:pt idx="13">
                  <c:v>2295.8937500000002</c:v>
                </c:pt>
                <c:pt idx="14">
                  <c:v>2381.25</c:v>
                </c:pt>
                <c:pt idx="15">
                  <c:v>2461.9812499999998</c:v>
                </c:pt>
                <c:pt idx="16">
                  <c:v>2537.6</c:v>
                </c:pt>
                <c:pt idx="17">
                  <c:v>2607.6187500000001</c:v>
                </c:pt>
                <c:pt idx="18">
                  <c:v>2671.55</c:v>
                </c:pt>
                <c:pt idx="19">
                  <c:v>2728.90625</c:v>
                </c:pt>
              </c:numCache>
            </c:numRef>
          </c:xVal>
          <c:yVal>
            <c:numRef>
              <c:f>Sheet1!$C$8:$C$27</c:f>
              <c:numCache>
                <c:formatCode>_-* #,##0.0_-;\-* #,##0.0_-;_-* "-"??_-;_-@_-</c:formatCode>
                <c:ptCount val="20"/>
                <c:pt idx="0">
                  <c:v>8000</c:v>
                </c:pt>
                <c:pt idx="1">
                  <c:v>8500</c:v>
                </c:pt>
                <c:pt idx="2">
                  <c:v>9000</c:v>
                </c:pt>
                <c:pt idx="3">
                  <c:v>9500</c:v>
                </c:pt>
                <c:pt idx="4">
                  <c:v>10000</c:v>
                </c:pt>
                <c:pt idx="5">
                  <c:v>10500</c:v>
                </c:pt>
                <c:pt idx="6">
                  <c:v>11000</c:v>
                </c:pt>
                <c:pt idx="7">
                  <c:v>11500</c:v>
                </c:pt>
                <c:pt idx="8">
                  <c:v>12000</c:v>
                </c:pt>
                <c:pt idx="9">
                  <c:v>12500</c:v>
                </c:pt>
                <c:pt idx="10">
                  <c:v>13000</c:v>
                </c:pt>
                <c:pt idx="11">
                  <c:v>13500</c:v>
                </c:pt>
                <c:pt idx="12">
                  <c:v>14000</c:v>
                </c:pt>
                <c:pt idx="13">
                  <c:v>14500</c:v>
                </c:pt>
                <c:pt idx="14">
                  <c:v>15000</c:v>
                </c:pt>
                <c:pt idx="15">
                  <c:v>15500</c:v>
                </c:pt>
                <c:pt idx="16">
                  <c:v>16000</c:v>
                </c:pt>
                <c:pt idx="17">
                  <c:v>16500</c:v>
                </c:pt>
                <c:pt idx="18">
                  <c:v>17000</c:v>
                </c:pt>
                <c:pt idx="19">
                  <c:v>17500</c:v>
                </c:pt>
              </c:numCache>
            </c:numRef>
          </c:yVal>
          <c:smooth val="1"/>
          <c:extLst>
            <c:ext xmlns:c16="http://schemas.microsoft.com/office/drawing/2014/chart" uri="{C3380CC4-5D6E-409C-BE32-E72D297353CC}">
              <c16:uniqueId val="{00000000-5B51-46A0-B8B1-396D30287E63}"/>
            </c:ext>
          </c:extLst>
        </c:ser>
        <c:dLbls>
          <c:showLegendKey val="0"/>
          <c:showVal val="0"/>
          <c:showCatName val="0"/>
          <c:showSerName val="0"/>
          <c:showPercent val="0"/>
          <c:showBubbleSize val="0"/>
        </c:dLbls>
        <c:axId val="2115759264"/>
        <c:axId val="-2138325136"/>
      </c:scatterChart>
      <c:valAx>
        <c:axId val="2115759264"/>
        <c:scaling>
          <c:orientation val="minMax"/>
          <c:min val="1000"/>
        </c:scaling>
        <c:delete val="0"/>
        <c:axPos val="b"/>
        <c:title>
          <c:tx>
            <c:rich>
              <a:bodyPr/>
              <a:lstStyle/>
              <a:p>
                <a:pPr>
                  <a:defRPr/>
                </a:pPr>
                <a:r>
                  <a:rPr lang="en-US"/>
                  <a:t>ຜົນຜະລິດ (Q)</a:t>
                </a:r>
              </a:p>
            </c:rich>
          </c:tx>
          <c:layout>
            <c:manualLayout>
              <c:xMode val="edge"/>
              <c:yMode val="edge"/>
              <c:x val="0.50140914036248396"/>
              <c:y val="0.8205169296721229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38325136"/>
        <c:crosses val="autoZero"/>
        <c:crossBetween val="midCat"/>
        <c:majorUnit val="500"/>
      </c:valAx>
      <c:valAx>
        <c:axId val="-2138325136"/>
        <c:scaling>
          <c:orientation val="minMax"/>
        </c:scaling>
        <c:delete val="0"/>
        <c:axPos val="l"/>
        <c:title>
          <c:tx>
            <c:rich>
              <a:bodyPr/>
              <a:lstStyle/>
              <a:p>
                <a:pPr>
                  <a:defRPr/>
                </a:pPr>
                <a:r>
                  <a:rPr lang="en-US"/>
                  <a:t>ລາຍຈ່າຍທັງໝົດ (TC)</a:t>
                </a:r>
              </a:p>
            </c:rich>
          </c:tx>
          <c:layout>
            <c:manualLayout>
              <c:xMode val="edge"/>
              <c:yMode val="edge"/>
              <c:x val="4.2253579244029602E-2"/>
              <c:y val="0.2564115405225390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15759264"/>
        <c:crosses val="autoZero"/>
        <c:crossBetween val="midCat"/>
      </c:valAx>
      <c:spPr>
        <a:solidFill>
          <a:srgbClr val="FFFF0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Phetsarath" charset="0"/>
          <a:ea typeface="Phetsarath" charset="0"/>
          <a:cs typeface="Phetsarath"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 TC ແລະ MC/ຜົນຜະລິດ </a:t>
            </a:r>
          </a:p>
        </c:rich>
      </c:tx>
      <c:layout>
        <c:manualLayout>
          <c:xMode val="edge"/>
          <c:yMode val="edge"/>
          <c:x val="0.27247191011235999"/>
          <c:y val="7.1999999999999995E-2"/>
        </c:manualLayout>
      </c:layout>
      <c:overlay val="0"/>
      <c:spPr>
        <a:noFill/>
        <a:ln w="25400">
          <a:noFill/>
        </a:ln>
      </c:spPr>
    </c:title>
    <c:autoTitleDeleted val="0"/>
    <c:plotArea>
      <c:layout>
        <c:manualLayout>
          <c:layoutTarget val="inner"/>
          <c:xMode val="edge"/>
          <c:yMode val="edge"/>
          <c:x val="0.23314606741572999"/>
          <c:y val="0.22800044531336999"/>
          <c:w val="0.65917602996254698"/>
          <c:h val="0.55600108593962105"/>
        </c:manualLayout>
      </c:layout>
      <c:scatterChart>
        <c:scatterStyle val="smoothMarker"/>
        <c:varyColors val="0"/>
        <c:ser>
          <c:idx val="0"/>
          <c:order val="0"/>
          <c:tx>
            <c:strRef>
              <c:f>Sheet1!$D$7</c:f>
              <c:strCache>
                <c:ptCount val="1"/>
                <c:pt idx="0">
                  <c:v>Av TC</c:v>
                </c:pt>
              </c:strCache>
            </c:strRef>
          </c:tx>
          <c:spPr>
            <a:ln w="38100">
              <a:solidFill>
                <a:srgbClr val="000080"/>
              </a:solidFill>
              <a:prstDash val="solid"/>
            </a:ln>
          </c:spPr>
          <c:marker>
            <c:symbol val="none"/>
          </c:marker>
          <c:xVal>
            <c:numRef>
              <c:f>Sheet1!$B$8:$B$27</c:f>
              <c:numCache>
                <c:formatCode>_-* #,##0.0_-;\-* #,##0.0_-;_-* "-"??_-;_-@_-</c:formatCode>
                <c:ptCount val="20"/>
                <c:pt idx="0">
                  <c:v>987.2</c:v>
                </c:pt>
                <c:pt idx="1">
                  <c:v>1088.3187499999999</c:v>
                </c:pt>
                <c:pt idx="2">
                  <c:v>1191.1500000000001</c:v>
                </c:pt>
                <c:pt idx="3">
                  <c:v>1295.20625</c:v>
                </c:pt>
                <c:pt idx="4">
                  <c:v>1400</c:v>
                </c:pt>
                <c:pt idx="5">
                  <c:v>1505.04375</c:v>
                </c:pt>
                <c:pt idx="6">
                  <c:v>1609.85</c:v>
                </c:pt>
                <c:pt idx="7">
                  <c:v>1713.9312500000001</c:v>
                </c:pt>
                <c:pt idx="8">
                  <c:v>1816.8</c:v>
                </c:pt>
                <c:pt idx="9">
                  <c:v>1917.96875</c:v>
                </c:pt>
                <c:pt idx="10">
                  <c:v>2016.95</c:v>
                </c:pt>
                <c:pt idx="11">
                  <c:v>2113.256249999999</c:v>
                </c:pt>
                <c:pt idx="12">
                  <c:v>2206.4</c:v>
                </c:pt>
                <c:pt idx="13">
                  <c:v>2295.8937500000002</c:v>
                </c:pt>
                <c:pt idx="14">
                  <c:v>2381.25</c:v>
                </c:pt>
                <c:pt idx="15">
                  <c:v>2461.9812499999998</c:v>
                </c:pt>
                <c:pt idx="16">
                  <c:v>2537.6</c:v>
                </c:pt>
                <c:pt idx="17">
                  <c:v>2607.6187500000001</c:v>
                </c:pt>
                <c:pt idx="18">
                  <c:v>2671.55</c:v>
                </c:pt>
                <c:pt idx="19">
                  <c:v>2728.90625</c:v>
                </c:pt>
              </c:numCache>
            </c:numRef>
          </c:xVal>
          <c:yVal>
            <c:numRef>
              <c:f>Sheet1!$D$8:$D$27</c:f>
              <c:numCache>
                <c:formatCode>_-* #,##0.0_-;\-* #,##0.0_-;_-* "-"??_-;_-@_-</c:formatCode>
                <c:ptCount val="20"/>
                <c:pt idx="1">
                  <c:v>7.8102118519964758</c:v>
                </c:pt>
                <c:pt idx="2">
                  <c:v>7.555723460521345</c:v>
                </c:pt>
                <c:pt idx="3">
                  <c:v>7.3347391583386816</c:v>
                </c:pt>
                <c:pt idx="4">
                  <c:v>7.1428571428571406</c:v>
                </c:pt>
                <c:pt idx="5">
                  <c:v>6.9765413796110582</c:v>
                </c:pt>
                <c:pt idx="6">
                  <c:v>6.8329347454731808</c:v>
                </c:pt>
                <c:pt idx="7">
                  <c:v>6.7097207078755341</c:v>
                </c:pt>
                <c:pt idx="8">
                  <c:v>6.6050198150594364</c:v>
                </c:pt>
                <c:pt idx="9">
                  <c:v>6.517311608961295</c:v>
                </c:pt>
                <c:pt idx="10">
                  <c:v>6.4453754431195618</c:v>
                </c:pt>
                <c:pt idx="11">
                  <c:v>6.3882456280443982</c:v>
                </c:pt>
                <c:pt idx="12">
                  <c:v>6.3451776649746208</c:v>
                </c:pt>
                <c:pt idx="13">
                  <c:v>6.3156232730717612</c:v>
                </c:pt>
                <c:pt idx="14">
                  <c:v>6.2992125984251972</c:v>
                </c:pt>
                <c:pt idx="15">
                  <c:v>6.2957425041315824</c:v>
                </c:pt>
                <c:pt idx="16">
                  <c:v>6.3051702395964551</c:v>
                </c:pt>
                <c:pt idx="17">
                  <c:v>6.3276121173771944</c:v>
                </c:pt>
                <c:pt idx="18">
                  <c:v>6.3633471205854288</c:v>
                </c:pt>
                <c:pt idx="19">
                  <c:v>6.4128256513026054</c:v>
                </c:pt>
              </c:numCache>
            </c:numRef>
          </c:yVal>
          <c:smooth val="1"/>
          <c:extLst>
            <c:ext xmlns:c16="http://schemas.microsoft.com/office/drawing/2014/chart" uri="{C3380CC4-5D6E-409C-BE32-E72D297353CC}">
              <c16:uniqueId val="{00000000-FC41-4DCE-A728-53F1462D6BEC}"/>
            </c:ext>
          </c:extLst>
        </c:ser>
        <c:ser>
          <c:idx val="1"/>
          <c:order val="1"/>
          <c:tx>
            <c:strRef>
              <c:f>Sheet1!$E$7</c:f>
              <c:strCache>
                <c:ptCount val="1"/>
                <c:pt idx="0">
                  <c:v>MC</c:v>
                </c:pt>
              </c:strCache>
            </c:strRef>
          </c:tx>
          <c:spPr>
            <a:ln w="38100">
              <a:solidFill>
                <a:srgbClr val="003300"/>
              </a:solidFill>
              <a:prstDash val="sysDash"/>
            </a:ln>
          </c:spPr>
          <c:marker>
            <c:symbol val="none"/>
          </c:marker>
          <c:xVal>
            <c:numRef>
              <c:f>Sheet1!$B$8:$B$27</c:f>
              <c:numCache>
                <c:formatCode>_-* #,##0.0_-;\-* #,##0.0_-;_-* "-"??_-;_-@_-</c:formatCode>
                <c:ptCount val="20"/>
                <c:pt idx="0">
                  <c:v>987.2</c:v>
                </c:pt>
                <c:pt idx="1">
                  <c:v>1088.3187499999999</c:v>
                </c:pt>
                <c:pt idx="2">
                  <c:v>1191.1500000000001</c:v>
                </c:pt>
                <c:pt idx="3">
                  <c:v>1295.20625</c:v>
                </c:pt>
                <c:pt idx="4">
                  <c:v>1400</c:v>
                </c:pt>
                <c:pt idx="5">
                  <c:v>1505.04375</c:v>
                </c:pt>
                <c:pt idx="6">
                  <c:v>1609.85</c:v>
                </c:pt>
                <c:pt idx="7">
                  <c:v>1713.9312500000001</c:v>
                </c:pt>
                <c:pt idx="8">
                  <c:v>1816.8</c:v>
                </c:pt>
                <c:pt idx="9">
                  <c:v>1917.96875</c:v>
                </c:pt>
                <c:pt idx="10">
                  <c:v>2016.95</c:v>
                </c:pt>
                <c:pt idx="11">
                  <c:v>2113.256249999999</c:v>
                </c:pt>
                <c:pt idx="12">
                  <c:v>2206.4</c:v>
                </c:pt>
                <c:pt idx="13">
                  <c:v>2295.8937500000002</c:v>
                </c:pt>
                <c:pt idx="14">
                  <c:v>2381.25</c:v>
                </c:pt>
                <c:pt idx="15">
                  <c:v>2461.9812499999998</c:v>
                </c:pt>
                <c:pt idx="16">
                  <c:v>2537.6</c:v>
                </c:pt>
                <c:pt idx="17">
                  <c:v>2607.6187500000001</c:v>
                </c:pt>
                <c:pt idx="18">
                  <c:v>2671.55</c:v>
                </c:pt>
                <c:pt idx="19">
                  <c:v>2728.90625</c:v>
                </c:pt>
              </c:numCache>
            </c:numRef>
          </c:xVal>
          <c:yVal>
            <c:numRef>
              <c:f>Sheet1!$E$8:$E$27</c:f>
              <c:numCache>
                <c:formatCode>_-* #,##0.0_-;\-* #,##0.0_-;_-* "-"??_-;_-@_-</c:formatCode>
                <c:ptCount val="20"/>
                <c:pt idx="1">
                  <c:v>4.9446813770937714</c:v>
                </c:pt>
                <c:pt idx="2">
                  <c:v>4.8623351364492597</c:v>
                </c:pt>
                <c:pt idx="3">
                  <c:v>4.8050933990029501</c:v>
                </c:pt>
                <c:pt idx="4">
                  <c:v>4.7712769129838399</c:v>
                </c:pt>
                <c:pt idx="5">
                  <c:v>4.7599214612958969</c:v>
                </c:pt>
                <c:pt idx="6">
                  <c:v>4.7707078537778003</c:v>
                </c:pt>
                <c:pt idx="7">
                  <c:v>4.8039392301687256</c:v>
                </c:pt>
                <c:pt idx="8">
                  <c:v>4.8605626101221278</c:v>
                </c:pt>
                <c:pt idx="9">
                  <c:v>4.942237598072527</c:v>
                </c:pt>
                <c:pt idx="10">
                  <c:v>5.0514617667487496</c:v>
                </c:pt>
                <c:pt idx="11">
                  <c:v>5.1917710428970159</c:v>
                </c:pt>
                <c:pt idx="12">
                  <c:v>5.3680467020063229</c:v>
                </c:pt>
                <c:pt idx="13">
                  <c:v>5.5869823311683424</c:v>
                </c:pt>
                <c:pt idx="14">
                  <c:v>5.8578018598520929</c:v>
                </c:pt>
                <c:pt idx="15">
                  <c:v>6.1933885577146466</c:v>
                </c:pt>
                <c:pt idx="16">
                  <c:v>6.6121167038598063</c:v>
                </c:pt>
                <c:pt idx="17">
                  <c:v>7.1409443898955436</c:v>
                </c:pt>
                <c:pt idx="18">
                  <c:v>7.8209013588816472</c:v>
                </c:pt>
                <c:pt idx="19">
                  <c:v>8.7174457883839622</c:v>
                </c:pt>
              </c:numCache>
            </c:numRef>
          </c:yVal>
          <c:smooth val="1"/>
          <c:extLst>
            <c:ext xmlns:c16="http://schemas.microsoft.com/office/drawing/2014/chart" uri="{C3380CC4-5D6E-409C-BE32-E72D297353CC}">
              <c16:uniqueId val="{00000001-FC41-4DCE-A728-53F1462D6BEC}"/>
            </c:ext>
          </c:extLst>
        </c:ser>
        <c:dLbls>
          <c:showLegendKey val="0"/>
          <c:showVal val="0"/>
          <c:showCatName val="0"/>
          <c:showSerName val="0"/>
          <c:showPercent val="0"/>
          <c:showBubbleSize val="0"/>
        </c:dLbls>
        <c:axId val="-2139133360"/>
        <c:axId val="-2139127728"/>
      </c:scatterChart>
      <c:valAx>
        <c:axId val="-2139133360"/>
        <c:scaling>
          <c:orientation val="minMax"/>
          <c:min val="1000"/>
        </c:scaling>
        <c:delete val="0"/>
        <c:axPos val="b"/>
        <c:title>
          <c:tx>
            <c:rich>
              <a:bodyPr/>
              <a:lstStyle/>
              <a:p>
                <a:pPr>
                  <a:defRPr/>
                </a:pPr>
                <a:r>
                  <a:rPr lang="en-US"/>
                  <a:t>ຜົນຜະລິດ (Q)</a:t>
                </a:r>
              </a:p>
            </c:rich>
          </c:tx>
          <c:layout>
            <c:manualLayout>
              <c:xMode val="edge"/>
              <c:yMode val="edge"/>
              <c:x val="0.43445692883895098"/>
              <c:y val="0.8880016797900259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39127728"/>
        <c:crosses val="autoZero"/>
        <c:crossBetween val="midCat"/>
        <c:majorUnit val="500"/>
      </c:valAx>
      <c:valAx>
        <c:axId val="-2139127728"/>
        <c:scaling>
          <c:orientation val="minMax"/>
        </c:scaling>
        <c:delete val="0"/>
        <c:axPos val="l"/>
        <c:title>
          <c:tx>
            <c:rich>
              <a:bodyPr/>
              <a:lstStyle/>
              <a:p>
                <a:pPr>
                  <a:defRPr/>
                </a:pPr>
                <a:r>
                  <a:rPr lang="en-US"/>
                  <a:t>Av TC ແລະ MC </a:t>
                </a:r>
              </a:p>
            </c:rich>
          </c:tx>
          <c:layout>
            <c:manualLayout>
              <c:xMode val="edge"/>
              <c:yMode val="edge"/>
              <c:x val="2.7153558052434499E-2"/>
              <c:y val="0.15813333333333299"/>
            </c:manualLayout>
          </c:layout>
          <c:overlay val="0"/>
          <c:spPr>
            <a:noFill/>
            <a:ln w="25400">
              <a:noFill/>
            </a:ln>
          </c:spPr>
        </c:title>
        <c:numFmt formatCode="_-* #,##0.0_-;\-* #,##0.0_-;_-* &quot;-&quot;??_-;_-@_-" sourceLinked="1"/>
        <c:majorTickMark val="out"/>
        <c:minorTickMark val="none"/>
        <c:tickLblPos val="nextTo"/>
        <c:spPr>
          <a:ln w="3175">
            <a:solidFill>
              <a:srgbClr val="000000"/>
            </a:solidFill>
            <a:prstDash val="solid"/>
          </a:ln>
        </c:spPr>
        <c:txPr>
          <a:bodyPr rot="0" vert="horz"/>
          <a:lstStyle/>
          <a:p>
            <a:pPr>
              <a:defRPr/>
            </a:pPr>
            <a:endParaRPr lang="en-US"/>
          </a:p>
        </c:txPr>
        <c:crossAx val="-2139133360"/>
        <c:crosses val="autoZero"/>
        <c:crossBetween val="midCat"/>
      </c:valAx>
      <c:spPr>
        <a:solidFill>
          <a:srgbClr val="C0C0C0"/>
        </a:solidFill>
        <a:ln w="12700">
          <a:solidFill>
            <a:srgbClr val="808080"/>
          </a:solidFill>
          <a:prstDash val="solid"/>
        </a:ln>
      </c:spPr>
    </c:plotArea>
    <c:legend>
      <c:legendPos val="r"/>
      <c:layout>
        <c:manualLayout>
          <c:xMode val="edge"/>
          <c:yMode val="edge"/>
          <c:x val="0.75561797752809001"/>
          <c:y val="0.58400083989501295"/>
          <c:w val="0.23314606741572999"/>
          <c:h val="0.172000335938156"/>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Phetsarath" charset="0"/>
          <a:ea typeface="Phetsarath" charset="0"/>
          <a:cs typeface="Phetsarath"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ຜົນຜະລິດທັງໝົດ/ປັດໃຈເວລາຂອງເຄືອງຈັກ  (ເມື່ອ L ຄົງທີ່)</a:t>
            </a:r>
          </a:p>
        </c:rich>
      </c:tx>
      <c:layout>
        <c:manualLayout>
          <c:xMode val="edge"/>
          <c:yMode val="edge"/>
          <c:x val="0.138756142947423"/>
          <c:y val="4.4554563144345499E-2"/>
        </c:manualLayout>
      </c:layout>
      <c:overlay val="0"/>
      <c:spPr>
        <a:noFill/>
        <a:ln w="25400">
          <a:noFill/>
        </a:ln>
      </c:spPr>
    </c:title>
    <c:autoTitleDeleted val="0"/>
    <c:plotArea>
      <c:layout>
        <c:manualLayout>
          <c:layoutTarget val="inner"/>
          <c:xMode val="edge"/>
          <c:yMode val="edge"/>
          <c:x val="0.241627076511892"/>
          <c:y val="0.32178295604249502"/>
          <c:w val="0.69617306202931295"/>
          <c:h val="0.40099106829910902"/>
        </c:manualLayout>
      </c:layout>
      <c:scatterChart>
        <c:scatterStyle val="smoothMarker"/>
        <c:varyColors val="0"/>
        <c:ser>
          <c:idx val="0"/>
          <c:order val="0"/>
          <c:spPr>
            <a:ln w="38100">
              <a:solidFill>
                <a:srgbClr val="FF0000"/>
              </a:solidFill>
              <a:prstDash val="solid"/>
            </a:ln>
          </c:spPr>
          <c:marker>
            <c:symbol val="none"/>
          </c:marker>
          <c:xVal>
            <c:numRef>
              <c:f>Sheet1!$A$8:$A$25</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Sheet1!$B$8:$B$25</c:f>
              <c:numCache>
                <c:formatCode>_(* #,##0.00_);_(* \(#,##0.00\);_(* "-"??_);_(@_)</c:formatCode>
                <c:ptCount val="18"/>
                <c:pt idx="0">
                  <c:v>0</c:v>
                </c:pt>
                <c:pt idx="1">
                  <c:v>11.071784233891281</c:v>
                </c:pt>
                <c:pt idx="2">
                  <c:v>14.60930688299015</c:v>
                </c:pt>
                <c:pt idx="3">
                  <c:v>17.181699358710041</c:v>
                </c:pt>
                <c:pt idx="4">
                  <c:v>19.27709600301441</c:v>
                </c:pt>
                <c:pt idx="5">
                  <c:v>21.076845665459508</c:v>
                </c:pt>
                <c:pt idx="6">
                  <c:v>22.671388224339481</c:v>
                </c:pt>
                <c:pt idx="7">
                  <c:v>24.11331001347898</c:v>
                </c:pt>
                <c:pt idx="8">
                  <c:v>25.436280672706051</c:v>
                </c:pt>
                <c:pt idx="9">
                  <c:v>26.663344102158561</c:v>
                </c:pt>
                <c:pt idx="10">
                  <c:v>27.811064589713212</c:v>
                </c:pt>
                <c:pt idx="11">
                  <c:v>28.89180584844145</c:v>
                </c:pt>
                <c:pt idx="12">
                  <c:v>29.915076110219381</c:v>
                </c:pt>
                <c:pt idx="13">
                  <c:v>30.888367419954118</c:v>
                </c:pt>
                <c:pt idx="14">
                  <c:v>31.817703317704751</c:v>
                </c:pt>
                <c:pt idx="15">
                  <c:v>32.708009658040453</c:v>
                </c:pt>
                <c:pt idx="16">
                  <c:v>33.563373568275303</c:v>
                </c:pt>
                <c:pt idx="17">
                  <c:v>34.387229113923368</c:v>
                </c:pt>
              </c:numCache>
            </c:numRef>
          </c:yVal>
          <c:smooth val="1"/>
          <c:extLst>
            <c:ext xmlns:c16="http://schemas.microsoft.com/office/drawing/2014/chart" uri="{C3380CC4-5D6E-409C-BE32-E72D297353CC}">
              <c16:uniqueId val="{00000000-D668-4E7B-8956-26EE94339353}"/>
            </c:ext>
          </c:extLst>
        </c:ser>
        <c:dLbls>
          <c:showLegendKey val="0"/>
          <c:showVal val="0"/>
          <c:showCatName val="0"/>
          <c:showSerName val="0"/>
          <c:showPercent val="0"/>
          <c:showBubbleSize val="0"/>
        </c:dLbls>
        <c:axId val="-2133956672"/>
        <c:axId val="-2133951184"/>
      </c:scatterChart>
      <c:valAx>
        <c:axId val="-2133956672"/>
        <c:scaling>
          <c:orientation val="minMax"/>
        </c:scaling>
        <c:delete val="0"/>
        <c:axPos val="b"/>
        <c:title>
          <c:tx>
            <c:rich>
              <a:bodyPr/>
              <a:lstStyle/>
              <a:p>
                <a:pPr>
                  <a:defRPr/>
                </a:pPr>
                <a:r>
                  <a:rPr lang="en-US"/>
                  <a:t>ປັດໃຈເວລາຂອງເຄືອງຈັກ </a:t>
                </a:r>
              </a:p>
            </c:rich>
          </c:tx>
          <c:layout>
            <c:manualLayout>
              <c:xMode val="edge"/>
              <c:yMode val="edge"/>
              <c:x val="0.44258424905643601"/>
              <c:y val="0.8366356857104869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33951184"/>
        <c:crosses val="autoZero"/>
        <c:crossBetween val="midCat"/>
      </c:valAx>
      <c:valAx>
        <c:axId val="-2133951184"/>
        <c:scaling>
          <c:orientation val="minMax"/>
        </c:scaling>
        <c:delete val="0"/>
        <c:axPos val="l"/>
        <c:title>
          <c:tx>
            <c:rich>
              <a:bodyPr/>
              <a:lstStyle/>
              <a:p>
                <a:pPr>
                  <a:defRPr/>
                </a:pPr>
                <a:r>
                  <a:rPr lang="en-US"/>
                  <a:t>ຜົນຜະລິດ</a:t>
                </a:r>
              </a:p>
            </c:rich>
          </c:tx>
          <c:layout>
            <c:manualLayout>
              <c:xMode val="edge"/>
              <c:yMode val="edge"/>
              <c:x val="3.8277556675151203E-2"/>
              <c:y val="0.3762385332189169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33956672"/>
        <c:crosses val="autoZero"/>
        <c:crossBetween val="midCat"/>
      </c:valAx>
      <c:spPr>
        <a:solidFill>
          <a:srgbClr val="FFFF0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Phetsarath" charset="0"/>
          <a:ea typeface="Phetsarath" charset="0"/>
          <a:cs typeface="Phetsarath"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ຜົນຜະລິດສ່ວນເພີ່ມ K /ປັດໃຈເວລາຂອງເຄືອງຈັກ  (ເມື່ອ L ຄົງທີ່)</a:t>
            </a:r>
          </a:p>
        </c:rich>
      </c:tx>
      <c:layout>
        <c:manualLayout>
          <c:xMode val="edge"/>
          <c:yMode val="edge"/>
          <c:x val="0.13942307692307701"/>
          <c:y val="3.9062574505948099E-2"/>
        </c:manualLayout>
      </c:layout>
      <c:overlay val="0"/>
      <c:spPr>
        <a:noFill/>
        <a:ln w="25400">
          <a:noFill/>
        </a:ln>
      </c:spPr>
    </c:title>
    <c:autoTitleDeleted val="0"/>
    <c:plotArea>
      <c:layout>
        <c:manualLayout>
          <c:layoutTarget val="inner"/>
          <c:xMode val="edge"/>
          <c:yMode val="edge"/>
          <c:x val="0.22115384615384601"/>
          <c:y val="0.339844398201748"/>
          <c:w val="0.71634615384615397"/>
          <c:h val="0.44531334936780798"/>
        </c:manualLayout>
      </c:layout>
      <c:scatterChart>
        <c:scatterStyle val="smoothMarker"/>
        <c:varyColors val="0"/>
        <c:ser>
          <c:idx val="0"/>
          <c:order val="0"/>
          <c:spPr>
            <a:ln w="38100">
              <a:solidFill>
                <a:srgbClr val="7030A0"/>
              </a:solidFill>
              <a:prstDash val="solid"/>
            </a:ln>
          </c:spPr>
          <c:marker>
            <c:symbol val="none"/>
          </c:marker>
          <c:xVal>
            <c:numRef>
              <c:f>Sheet1!$A$8:$A$25</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xVal>
          <c:yVal>
            <c:numRef>
              <c:f>Sheet1!$C$8:$C$25</c:f>
              <c:numCache>
                <c:formatCode>_(* #,##0.00_);_(* \(#,##0.00\);_(* "-"??_);_(@_)</c:formatCode>
                <c:ptCount val="18"/>
                <c:pt idx="1">
                  <c:v>11.071784233891281</c:v>
                </c:pt>
                <c:pt idx="2">
                  <c:v>3.5375226490988729</c:v>
                </c:pt>
                <c:pt idx="3">
                  <c:v>2.5723924757198922</c:v>
                </c:pt>
                <c:pt idx="4">
                  <c:v>2.0953966443043548</c:v>
                </c:pt>
                <c:pt idx="5">
                  <c:v>1.7997496624451019</c:v>
                </c:pt>
                <c:pt idx="6">
                  <c:v>1.59454255887997</c:v>
                </c:pt>
                <c:pt idx="7">
                  <c:v>1.441921789139502</c:v>
                </c:pt>
                <c:pt idx="8">
                  <c:v>1.322970659227074</c:v>
                </c:pt>
                <c:pt idx="9">
                  <c:v>1.227063429452514</c:v>
                </c:pt>
                <c:pt idx="10">
                  <c:v>1.147720487554643</c:v>
                </c:pt>
                <c:pt idx="11">
                  <c:v>1.080741258728239</c:v>
                </c:pt>
                <c:pt idx="12">
                  <c:v>1.023270261777931</c:v>
                </c:pt>
                <c:pt idx="13">
                  <c:v>0.97329130973473998</c:v>
                </c:pt>
                <c:pt idx="14">
                  <c:v>0.92933589775063596</c:v>
                </c:pt>
                <c:pt idx="15">
                  <c:v>0.89030634033571199</c:v>
                </c:pt>
                <c:pt idx="16">
                  <c:v>0.85536391023483604</c:v>
                </c:pt>
                <c:pt idx="17">
                  <c:v>0.82385554564816499</c:v>
                </c:pt>
              </c:numCache>
            </c:numRef>
          </c:yVal>
          <c:smooth val="1"/>
          <c:extLst>
            <c:ext xmlns:c16="http://schemas.microsoft.com/office/drawing/2014/chart" uri="{C3380CC4-5D6E-409C-BE32-E72D297353CC}">
              <c16:uniqueId val="{00000000-4D8E-4675-A9A8-1B12ECC0B0D2}"/>
            </c:ext>
          </c:extLst>
        </c:ser>
        <c:dLbls>
          <c:showLegendKey val="0"/>
          <c:showVal val="0"/>
          <c:showCatName val="0"/>
          <c:showSerName val="0"/>
          <c:showPercent val="0"/>
          <c:showBubbleSize val="0"/>
        </c:dLbls>
        <c:axId val="2036565760"/>
        <c:axId val="-2144720816"/>
      </c:scatterChart>
      <c:valAx>
        <c:axId val="2036565760"/>
        <c:scaling>
          <c:orientation val="minMax"/>
        </c:scaling>
        <c:delete val="0"/>
        <c:axPos val="b"/>
        <c:title>
          <c:tx>
            <c:rich>
              <a:bodyPr/>
              <a:lstStyle/>
              <a:p>
                <a:pPr>
                  <a:defRPr/>
                </a:pPr>
                <a:r>
                  <a:rPr lang="en-US"/>
                  <a:t>ປັດໃຈເວລາຂອງເຄືອງຈັກ </a:t>
                </a:r>
              </a:p>
            </c:rich>
          </c:tx>
          <c:layout>
            <c:manualLayout>
              <c:xMode val="edge"/>
              <c:yMode val="edge"/>
              <c:x val="0.45192307692307698"/>
              <c:y val="0.8710954114826420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44720816"/>
        <c:crosses val="autoZero"/>
        <c:crossBetween val="midCat"/>
      </c:valAx>
      <c:valAx>
        <c:axId val="-2144720816"/>
        <c:scaling>
          <c:orientation val="minMax"/>
        </c:scaling>
        <c:delete val="0"/>
        <c:axPos val="l"/>
        <c:title>
          <c:tx>
            <c:rich>
              <a:bodyPr/>
              <a:lstStyle/>
              <a:p>
                <a:pPr>
                  <a:defRPr/>
                </a:pPr>
                <a:r>
                  <a:rPr lang="en-US"/>
                  <a:t>ຜົນຜະລິດສ່ວນເພີ່ມ K </a:t>
                </a:r>
              </a:p>
            </c:rich>
          </c:tx>
          <c:layout>
            <c:manualLayout>
              <c:xMode val="edge"/>
              <c:yMode val="edge"/>
              <c:x val="1.9230769230769201E-2"/>
              <c:y val="0.3632819429053170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36565760"/>
        <c:crosses val="autoZero"/>
        <c:crossBetween val="midCat"/>
      </c:valAx>
      <c:spPr>
        <a:solidFill>
          <a:schemeClr val="accent1">
            <a:lumMod val="60000"/>
            <a:lumOff val="40000"/>
          </a:schemeClr>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Phetsarath" charset="0"/>
          <a:ea typeface="Phetsarath" charset="0"/>
          <a:cs typeface="Phetsarath"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96762325936001"/>
          <c:y val="4.6742145977560302E-2"/>
          <c:w val="0.77155123494345201"/>
          <c:h val="0.71810449664010401"/>
        </c:manualLayout>
      </c:layout>
      <c:barChart>
        <c:barDir val="col"/>
        <c:grouping val="stacked"/>
        <c:varyColors val="0"/>
        <c:ser>
          <c:idx val="0"/>
          <c:order val="0"/>
          <c:tx>
            <c:strRef>
              <c:f>region!$M$7</c:f>
              <c:strCache>
                <c:ptCount val="1"/>
                <c:pt idx="0">
                  <c:v>Skilled employment</c:v>
                </c:pt>
              </c:strCache>
            </c:strRef>
          </c:tx>
          <c:spPr>
            <a:solidFill>
              <a:srgbClr val="000080"/>
            </a:solidFill>
            <a:ln w="12700">
              <a:noFill/>
              <a:prstDash val="solid"/>
            </a:ln>
          </c:spPr>
          <c:invertIfNegative val="0"/>
          <c:dPt>
            <c:idx val="0"/>
            <c:invertIfNegative val="0"/>
            <c:bubble3D val="0"/>
            <c:spPr>
              <a:solidFill>
                <a:srgbClr val="000080"/>
              </a:solidFill>
              <a:ln w="25400">
                <a:noFill/>
              </a:ln>
            </c:spPr>
            <c:extLst>
              <c:ext xmlns:c16="http://schemas.microsoft.com/office/drawing/2014/chart" uri="{C3380CC4-5D6E-409C-BE32-E72D297353CC}">
                <c16:uniqueId val="{00000001-E47A-4785-875A-24922D91BBEA}"/>
              </c:ext>
            </c:extLst>
          </c:dPt>
          <c:cat>
            <c:strRef>
              <c:f>region!$N$6:$P$6</c:f>
              <c:strCache>
                <c:ptCount val="3"/>
                <c:pt idx="0">
                  <c:v>Urban</c:v>
                </c:pt>
                <c:pt idx="1">
                  <c:v>All</c:v>
                </c:pt>
                <c:pt idx="2">
                  <c:v>Rural</c:v>
                </c:pt>
              </c:strCache>
            </c:strRef>
          </c:cat>
          <c:val>
            <c:numRef>
              <c:f>region!$N$7:$P$7</c:f>
              <c:numCache>
                <c:formatCode>_-* #,##0_-;\-* #,##0_-;_-* "-"??_-;_-@_-</c:formatCode>
                <c:ptCount val="3"/>
                <c:pt idx="0">
                  <c:v>2861.37</c:v>
                </c:pt>
                <c:pt idx="1">
                  <c:v>964.10159999999996</c:v>
                </c:pt>
                <c:pt idx="2">
                  <c:v>398.16829999999999</c:v>
                </c:pt>
              </c:numCache>
            </c:numRef>
          </c:val>
          <c:extLst>
            <c:ext xmlns:c16="http://schemas.microsoft.com/office/drawing/2014/chart" uri="{C3380CC4-5D6E-409C-BE32-E72D297353CC}">
              <c16:uniqueId val="{00000002-E47A-4785-875A-24922D91BBEA}"/>
            </c:ext>
          </c:extLst>
        </c:ser>
        <c:ser>
          <c:idx val="1"/>
          <c:order val="1"/>
          <c:tx>
            <c:strRef>
              <c:f>region!$M$8</c:f>
              <c:strCache>
                <c:ptCount val="1"/>
                <c:pt idx="0">
                  <c:v>Unskilled employment</c:v>
                </c:pt>
              </c:strCache>
            </c:strRef>
          </c:tx>
          <c:spPr>
            <a:solidFill>
              <a:srgbClr val="00FFFF"/>
            </a:solidFill>
            <a:ln w="25400">
              <a:noFill/>
            </a:ln>
          </c:spPr>
          <c:invertIfNegative val="0"/>
          <c:cat>
            <c:strRef>
              <c:f>region!$N$6:$P$6</c:f>
              <c:strCache>
                <c:ptCount val="3"/>
                <c:pt idx="0">
                  <c:v>Urban</c:v>
                </c:pt>
                <c:pt idx="1">
                  <c:v>All</c:v>
                </c:pt>
                <c:pt idx="2">
                  <c:v>Rural</c:v>
                </c:pt>
              </c:strCache>
            </c:strRef>
          </c:cat>
          <c:val>
            <c:numRef>
              <c:f>region!$N$8:$P$8</c:f>
              <c:numCache>
                <c:formatCode>_-* #,##0_-;\-* #,##0_-;_-* "-"??_-;_-@_-</c:formatCode>
                <c:ptCount val="3"/>
                <c:pt idx="0">
                  <c:v>1457.307</c:v>
                </c:pt>
                <c:pt idx="1">
                  <c:v>694.12340000000006</c:v>
                </c:pt>
                <c:pt idx="2">
                  <c:v>466.4744</c:v>
                </c:pt>
              </c:numCache>
            </c:numRef>
          </c:val>
          <c:extLst>
            <c:ext xmlns:c16="http://schemas.microsoft.com/office/drawing/2014/chart" uri="{C3380CC4-5D6E-409C-BE32-E72D297353CC}">
              <c16:uniqueId val="{00000003-E47A-4785-875A-24922D91BBEA}"/>
            </c:ext>
          </c:extLst>
        </c:ser>
        <c:ser>
          <c:idx val="2"/>
          <c:order val="2"/>
          <c:tx>
            <c:strRef>
              <c:f>region!$M$9</c:f>
              <c:strCache>
                <c:ptCount val="1"/>
                <c:pt idx="0">
                  <c:v>Self-employment</c:v>
                </c:pt>
              </c:strCache>
            </c:strRef>
          </c:tx>
          <c:spPr>
            <a:solidFill>
              <a:srgbClr val="00FF00"/>
            </a:solidFill>
            <a:ln w="25400">
              <a:noFill/>
            </a:ln>
          </c:spPr>
          <c:invertIfNegative val="0"/>
          <c:cat>
            <c:strRef>
              <c:f>region!$N$6:$P$6</c:f>
              <c:strCache>
                <c:ptCount val="3"/>
                <c:pt idx="0">
                  <c:v>Urban</c:v>
                </c:pt>
                <c:pt idx="1">
                  <c:v>All</c:v>
                </c:pt>
                <c:pt idx="2">
                  <c:v>Rural</c:v>
                </c:pt>
              </c:strCache>
            </c:strRef>
          </c:cat>
          <c:val>
            <c:numRef>
              <c:f>region!$N$9:$P$9</c:f>
              <c:numCache>
                <c:formatCode>_-* #,##0_-;\-* #,##0_-;_-* "-"??_-;_-@_-</c:formatCode>
                <c:ptCount val="3"/>
                <c:pt idx="0">
                  <c:v>1093.223</c:v>
                </c:pt>
                <c:pt idx="1">
                  <c:v>324.03929999999991</c:v>
                </c:pt>
                <c:pt idx="2">
                  <c:v>94.600729999999984</c:v>
                </c:pt>
              </c:numCache>
            </c:numRef>
          </c:val>
          <c:extLst>
            <c:ext xmlns:c16="http://schemas.microsoft.com/office/drawing/2014/chart" uri="{C3380CC4-5D6E-409C-BE32-E72D297353CC}">
              <c16:uniqueId val="{00000004-E47A-4785-875A-24922D91BBEA}"/>
            </c:ext>
          </c:extLst>
        </c:ser>
        <c:ser>
          <c:idx val="3"/>
          <c:order val="3"/>
          <c:tx>
            <c:strRef>
              <c:f>region!$M$10</c:f>
              <c:strCache>
                <c:ptCount val="1"/>
                <c:pt idx="0">
                  <c:v>Agicultural production for consumption</c:v>
                </c:pt>
              </c:strCache>
            </c:strRef>
          </c:tx>
          <c:spPr>
            <a:solidFill>
              <a:srgbClr val="FF00FF"/>
            </a:solidFill>
            <a:ln w="25400">
              <a:noFill/>
            </a:ln>
          </c:spPr>
          <c:invertIfNegative val="0"/>
          <c:cat>
            <c:strRef>
              <c:f>region!$N$6:$P$6</c:f>
              <c:strCache>
                <c:ptCount val="3"/>
                <c:pt idx="0">
                  <c:v>Urban</c:v>
                </c:pt>
                <c:pt idx="1">
                  <c:v>All</c:v>
                </c:pt>
                <c:pt idx="2">
                  <c:v>Rural</c:v>
                </c:pt>
              </c:strCache>
            </c:strRef>
          </c:cat>
          <c:val>
            <c:numRef>
              <c:f>region!$N$10:$P$10</c:f>
              <c:numCache>
                <c:formatCode>_-* #,##0_-;\-* #,##0_-;_-* "-"??_-;_-@_-</c:formatCode>
                <c:ptCount val="3"/>
                <c:pt idx="0">
                  <c:v>184.51669999999999</c:v>
                </c:pt>
                <c:pt idx="1">
                  <c:v>358.67950000000002</c:v>
                </c:pt>
                <c:pt idx="2">
                  <c:v>410.63029999999992</c:v>
                </c:pt>
              </c:numCache>
            </c:numRef>
          </c:val>
          <c:extLst>
            <c:ext xmlns:c16="http://schemas.microsoft.com/office/drawing/2014/chart" uri="{C3380CC4-5D6E-409C-BE32-E72D297353CC}">
              <c16:uniqueId val="{00000005-E47A-4785-875A-24922D91BBEA}"/>
            </c:ext>
          </c:extLst>
        </c:ser>
        <c:ser>
          <c:idx val="4"/>
          <c:order val="4"/>
          <c:tx>
            <c:strRef>
              <c:f>region!$M$11</c:f>
              <c:strCache>
                <c:ptCount val="1"/>
                <c:pt idx="0">
                  <c:v>Agicultural production for market sale</c:v>
                </c:pt>
              </c:strCache>
            </c:strRef>
          </c:tx>
          <c:spPr>
            <a:solidFill>
              <a:srgbClr val="808080"/>
            </a:solidFill>
            <a:ln w="25400">
              <a:noFill/>
            </a:ln>
          </c:spPr>
          <c:invertIfNegative val="0"/>
          <c:cat>
            <c:strRef>
              <c:f>region!$N$6:$P$6</c:f>
              <c:strCache>
                <c:ptCount val="3"/>
                <c:pt idx="0">
                  <c:v>Urban</c:v>
                </c:pt>
                <c:pt idx="1">
                  <c:v>All</c:v>
                </c:pt>
                <c:pt idx="2">
                  <c:v>Rural</c:v>
                </c:pt>
              </c:strCache>
            </c:strRef>
          </c:cat>
          <c:val>
            <c:numRef>
              <c:f>region!$N$11:$P$11</c:f>
              <c:numCache>
                <c:formatCode>_-* #,##0_-;\-* #,##0_-;_-* "-"??_-;_-@_-</c:formatCode>
                <c:ptCount val="3"/>
                <c:pt idx="0">
                  <c:v>39.1492</c:v>
                </c:pt>
                <c:pt idx="1">
                  <c:v>94.596050000000005</c:v>
                </c:pt>
                <c:pt idx="2">
                  <c:v>111.1352</c:v>
                </c:pt>
              </c:numCache>
            </c:numRef>
          </c:val>
          <c:extLst>
            <c:ext xmlns:c16="http://schemas.microsoft.com/office/drawing/2014/chart" uri="{C3380CC4-5D6E-409C-BE32-E72D297353CC}">
              <c16:uniqueId val="{00000006-E47A-4785-875A-24922D91BBEA}"/>
            </c:ext>
          </c:extLst>
        </c:ser>
        <c:dLbls>
          <c:showLegendKey val="0"/>
          <c:showVal val="0"/>
          <c:showCatName val="0"/>
          <c:showSerName val="0"/>
          <c:showPercent val="0"/>
          <c:showBubbleSize val="0"/>
        </c:dLbls>
        <c:gapWidth val="150"/>
        <c:overlap val="100"/>
        <c:axId val="-2118045024"/>
        <c:axId val="-2117781344"/>
      </c:barChart>
      <c:catAx>
        <c:axId val="-21180450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17781344"/>
        <c:crosses val="autoZero"/>
        <c:auto val="1"/>
        <c:lblAlgn val="ctr"/>
        <c:lblOffset val="100"/>
        <c:tickLblSkip val="1"/>
        <c:tickMarkSkip val="1"/>
        <c:noMultiLvlLbl val="0"/>
      </c:catAx>
      <c:valAx>
        <c:axId val="-2117781344"/>
        <c:scaling>
          <c:orientation val="minMax"/>
        </c:scaling>
        <c:delete val="0"/>
        <c:axPos val="l"/>
        <c:majorGridlines>
          <c:spPr>
            <a:ln w="15875">
              <a:solidFill>
                <a:schemeClr val="bg1"/>
              </a:solidFill>
            </a:ln>
          </c:spPr>
        </c:majorGridlines>
        <c:title>
          <c:tx>
            <c:rich>
              <a:bodyPr rot="-5400000" vert="horz"/>
              <a:lstStyle/>
              <a:p>
                <a:pPr>
                  <a:defRPr/>
                </a:pPr>
                <a:r>
                  <a:rPr lang="en-US"/>
                  <a:t>(000 ກີບຕໍ່ເດືອນ) </a:t>
                </a:r>
                <a:endParaRPr lang="en-GB"/>
              </a:p>
            </c:rich>
          </c:tx>
          <c:layout>
            <c:manualLayout>
              <c:xMode val="edge"/>
              <c:yMode val="edge"/>
              <c:x val="1.85846403831255E-2"/>
              <c:y val="0.25627606813533998"/>
            </c:manualLayout>
          </c:layout>
          <c:overlay val="0"/>
        </c:title>
        <c:numFmt formatCode="#,##0_);\(#,##0\)" sourceLinked="0"/>
        <c:majorTickMark val="out"/>
        <c:minorTickMark val="none"/>
        <c:tickLblPos val="nextTo"/>
        <c:spPr>
          <a:ln w="19050">
            <a:noFill/>
            <a:prstDash val="solid"/>
          </a:ln>
        </c:spPr>
        <c:txPr>
          <a:bodyPr rot="0" vert="horz"/>
          <a:lstStyle/>
          <a:p>
            <a:pPr>
              <a:defRPr/>
            </a:pPr>
            <a:endParaRPr lang="en-US"/>
          </a:p>
        </c:txPr>
        <c:crossAx val="-2118045024"/>
        <c:crosses val="autoZero"/>
        <c:crossBetween val="between"/>
      </c:valAx>
      <c:spPr>
        <a:noFill/>
        <a:ln w="25400">
          <a:noFill/>
        </a:ln>
      </c:spPr>
    </c:plotArea>
    <c:legend>
      <c:legendPos val="b"/>
      <c:layout>
        <c:manualLayout>
          <c:xMode val="edge"/>
          <c:yMode val="edge"/>
          <c:x val="5.1028755879842597E-2"/>
          <c:y val="0.85553822653197298"/>
          <c:w val="0.909011226272603"/>
          <c:h val="0.12218666396604"/>
        </c:manualLayout>
      </c:layout>
      <c:overlay val="0"/>
      <c:spPr>
        <a:solidFill>
          <a:schemeClr val="accent1">
            <a:lumMod val="40000"/>
            <a:lumOff val="60000"/>
          </a:schemeClr>
        </a:solidFill>
        <a:ln w="3175">
          <a:noFill/>
          <a:prstDash val="solid"/>
        </a:ln>
      </c:spPr>
    </c:legend>
    <c:plotVisOnly val="1"/>
    <c:dispBlanksAs val="gap"/>
    <c:showDLblsOverMax val="0"/>
  </c:chart>
  <c:spPr>
    <a:solidFill>
      <a:schemeClr val="accent1">
        <a:lumMod val="40000"/>
        <a:lumOff val="60000"/>
      </a:schemeClr>
    </a:solidFill>
    <a:ln w="15875">
      <a:noFill/>
    </a:ln>
  </c:spPr>
  <c:txPr>
    <a:bodyPr/>
    <a:lstStyle/>
    <a:p>
      <a:pPr>
        <a:defRPr sz="1600" b="0" i="0" u="none" strike="noStrike" baseline="0">
          <a:solidFill>
            <a:srgbClr val="000000"/>
          </a:solidFill>
          <a:latin typeface="Times New Roman" pitchFamily="18" charset="0"/>
          <a:ea typeface="Arial"/>
          <a:cs typeface="Times New Roman" pitchFamily="18"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0.46218</cdr:x>
      <cdr:y>0.78289</cdr:y>
    </cdr:from>
    <cdr:to>
      <cdr:x>0.5454</cdr:x>
      <cdr:y>0.84743</cdr:y>
    </cdr:to>
    <cdr:sp macro="" textlink="">
      <cdr:nvSpPr>
        <cdr:cNvPr id="2" name="Text Box 368"/>
        <cdr:cNvSpPr txBox="1">
          <a:spLocks xmlns:a="http://schemas.openxmlformats.org/drawingml/2006/main" noChangeArrowheads="1"/>
        </cdr:cNvSpPr>
      </cdr:nvSpPr>
      <cdr:spPr bwMode="auto">
        <a:xfrm xmlns:a="http://schemas.openxmlformats.org/drawingml/2006/main">
          <a:off x="2440305" y="3196590"/>
          <a:ext cx="439420" cy="2635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0.46037</cdr:x>
      <cdr:y>0.53841</cdr:y>
    </cdr:from>
    <cdr:to>
      <cdr:x>0.53891</cdr:x>
      <cdr:y>0.5944</cdr:y>
    </cdr:to>
    <cdr:sp macro="" textlink="">
      <cdr:nvSpPr>
        <cdr:cNvPr id="3" name="Text Box 369"/>
        <cdr:cNvSpPr txBox="1">
          <a:spLocks xmlns:a="http://schemas.openxmlformats.org/drawingml/2006/main" noChangeArrowheads="1"/>
        </cdr:cNvSpPr>
      </cdr:nvSpPr>
      <cdr:spPr bwMode="auto">
        <a:xfrm xmlns:a="http://schemas.openxmlformats.org/drawingml/2006/main">
          <a:off x="2430780" y="2198370"/>
          <a:ext cx="414655"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0.45833</cdr:x>
      <cdr:y>0.39844</cdr:y>
    </cdr:from>
    <cdr:to>
      <cdr:x>0.54311</cdr:x>
      <cdr:y>0.45443</cdr:y>
    </cdr:to>
    <cdr:sp macro="" textlink="">
      <cdr:nvSpPr>
        <cdr:cNvPr id="4" name="Text Box 370"/>
        <cdr:cNvSpPr txBox="1">
          <a:spLocks xmlns:a="http://schemas.openxmlformats.org/drawingml/2006/main" noChangeArrowheads="1"/>
        </cdr:cNvSpPr>
      </cdr:nvSpPr>
      <cdr:spPr bwMode="auto">
        <a:xfrm xmlns:a="http://schemas.openxmlformats.org/drawingml/2006/main">
          <a:off x="2419985" y="1626870"/>
          <a:ext cx="447675"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0.72916</cdr:x>
      <cdr:y>0.93173</cdr:y>
    </cdr:from>
    <cdr:to>
      <cdr:x>0.81395</cdr:x>
      <cdr:y>0.99067</cdr:y>
    </cdr:to>
    <cdr:sp macro="" textlink="">
      <cdr:nvSpPr>
        <cdr:cNvPr id="5" name="Text Box 371"/>
        <cdr:cNvSpPr txBox="1">
          <a:spLocks xmlns:a="http://schemas.openxmlformats.org/drawingml/2006/main" noChangeArrowheads="1"/>
        </cdr:cNvSpPr>
      </cdr:nvSpPr>
      <cdr:spPr bwMode="auto">
        <a:xfrm xmlns:a="http://schemas.openxmlformats.org/drawingml/2006/main">
          <a:off x="3850005" y="3804285"/>
          <a:ext cx="447675" cy="240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0.72928</cdr:x>
      <cdr:y>0.82411</cdr:y>
    </cdr:from>
    <cdr:to>
      <cdr:x>0.81407</cdr:x>
      <cdr:y>0.88009</cdr:y>
    </cdr:to>
    <cdr:sp macro="" textlink="">
      <cdr:nvSpPr>
        <cdr:cNvPr id="6" name="Text Box 373"/>
        <cdr:cNvSpPr txBox="1">
          <a:spLocks xmlns:a="http://schemas.openxmlformats.org/drawingml/2006/main" noChangeArrowheads="1"/>
        </cdr:cNvSpPr>
      </cdr:nvSpPr>
      <cdr:spPr bwMode="auto">
        <a:xfrm xmlns:a="http://schemas.openxmlformats.org/drawingml/2006/main">
          <a:off x="3850640" y="3364865"/>
          <a:ext cx="447675"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0.72928</cdr:x>
      <cdr:y>0.76703</cdr:y>
    </cdr:from>
    <cdr:to>
      <cdr:x>0.81407</cdr:x>
      <cdr:y>0.82302</cdr:y>
    </cdr:to>
    <cdr:sp macro="" textlink="">
      <cdr:nvSpPr>
        <cdr:cNvPr id="7" name="Text Box 374"/>
        <cdr:cNvSpPr txBox="1">
          <a:spLocks xmlns:a="http://schemas.openxmlformats.org/drawingml/2006/main" noChangeArrowheads="1"/>
        </cdr:cNvSpPr>
      </cdr:nvSpPr>
      <cdr:spPr bwMode="auto">
        <a:xfrm xmlns:a="http://schemas.openxmlformats.org/drawingml/2006/main">
          <a:off x="3850640" y="3131820"/>
          <a:ext cx="447675"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0.91521</cdr:x>
      <cdr:y>0.92286</cdr:y>
    </cdr:from>
    <cdr:to>
      <cdr:x>1</cdr:x>
      <cdr:y>0.97496</cdr:y>
    </cdr:to>
    <cdr:sp macro="" textlink="">
      <cdr:nvSpPr>
        <cdr:cNvPr id="8" name="Text Box 377"/>
        <cdr:cNvSpPr txBox="1">
          <a:spLocks xmlns:a="http://schemas.openxmlformats.org/drawingml/2006/main" noChangeArrowheads="1"/>
        </cdr:cNvSpPr>
      </cdr:nvSpPr>
      <cdr:spPr bwMode="auto">
        <a:xfrm xmlns:a="http://schemas.openxmlformats.org/drawingml/2006/main">
          <a:off x="5228590" y="3768090"/>
          <a:ext cx="447675" cy="2127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0.73289</cdr:x>
      <cdr:y>0.72286</cdr:y>
    </cdr:from>
    <cdr:to>
      <cdr:x>0.81768</cdr:x>
      <cdr:y>0.77885</cdr:y>
    </cdr:to>
    <cdr:sp macro="" textlink="">
      <cdr:nvSpPr>
        <cdr:cNvPr id="11" name="Text Box 380"/>
        <cdr:cNvSpPr txBox="1">
          <a:spLocks xmlns:a="http://schemas.openxmlformats.org/drawingml/2006/main" noChangeArrowheads="1"/>
        </cdr:cNvSpPr>
      </cdr:nvSpPr>
      <cdr:spPr bwMode="auto">
        <a:xfrm xmlns:a="http://schemas.openxmlformats.org/drawingml/2006/main">
          <a:off x="3869690" y="2951480"/>
          <a:ext cx="447675"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0.91521</cdr:x>
      <cdr:y>0.79331</cdr:y>
    </cdr:from>
    <cdr:to>
      <cdr:x>1</cdr:x>
      <cdr:y>0.8493</cdr:y>
    </cdr:to>
    <cdr:sp macro="" textlink="">
      <cdr:nvSpPr>
        <cdr:cNvPr id="12" name="Text Box 381"/>
        <cdr:cNvSpPr txBox="1">
          <a:spLocks xmlns:a="http://schemas.openxmlformats.org/drawingml/2006/main" noChangeArrowheads="1"/>
        </cdr:cNvSpPr>
      </cdr:nvSpPr>
      <cdr:spPr bwMode="auto">
        <a:xfrm xmlns:a="http://schemas.openxmlformats.org/drawingml/2006/main">
          <a:off x="5216525" y="3239135"/>
          <a:ext cx="447675"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0.73301</cdr:x>
      <cdr:y>0.66781</cdr:y>
    </cdr:from>
    <cdr:to>
      <cdr:x>0.8178</cdr:x>
      <cdr:y>0.72379</cdr:y>
    </cdr:to>
    <cdr:sp macro="" textlink="">
      <cdr:nvSpPr>
        <cdr:cNvPr id="13" name="Text Box 389"/>
        <cdr:cNvSpPr txBox="1">
          <a:spLocks xmlns:a="http://schemas.openxmlformats.org/drawingml/2006/main" noChangeArrowheads="1"/>
        </cdr:cNvSpPr>
      </cdr:nvSpPr>
      <cdr:spPr bwMode="auto">
        <a:xfrm xmlns:a="http://schemas.openxmlformats.org/drawingml/2006/main">
          <a:off x="3870325" y="2726690"/>
          <a:ext cx="447675"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0.91521</cdr:x>
      <cdr:y>0.94106</cdr:y>
    </cdr:from>
    <cdr:to>
      <cdr:x>1</cdr:x>
      <cdr:y>1</cdr:y>
    </cdr:to>
    <cdr:sp macro="" textlink="">
      <cdr:nvSpPr>
        <cdr:cNvPr id="14" name="Text Box 390"/>
        <cdr:cNvSpPr txBox="1">
          <a:spLocks xmlns:a="http://schemas.openxmlformats.org/drawingml/2006/main" noChangeArrowheads="1"/>
        </cdr:cNvSpPr>
      </cdr:nvSpPr>
      <cdr:spPr bwMode="auto">
        <a:xfrm xmlns:a="http://schemas.openxmlformats.org/drawingml/2006/main">
          <a:off x="5220335" y="3915410"/>
          <a:ext cx="447675" cy="240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dr:relSizeAnchor xmlns:cdr="http://schemas.openxmlformats.org/drawingml/2006/chartDrawing">
    <cdr:from>
      <cdr:x>0.91521</cdr:x>
      <cdr:y>0.83328</cdr:y>
    </cdr:from>
    <cdr:to>
      <cdr:x>1</cdr:x>
      <cdr:y>0.8916</cdr:y>
    </cdr:to>
    <cdr:sp macro="" textlink="">
      <cdr:nvSpPr>
        <cdr:cNvPr id="15" name="Text Box 391"/>
        <cdr:cNvSpPr txBox="1">
          <a:spLocks xmlns:a="http://schemas.openxmlformats.org/drawingml/2006/main" noChangeArrowheads="1"/>
        </cdr:cNvSpPr>
      </cdr:nvSpPr>
      <cdr:spPr bwMode="auto">
        <a:xfrm xmlns:a="http://schemas.openxmlformats.org/drawingml/2006/main">
          <a:off x="5212080" y="3402330"/>
          <a:ext cx="447675" cy="2381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54758-E127-4A13-867C-1A7908CDAC2D}" type="datetimeFigureOut">
              <a:rPr lang="th-TH" smtClean="0"/>
              <a:t>21/10/62</a:t>
            </a:fld>
            <a:endParaRPr lang="th-T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FBE022-5B55-4ACC-B532-C7BB91C930BD}" type="slidenum">
              <a:rPr lang="th-TH" smtClean="0"/>
              <a:t>‹#›</a:t>
            </a:fld>
            <a:endParaRPr lang="th-TH"/>
          </a:p>
        </p:txBody>
      </p:sp>
    </p:spTree>
    <p:extLst>
      <p:ext uri="{BB962C8B-B14F-4D97-AF65-F5344CB8AC3E}">
        <p14:creationId xmlns:p14="http://schemas.microsoft.com/office/powerpoint/2010/main" val="251189321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_ENREF_159"/><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_ENREF_45"/></Relationships>
</file>

<file path=ppt/notesSlides/_rels/notesSlide31.xml.rels><?xml version="1.0" encoding="UTF-8" standalone="yes"?>
<Relationships xmlns="http://schemas.openxmlformats.org/package/2006/relationships"><Relationship Id="rId3" Type="http://schemas.openxmlformats.org/officeDocument/2006/relationships/hyperlink" Target="#_ENREF_45"/><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1</a:t>
            </a:fld>
            <a:endParaRPr lang="th-TH"/>
          </a:p>
        </p:txBody>
      </p:sp>
    </p:spTree>
    <p:extLst>
      <p:ext uri="{BB962C8B-B14F-4D97-AF65-F5344CB8AC3E}">
        <p14:creationId xmlns:p14="http://schemas.microsoft.com/office/powerpoint/2010/main" val="25346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itchFamily="34" charset="0"/>
                <a:cs typeface="Arial" pitchFamily="34" charset="0"/>
              </a:rPr>
              <a:t>In forestry investment, forest enterprise shall pay different kind of fees, royalties, taxes and other charges  </a:t>
            </a:r>
            <a:r>
              <a:rPr lang="en-US" sz="1800" dirty="0">
                <a:solidFill>
                  <a:srgbClr val="FF0000"/>
                </a:solidFill>
                <a:latin typeface="Arial" pitchFamily="34" charset="0"/>
                <a:cs typeface="Arial" pitchFamily="34" charset="0"/>
              </a:rPr>
              <a:t>#4</a:t>
            </a:r>
            <a:r>
              <a:rPr lang="en-US" sz="1800" dirty="0">
                <a:latin typeface="Arial" pitchFamily="34" charset="0"/>
                <a:cs typeface="Arial" pitchFamily="34" charset="0"/>
              </a:rPr>
              <a:t>such as income tax, </a:t>
            </a:r>
            <a:r>
              <a:rPr lang="en-US" sz="1800" dirty="0">
                <a:solidFill>
                  <a:srgbClr val="FF0000"/>
                </a:solidFill>
                <a:latin typeface="Arial" pitchFamily="34" charset="0"/>
                <a:cs typeface="Arial" pitchFamily="34" charset="0"/>
              </a:rPr>
              <a:t>#5</a:t>
            </a:r>
            <a:r>
              <a:rPr lang="en-US" sz="1800" dirty="0">
                <a:latin typeface="Arial" pitchFamily="34" charset="0"/>
                <a:cs typeface="Arial" pitchFamily="34" charset="0"/>
              </a:rPr>
              <a:t>property tax, </a:t>
            </a:r>
            <a:r>
              <a:rPr lang="en-US" sz="1800" dirty="0">
                <a:solidFill>
                  <a:srgbClr val="FF0000"/>
                </a:solidFill>
                <a:latin typeface="Arial" pitchFamily="34" charset="0"/>
                <a:cs typeface="Arial" pitchFamily="34" charset="0"/>
              </a:rPr>
              <a:t>#6</a:t>
            </a:r>
            <a:r>
              <a:rPr lang="en-US" sz="1800" dirty="0">
                <a:latin typeface="Arial" pitchFamily="34" charset="0"/>
                <a:cs typeface="Arial" pitchFamily="34" charset="0"/>
              </a:rPr>
              <a:t>import tax and many others. </a:t>
            </a:r>
          </a:p>
        </p:txBody>
      </p:sp>
      <p:sp>
        <p:nvSpPr>
          <p:cNvPr id="4" name="Slide Number Placeholder 3"/>
          <p:cNvSpPr>
            <a:spLocks noGrp="1"/>
          </p:cNvSpPr>
          <p:nvPr>
            <p:ph type="sldNum" sz="quarter" idx="10"/>
          </p:nvPr>
        </p:nvSpPr>
        <p:spPr/>
        <p:txBody>
          <a:bodyPr/>
          <a:lstStyle/>
          <a:p>
            <a:fld id="{D1FBE022-5B55-4ACC-B532-C7BB91C930BD}" type="slidenum">
              <a:rPr lang="th-TH" smtClean="0"/>
              <a:t>15</a:t>
            </a:fld>
            <a:endParaRPr lang="th-TH"/>
          </a:p>
        </p:txBody>
      </p:sp>
    </p:spTree>
    <p:extLst>
      <p:ext uri="{BB962C8B-B14F-4D97-AF65-F5344CB8AC3E}">
        <p14:creationId xmlns:p14="http://schemas.microsoft.com/office/powerpoint/2010/main" val="3829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sz="1800" dirty="0">
                <a:solidFill>
                  <a:srgbClr val="FF0000"/>
                </a:solidFill>
                <a:latin typeface="Arial" pitchFamily="34" charset="0"/>
                <a:cs typeface="Arial" pitchFamily="34" charset="0"/>
              </a:rPr>
              <a:t>#4 </a:t>
            </a:r>
            <a:r>
              <a:rPr lang="en-US" sz="1800" dirty="0">
                <a:latin typeface="Arial" pitchFamily="34" charset="0"/>
                <a:cs typeface="Arial" pitchFamily="34" charset="0"/>
              </a:rPr>
              <a:t>Let me give an example of teak plantation farmers in </a:t>
            </a:r>
            <a:r>
              <a:rPr lang="en-US" sz="1800" dirty="0" err="1">
                <a:latin typeface="Arial" pitchFamily="34" charset="0"/>
                <a:cs typeface="Arial" pitchFamily="34" charset="0"/>
              </a:rPr>
              <a:t>Luangprabang</a:t>
            </a:r>
            <a:r>
              <a:rPr lang="en-US" sz="1800" dirty="0">
                <a:latin typeface="Arial" pitchFamily="34" charset="0"/>
                <a:cs typeface="Arial" pitchFamily="34" charset="0"/>
              </a:rPr>
              <a:t> Province, Northern Laos who own the teak planation and have to pay taxes like any other  entrepreneurs in Laos. To pay tax, farmers go through the following process: </a:t>
            </a:r>
            <a:r>
              <a:rPr lang="en-US" sz="1800" dirty="0">
                <a:solidFill>
                  <a:srgbClr val="FF0000"/>
                </a:solidFill>
              </a:rPr>
              <a:t>#5</a:t>
            </a:r>
            <a:r>
              <a:rPr lang="en-US" sz="1800" dirty="0">
                <a:latin typeface="Arial" pitchFamily="34" charset="0"/>
                <a:cs typeface="Arial" pitchFamily="34" charset="0"/>
              </a:rPr>
              <a:t>1) </a:t>
            </a:r>
            <a:r>
              <a:rPr lang="en-AU" sz="1800" dirty="0">
                <a:latin typeface="Arial" pitchFamily="34" charset="0"/>
                <a:cs typeface="Arial" pitchFamily="34" charset="0"/>
              </a:rPr>
              <a:t>Logs are measured by the plantation owners to calculate volumes and define grades. Information is filled in the prepared Forest log list; </a:t>
            </a:r>
            <a:r>
              <a:rPr lang="en-US" sz="1800" dirty="0">
                <a:solidFill>
                  <a:srgbClr val="FF0000"/>
                </a:solidFill>
              </a:rPr>
              <a:t>#6 </a:t>
            </a:r>
            <a:r>
              <a:rPr lang="en-AU" sz="1800" dirty="0">
                <a:latin typeface="Arial" pitchFamily="34" charset="0"/>
                <a:cs typeface="Arial" pitchFamily="34" charset="0"/>
              </a:rPr>
              <a:t>2) The District Department of Forestry Office or DAFO assist farmers in measurement and marking of    logs, make respective payment  </a:t>
            </a:r>
            <a:r>
              <a:rPr lang="en-US" sz="1800" dirty="0">
                <a:solidFill>
                  <a:srgbClr val="FF0000"/>
                </a:solidFill>
              </a:rPr>
              <a:t>#7</a:t>
            </a:r>
            <a:r>
              <a:rPr lang="en-AU" sz="1800" dirty="0">
                <a:latin typeface="Arial" pitchFamily="34" charset="0"/>
                <a:cs typeface="Arial" pitchFamily="34" charset="0"/>
              </a:rPr>
              <a:t>and then fill information in another Log list. </a:t>
            </a:r>
            <a:endParaRPr lang="en-US" sz="1800" dirty="0">
              <a:latin typeface="Arial" pitchFamily="34" charset="0"/>
              <a:cs typeface="Arial" pitchFamily="34" charset="0"/>
            </a:endParaRPr>
          </a:p>
          <a:p>
            <a:pPr eaLnBrk="0" fontAlgn="base" latinLnBrk="1" hangingPunct="0">
              <a:spcBef>
                <a:spcPct val="30000"/>
              </a:spcBef>
              <a:spcAft>
                <a:spcPct val="0"/>
              </a:spcAft>
              <a:defRPr/>
            </a:pPr>
            <a:endParaRPr lang="ko-KR" alt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16</a:t>
            </a:fld>
            <a:endParaRPr lang="th-TH"/>
          </a:p>
        </p:txBody>
      </p:sp>
    </p:spTree>
    <p:extLst>
      <p:ext uri="{BB962C8B-B14F-4D97-AF65-F5344CB8AC3E}">
        <p14:creationId xmlns:p14="http://schemas.microsoft.com/office/powerpoint/2010/main" val="80537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sz="1800" dirty="0">
                <a:solidFill>
                  <a:srgbClr val="FF0000"/>
                </a:solidFill>
                <a:latin typeface="Arial" pitchFamily="34" charset="0"/>
                <a:cs typeface="Arial" pitchFamily="34" charset="0"/>
              </a:rPr>
              <a:t>#4  </a:t>
            </a:r>
            <a:r>
              <a:rPr lang="en-AU" sz="1800" dirty="0">
                <a:latin typeface="Arial" pitchFamily="34" charset="0"/>
                <a:cs typeface="Arial" pitchFamily="34" charset="0"/>
              </a:rPr>
              <a:t>Following this, the DAFO submits an income tax report with the total amount to be paid. </a:t>
            </a:r>
            <a:r>
              <a:rPr lang="en-US" sz="1800" dirty="0">
                <a:solidFill>
                  <a:srgbClr val="FF0000"/>
                </a:solidFill>
              </a:rPr>
              <a:t>#5</a:t>
            </a:r>
            <a:r>
              <a:rPr lang="en-AU" sz="1800" dirty="0">
                <a:latin typeface="Arial" pitchFamily="34" charset="0"/>
                <a:cs typeface="Arial" pitchFamily="34" charset="0"/>
              </a:rPr>
              <a:t>Then, farmers give the money to be paid as income tax to DAFO. </a:t>
            </a:r>
            <a:r>
              <a:rPr lang="en-US" sz="1800" dirty="0">
                <a:solidFill>
                  <a:srgbClr val="FF0000"/>
                </a:solidFill>
              </a:rPr>
              <a:t>#6 </a:t>
            </a:r>
            <a:r>
              <a:rPr lang="en-AU" sz="1800" dirty="0">
                <a:latin typeface="Arial" pitchFamily="34" charset="0"/>
                <a:cs typeface="Arial" pitchFamily="34" charset="0"/>
              </a:rPr>
              <a:t>Finally, DAFO is then in charge of paying at the Tax office </a:t>
            </a:r>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17</a:t>
            </a:fld>
            <a:endParaRPr lang="th-TH"/>
          </a:p>
        </p:txBody>
      </p:sp>
    </p:spTree>
    <p:extLst>
      <p:ext uri="{BB962C8B-B14F-4D97-AF65-F5344CB8AC3E}">
        <p14:creationId xmlns:p14="http://schemas.microsoft.com/office/powerpoint/2010/main" val="132388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#4  </a:t>
            </a:r>
            <a:r>
              <a:rPr lang="en-US" altLang="ko-KR" sz="1800" dirty="0">
                <a:latin typeface="Arial" panose="020B0604020202020204" pitchFamily="34" charset="0"/>
                <a:ea typeface="HY견고딕" pitchFamily="18" charset="-127"/>
                <a:cs typeface="Arial" panose="020B0604020202020204" pitchFamily="34" charset="0"/>
              </a:rPr>
              <a:t>Costs for risk of the enterprise can be any </a:t>
            </a:r>
            <a:r>
              <a:rPr lang="en-US" altLang="ko-KR" sz="1800" dirty="0">
                <a:latin typeface="Arial" pitchFamily="34" charset="0"/>
                <a:cs typeface="Arial" pitchFamily="34" charset="0"/>
              </a:rPr>
              <a:t>d</a:t>
            </a:r>
            <a:r>
              <a:rPr lang="en-US" sz="1800" dirty="0">
                <a:latin typeface="Arial" pitchFamily="34" charset="0"/>
                <a:cs typeface="Arial" pitchFamily="34" charset="0"/>
              </a:rPr>
              <a:t>amages by external influences such as forest fire, flooding, insect attack and so on. </a:t>
            </a:r>
            <a:r>
              <a:rPr lang="en-US" sz="1800" dirty="0">
                <a:solidFill>
                  <a:srgbClr val="FF0000"/>
                </a:solidFill>
                <a:latin typeface="Arial" pitchFamily="34" charset="0"/>
                <a:cs typeface="Arial" pitchFamily="34" charset="0"/>
              </a:rPr>
              <a:t>#5</a:t>
            </a:r>
            <a:r>
              <a:rPr lang="en-US" sz="1800" dirty="0">
                <a:latin typeface="Arial" pitchFamily="34" charset="0"/>
                <a:cs typeface="Arial" pitchFamily="34" charset="0"/>
              </a:rPr>
              <a:t>There are different strategies of risk aversion: limitation of risks by </a:t>
            </a:r>
            <a:r>
              <a:rPr lang="en-US" sz="1800" dirty="0" err="1">
                <a:latin typeface="Arial" pitchFamily="34" charset="0"/>
                <a:cs typeface="Arial" pitchFamily="34" charset="0"/>
              </a:rPr>
              <a:t>sivilcultural</a:t>
            </a:r>
            <a:r>
              <a:rPr lang="en-US" sz="1800" dirty="0">
                <a:latin typeface="Arial" pitchFamily="34" charset="0"/>
                <a:cs typeface="Arial" pitchFamily="34" charset="0"/>
              </a:rPr>
              <a:t> and forest planning methods; distribution and compensation of risks, transfer of risks   to other enterprises (insurance).</a:t>
            </a:r>
          </a:p>
        </p:txBody>
      </p:sp>
      <p:sp>
        <p:nvSpPr>
          <p:cNvPr id="4" name="Slide Number Placeholder 3"/>
          <p:cNvSpPr>
            <a:spLocks noGrp="1"/>
          </p:cNvSpPr>
          <p:nvPr>
            <p:ph type="sldNum" sz="quarter" idx="10"/>
          </p:nvPr>
        </p:nvSpPr>
        <p:spPr/>
        <p:txBody>
          <a:bodyPr/>
          <a:lstStyle/>
          <a:p>
            <a:fld id="{D1FBE022-5B55-4ACC-B532-C7BB91C930BD}" type="slidenum">
              <a:rPr lang="th-TH" smtClean="0"/>
              <a:t>18</a:t>
            </a:fld>
            <a:endParaRPr lang="th-TH"/>
          </a:p>
        </p:txBody>
      </p:sp>
    </p:spTree>
    <p:extLst>
      <p:ext uri="{BB962C8B-B14F-4D97-AF65-F5344CB8AC3E}">
        <p14:creationId xmlns:p14="http://schemas.microsoft.com/office/powerpoint/2010/main" val="50483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latin typeface="Arial" pitchFamily="34" charset="0"/>
                <a:cs typeface="Arial" pitchFamily="34" charset="0"/>
              </a:rPr>
              <a:t>#4 </a:t>
            </a:r>
            <a:r>
              <a:rPr lang="en-AU" sz="1800" dirty="0">
                <a:latin typeface="Arial" pitchFamily="34" charset="0"/>
                <a:cs typeface="Arial" pitchFamily="34" charset="0"/>
              </a:rPr>
              <a:t>Let me give an example of measures to protect forests against fire in plantation areas in Ban </a:t>
            </a:r>
            <a:r>
              <a:rPr lang="en-AU" sz="1800" dirty="0" err="1">
                <a:latin typeface="Arial" pitchFamily="34" charset="0"/>
                <a:cs typeface="Arial" pitchFamily="34" charset="0"/>
              </a:rPr>
              <a:t>Kok</a:t>
            </a:r>
            <a:r>
              <a:rPr lang="en-AU" sz="1800" dirty="0">
                <a:latin typeface="Arial" pitchFamily="34" charset="0"/>
                <a:cs typeface="Arial" pitchFamily="34" charset="0"/>
              </a:rPr>
              <a:t> </a:t>
            </a:r>
            <a:r>
              <a:rPr lang="en-AU" sz="1800" dirty="0" err="1">
                <a:latin typeface="Arial" pitchFamily="34" charset="0"/>
                <a:cs typeface="Arial" pitchFamily="34" charset="0"/>
              </a:rPr>
              <a:t>Ngiew</a:t>
            </a:r>
            <a:r>
              <a:rPr lang="en-AU" sz="1800" dirty="0">
                <a:latin typeface="Arial" pitchFamily="34" charset="0"/>
                <a:cs typeface="Arial" pitchFamily="34" charset="0"/>
              </a:rPr>
              <a:t> village, </a:t>
            </a:r>
            <a:r>
              <a:rPr lang="en-AU" sz="1800" dirty="0" err="1">
                <a:latin typeface="Arial" pitchFamily="34" charset="0"/>
                <a:cs typeface="Arial" pitchFamily="34" charset="0"/>
              </a:rPr>
              <a:t>Luangprabang</a:t>
            </a:r>
            <a:r>
              <a:rPr lang="en-AU" sz="1800" dirty="0">
                <a:latin typeface="Arial" pitchFamily="34" charset="0"/>
                <a:cs typeface="Arial" pitchFamily="34" charset="0"/>
              </a:rPr>
              <a:t> Province, Laos. </a:t>
            </a:r>
            <a:r>
              <a:rPr lang="en-US" sz="1800" dirty="0">
                <a:latin typeface="Arial" pitchFamily="34" charset="0"/>
                <a:cs typeface="Arial" pitchFamily="34" charset="0"/>
              </a:rPr>
              <a:t>Forest protection is used to reduce the impact of fire, pest and other un-authorize or un-wanted activities is managed within the village regulation. The village organization will monitor and report any violations to the group manager or relevant authority. In order to reduce the impact of fire on the plantation. </a:t>
            </a:r>
            <a:r>
              <a:rPr lang="en-US" sz="1800" dirty="0">
                <a:solidFill>
                  <a:srgbClr val="FF0000"/>
                </a:solidFill>
                <a:latin typeface="Arial" pitchFamily="34" charset="0"/>
                <a:cs typeface="Arial" pitchFamily="34" charset="0"/>
              </a:rPr>
              <a:t>#5</a:t>
            </a:r>
            <a:r>
              <a:rPr lang="en-US" sz="1800" dirty="0">
                <a:latin typeface="Arial" pitchFamily="34" charset="0"/>
                <a:cs typeface="Arial" pitchFamily="34" charset="0"/>
              </a:rPr>
              <a:t>The village has introduced a planned system of firebreaks include areas with reduced fuel loads for the fire to burn:</a:t>
            </a:r>
          </a:p>
          <a:p>
            <a:pPr lvl="0"/>
            <a:r>
              <a:rPr lang="en-US" sz="1800" dirty="0">
                <a:latin typeface="Arial" pitchFamily="34" charset="0"/>
                <a:cs typeface="Arial" pitchFamily="34" charset="0"/>
              </a:rPr>
              <a:t>Green firebreak lines are established by planting ever-green species with thick leaves that are difficult to ignite</a:t>
            </a:r>
          </a:p>
          <a:p>
            <a:pPr lvl="0"/>
            <a:r>
              <a:rPr lang="en-US" sz="1800" dirty="0">
                <a:latin typeface="Arial" pitchFamily="34" charset="0"/>
                <a:cs typeface="Arial" pitchFamily="34" charset="0"/>
              </a:rPr>
              <a:t>Road firebreak lines can be established by removing all flammable ground vegetation. Nevertheless, this should not be done in slope areas because it can cause erosion</a:t>
            </a:r>
          </a:p>
        </p:txBody>
      </p:sp>
      <p:sp>
        <p:nvSpPr>
          <p:cNvPr id="4" name="Slide Number Placeholder 3"/>
          <p:cNvSpPr>
            <a:spLocks noGrp="1"/>
          </p:cNvSpPr>
          <p:nvPr>
            <p:ph type="sldNum" sz="quarter" idx="10"/>
          </p:nvPr>
        </p:nvSpPr>
        <p:spPr/>
        <p:txBody>
          <a:bodyPr/>
          <a:lstStyle/>
          <a:p>
            <a:fld id="{D1FBE022-5B55-4ACC-B532-C7BB91C930BD}" type="slidenum">
              <a:rPr lang="th-TH" smtClean="0"/>
              <a:t>19</a:t>
            </a:fld>
            <a:endParaRPr lang="th-TH"/>
          </a:p>
        </p:txBody>
      </p:sp>
    </p:spTree>
    <p:extLst>
      <p:ext uri="{BB962C8B-B14F-4D97-AF65-F5344CB8AC3E}">
        <p14:creationId xmlns:p14="http://schemas.microsoft.com/office/powerpoint/2010/main" val="79396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#4 </a:t>
            </a:r>
            <a:r>
              <a:rPr lang="en-US" sz="1800" dirty="0"/>
              <a:t>Marginal analysis is used to assist people in allocating their scarce resources to maximize the benefit of the output produced. </a:t>
            </a:r>
            <a:r>
              <a:rPr lang="en-US" sz="1800" dirty="0">
                <a:solidFill>
                  <a:srgbClr val="FF0000"/>
                </a:solidFill>
                <a:latin typeface="Arial" pitchFamily="34" charset="0"/>
                <a:cs typeface="Arial" pitchFamily="34" charset="0"/>
              </a:rPr>
              <a:t>#5</a:t>
            </a:r>
            <a:r>
              <a:rPr lang="en-US" sz="1800" dirty="0"/>
              <a:t>In other words, Marginal analysis refers to the analysis of the benefits and costs of the marginal unit of a good or input.  (Marginal or we mean the next unit)</a:t>
            </a:r>
          </a:p>
        </p:txBody>
      </p:sp>
      <p:sp>
        <p:nvSpPr>
          <p:cNvPr id="4" name="Slide Number Placeholder 3"/>
          <p:cNvSpPr>
            <a:spLocks noGrp="1"/>
          </p:cNvSpPr>
          <p:nvPr>
            <p:ph type="sldNum" sz="quarter" idx="10"/>
          </p:nvPr>
        </p:nvSpPr>
        <p:spPr/>
        <p:txBody>
          <a:bodyPr/>
          <a:lstStyle/>
          <a:p>
            <a:fld id="{D1FBE022-5B55-4ACC-B532-C7BB91C930BD}" type="slidenum">
              <a:rPr lang="th-TH" smtClean="0"/>
              <a:t>20</a:t>
            </a:fld>
            <a:endParaRPr lang="th-TH"/>
          </a:p>
        </p:txBody>
      </p:sp>
    </p:spTree>
    <p:extLst>
      <p:ext uri="{BB962C8B-B14F-4D97-AF65-F5344CB8AC3E}">
        <p14:creationId xmlns:p14="http://schemas.microsoft.com/office/powerpoint/2010/main" val="1770178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#4 </a:t>
            </a:r>
            <a:r>
              <a:rPr lang="en-US" sz="1800" dirty="0">
                <a:latin typeface="Arial" pitchFamily="34" charset="0"/>
                <a:cs typeface="Arial" pitchFamily="34" charset="0"/>
              </a:rPr>
              <a:t>At the output level at which marginal revenue equals marginal cost, marginal profit is zero  and this means that firms achieve their objective of profit maximization by increasing their production until marginal revenue equals marginal cost. If marginal benefit (MB) exceed marginal cost, we will get a net marginal benefit, and if the marginal cost exceed the marginal benefit, we will get a net marginal cost.</a:t>
            </a:r>
          </a:p>
        </p:txBody>
      </p:sp>
      <p:sp>
        <p:nvSpPr>
          <p:cNvPr id="4" name="Slide Number Placeholder 3"/>
          <p:cNvSpPr>
            <a:spLocks noGrp="1"/>
          </p:cNvSpPr>
          <p:nvPr>
            <p:ph type="sldNum" sz="quarter" idx="10"/>
          </p:nvPr>
        </p:nvSpPr>
        <p:spPr/>
        <p:txBody>
          <a:bodyPr/>
          <a:lstStyle/>
          <a:p>
            <a:fld id="{D1FBE022-5B55-4ACC-B532-C7BB91C930BD}" type="slidenum">
              <a:rPr lang="th-TH" smtClean="0"/>
              <a:t>22</a:t>
            </a:fld>
            <a:endParaRPr lang="th-TH"/>
          </a:p>
        </p:txBody>
      </p:sp>
    </p:spTree>
    <p:extLst>
      <p:ext uri="{BB962C8B-B14F-4D97-AF65-F5344CB8AC3E}">
        <p14:creationId xmlns:p14="http://schemas.microsoft.com/office/powerpoint/2010/main" val="150451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While demand or marketing analysis deal with what quantities should be produced in order to maximize the revenue, production analysis deals with the technical aspect of what can be produced. </a:t>
            </a:r>
            <a:r>
              <a:rPr lang="en-US" sz="1800" dirty="0">
                <a:solidFill>
                  <a:srgbClr val="FF0000"/>
                </a:solidFill>
                <a:latin typeface="Arial" pitchFamily="34" charset="0"/>
                <a:cs typeface="Arial" pitchFamily="34" charset="0"/>
              </a:rPr>
              <a:t>#4 </a:t>
            </a:r>
            <a:r>
              <a:rPr lang="en-US" sz="1800" dirty="0">
                <a:latin typeface="Arial" panose="020B0604020202020204" pitchFamily="34" charset="0"/>
                <a:cs typeface="Arial" panose="020B0604020202020204" pitchFamily="34" charset="0"/>
              </a:rPr>
              <a:t>For instance, if the marketing department decides that the optimal monthly output should be 10,000 set of processed teak tables, it is  now the task of the Production department to confirm that this level of output is determined in the best allocation.</a:t>
            </a:r>
          </a:p>
        </p:txBody>
      </p:sp>
      <p:sp>
        <p:nvSpPr>
          <p:cNvPr id="4" name="Slide Number Placeholder 3"/>
          <p:cNvSpPr>
            <a:spLocks noGrp="1"/>
          </p:cNvSpPr>
          <p:nvPr>
            <p:ph type="sldNum" sz="quarter" idx="10"/>
          </p:nvPr>
        </p:nvSpPr>
        <p:spPr/>
        <p:txBody>
          <a:bodyPr/>
          <a:lstStyle/>
          <a:p>
            <a:fld id="{D1FBE022-5B55-4ACC-B532-C7BB91C930BD}" type="slidenum">
              <a:rPr lang="th-TH" smtClean="0"/>
              <a:t>24</a:t>
            </a:fld>
            <a:endParaRPr lang="th-TH"/>
          </a:p>
        </p:txBody>
      </p:sp>
    </p:spTree>
    <p:extLst>
      <p:ext uri="{BB962C8B-B14F-4D97-AF65-F5344CB8AC3E}">
        <p14:creationId xmlns:p14="http://schemas.microsoft.com/office/powerpoint/2010/main" val="1968543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Production is best thought of as a process, in which various inputs are used in order to produce outputs. </a:t>
            </a:r>
            <a:r>
              <a:rPr lang="en-US" sz="1800" dirty="0">
                <a:solidFill>
                  <a:srgbClr val="FF0000"/>
                </a:solidFill>
                <a:latin typeface="Arial" pitchFamily="34" charset="0"/>
                <a:cs typeface="Arial" pitchFamily="34" charset="0"/>
              </a:rPr>
              <a:t>#</a:t>
            </a:r>
            <a:r>
              <a:rPr lang="lo-LA" sz="1800" dirty="0">
                <a:solidFill>
                  <a:srgbClr val="FF0000"/>
                </a:solidFill>
                <a:latin typeface="Arial" pitchFamily="34" charset="0"/>
                <a:cs typeface="Arial" pitchFamily="34" charset="0"/>
              </a:rPr>
              <a:t>4 </a:t>
            </a:r>
            <a:r>
              <a:rPr lang="en-US" sz="1800" dirty="0">
                <a:latin typeface="Arial" panose="020B0604020202020204" pitchFamily="34" charset="0"/>
                <a:cs typeface="Arial" panose="020B0604020202020204" pitchFamily="34" charset="0"/>
              </a:rPr>
              <a:t>For example, a typical logging worker will harvest 0.05 m</a:t>
            </a:r>
            <a:r>
              <a:rPr lang="en-US" sz="1800" baseline="30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a:t>
            </a:r>
            <a:r>
              <a:rPr lang="lo-LA"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of timber per hour. In this regard, </a:t>
            </a:r>
            <a:r>
              <a:rPr lang="en-US" sz="1800" dirty="0">
                <a:solidFill>
                  <a:srgbClr val="FF0000"/>
                </a:solidFill>
                <a:latin typeface="Arial" pitchFamily="34" charset="0"/>
                <a:cs typeface="Arial" pitchFamily="34" charset="0"/>
              </a:rPr>
              <a:t>#</a:t>
            </a:r>
            <a:r>
              <a:rPr lang="lo-LA" sz="1800" dirty="0">
                <a:solidFill>
                  <a:srgbClr val="FF0000"/>
                </a:solidFill>
                <a:latin typeface="Arial" pitchFamily="34" charset="0"/>
                <a:cs typeface="Arial" pitchFamily="34" charset="0"/>
              </a:rPr>
              <a:t>5 </a:t>
            </a:r>
            <a:r>
              <a:rPr lang="en-US" sz="1800" dirty="0">
                <a:latin typeface="Arial" panose="020B0604020202020204" pitchFamily="34" charset="0"/>
                <a:cs typeface="Arial" panose="020B0604020202020204" pitchFamily="34" charset="0"/>
              </a:rPr>
              <a:t>the production function can be formulated as Q =0.05*L. </a:t>
            </a:r>
            <a:r>
              <a:rPr lang="en-US" sz="1800" dirty="0">
                <a:solidFill>
                  <a:srgbClr val="FF0000"/>
                </a:solidFill>
                <a:latin typeface="Arial" pitchFamily="34" charset="0"/>
                <a:cs typeface="Arial" pitchFamily="34" charset="0"/>
              </a:rPr>
              <a:t>#</a:t>
            </a:r>
            <a:r>
              <a:rPr lang="lo-LA" sz="1800" dirty="0">
                <a:solidFill>
                  <a:srgbClr val="FF0000"/>
                </a:solidFill>
                <a:latin typeface="Arial" pitchFamily="34" charset="0"/>
                <a:cs typeface="Arial" pitchFamily="34" charset="0"/>
              </a:rPr>
              <a:t>6 </a:t>
            </a:r>
            <a:r>
              <a:rPr lang="en-US" sz="1800" dirty="0">
                <a:latin typeface="Arial" panose="020B0604020202020204" pitchFamily="34" charset="0"/>
                <a:cs typeface="Arial" panose="020B0604020202020204" pitchFamily="34" charset="0"/>
              </a:rPr>
              <a:t>Where Q is the hourly quantity of wood harvested and L is the number of labor unit employed per hour.</a:t>
            </a:r>
          </a:p>
        </p:txBody>
      </p:sp>
      <p:sp>
        <p:nvSpPr>
          <p:cNvPr id="4" name="Slide Number Placeholder 3"/>
          <p:cNvSpPr>
            <a:spLocks noGrp="1"/>
          </p:cNvSpPr>
          <p:nvPr>
            <p:ph type="sldNum" sz="quarter" idx="10"/>
          </p:nvPr>
        </p:nvSpPr>
        <p:spPr/>
        <p:txBody>
          <a:bodyPr/>
          <a:lstStyle/>
          <a:p>
            <a:fld id="{D1FBE022-5B55-4ACC-B532-C7BB91C930BD}" type="slidenum">
              <a:rPr lang="th-TH" smtClean="0"/>
              <a:t>25</a:t>
            </a:fld>
            <a:endParaRPr lang="th-TH"/>
          </a:p>
        </p:txBody>
      </p:sp>
    </p:spTree>
    <p:extLst>
      <p:ext uri="{BB962C8B-B14F-4D97-AF65-F5344CB8AC3E}">
        <p14:creationId xmlns:p14="http://schemas.microsoft.com/office/powerpoint/2010/main" val="1498961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latinLnBrk="1" hangingPunct="0">
              <a:spcBef>
                <a:spcPct val="30000"/>
              </a:spcBef>
              <a:spcAft>
                <a:spcPct val="0"/>
              </a:spcAft>
              <a:buClr>
                <a:srgbClr val="00FF00"/>
              </a:buClr>
              <a:buSzPct val="100000"/>
              <a:defRPr/>
            </a:pPr>
            <a:r>
              <a:rPr lang="en-US" sz="1800" dirty="0">
                <a:solidFill>
                  <a:srgbClr val="FF0000"/>
                </a:solidFill>
                <a:latin typeface="Arial" pitchFamily="34" charset="0"/>
                <a:cs typeface="Arial" pitchFamily="34" charset="0"/>
              </a:rPr>
              <a:t>#3 For example2, </a:t>
            </a:r>
            <a:r>
              <a:rPr lang="en-US" sz="1800" dirty="0">
                <a:latin typeface="Arial" pitchFamily="34" charset="0"/>
                <a:cs typeface="Arial" pitchFamily="34" charset="0"/>
              </a:rPr>
              <a:t>If 10 workers are employed (L=10), then how many hourly quantity of wood harvested ?</a:t>
            </a:r>
            <a:endParaRPr lang="en-US" sz="1800" dirty="0">
              <a:solidFill>
                <a:srgbClr val="FF0000"/>
              </a:solidFill>
              <a:latin typeface="Arial" pitchFamily="34" charset="0"/>
              <a:cs typeface="Arial" pitchFamily="34" charset="0"/>
            </a:endParaRPr>
          </a:p>
          <a:p>
            <a:pPr eaLnBrk="0" fontAlgn="base" latinLnBrk="1" hangingPunct="0">
              <a:spcBef>
                <a:spcPct val="30000"/>
              </a:spcBef>
              <a:spcAft>
                <a:spcPct val="0"/>
              </a:spcAft>
              <a:buClr>
                <a:srgbClr val="00FF00"/>
              </a:buClr>
              <a:buSzPct val="100000"/>
              <a:defRPr/>
            </a:pPr>
            <a:r>
              <a:rPr lang="en-US" sz="1800" dirty="0">
                <a:solidFill>
                  <a:srgbClr val="FF0000"/>
                </a:solidFill>
                <a:latin typeface="Arial" pitchFamily="34" charset="0"/>
                <a:cs typeface="Arial" pitchFamily="34" charset="0"/>
              </a:rPr>
              <a:t>#4 </a:t>
            </a:r>
            <a:r>
              <a:rPr lang="en-US" sz="1800" dirty="0">
                <a:latin typeface="Arial" panose="020B0604020202020204" pitchFamily="34" charset="0"/>
                <a:cs typeface="Arial" panose="020B0604020202020204" pitchFamily="34" charset="0"/>
              </a:rPr>
              <a:t>From this production function,</a:t>
            </a:r>
            <a:r>
              <a:rPr lang="en-US" sz="1800" dirty="0">
                <a:solidFill>
                  <a:srgbClr val="FF0000"/>
                </a:solidFill>
                <a:latin typeface="Arial" pitchFamily="34" charset="0"/>
                <a:cs typeface="Arial" pitchFamily="34" charset="0"/>
              </a:rPr>
              <a:t> #5</a:t>
            </a:r>
            <a:r>
              <a:rPr lang="en-US" sz="1800" dirty="0">
                <a:latin typeface="Arial" panose="020B0604020202020204" pitchFamily="34" charset="0"/>
                <a:cs typeface="Arial" panose="020B0604020202020204" pitchFamily="34" charset="0"/>
              </a:rPr>
              <a:t> we know that </a:t>
            </a:r>
            <a:r>
              <a:rPr lang="en-US" sz="1800" dirty="0"/>
              <a:t>If 10 workers are employed (L=10), </a:t>
            </a:r>
            <a:r>
              <a:rPr lang="en-US" sz="1800" dirty="0">
                <a:solidFill>
                  <a:srgbClr val="FF0000"/>
                </a:solidFill>
                <a:latin typeface="Arial" pitchFamily="34" charset="0"/>
                <a:cs typeface="Arial" pitchFamily="34" charset="0"/>
              </a:rPr>
              <a:t>#6 </a:t>
            </a:r>
            <a:r>
              <a:rPr lang="en-US" sz="1800" dirty="0"/>
              <a:t>then the hourly quantity of wood harvested will  0.5 cubic meter (Q=0.05*10 =0.5)</a:t>
            </a:r>
          </a:p>
        </p:txBody>
      </p:sp>
      <p:sp>
        <p:nvSpPr>
          <p:cNvPr id="4" name="Slide Number Placeholder 3"/>
          <p:cNvSpPr>
            <a:spLocks noGrp="1"/>
          </p:cNvSpPr>
          <p:nvPr>
            <p:ph type="sldNum" sz="quarter" idx="10"/>
          </p:nvPr>
        </p:nvSpPr>
        <p:spPr/>
        <p:txBody>
          <a:bodyPr/>
          <a:lstStyle/>
          <a:p>
            <a:fld id="{D1FBE022-5B55-4ACC-B532-C7BB91C930BD}" type="slidenum">
              <a:rPr lang="th-TH" smtClean="0"/>
              <a:t>26</a:t>
            </a:fld>
            <a:endParaRPr lang="th-TH"/>
          </a:p>
        </p:txBody>
      </p:sp>
    </p:spTree>
    <p:extLst>
      <p:ext uri="{BB962C8B-B14F-4D97-AF65-F5344CB8AC3E}">
        <p14:creationId xmlns:p14="http://schemas.microsoft.com/office/powerpoint/2010/main" val="23406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20000"/>
              </a:spcBef>
              <a:spcAft>
                <a:spcPct val="0"/>
              </a:spcAft>
            </a:pPr>
            <a:r>
              <a:rPr lang="en-US" altLang="ko-KR" sz="1800" dirty="0">
                <a:solidFill>
                  <a:srgbClr val="FF0000"/>
                </a:solidFill>
                <a:latin typeface="Calibri" pitchFamily="34" charset="0"/>
                <a:ea typeface="굴림" pitchFamily="50" charset="-127"/>
              </a:rPr>
              <a:t>#2  </a:t>
            </a:r>
            <a:r>
              <a:rPr lang="en-US" altLang="ko-KR" sz="1800" dirty="0">
                <a:latin typeface="Arial" pitchFamily="34" charset="0"/>
                <a:ea typeface="굴림" pitchFamily="50" charset="-127"/>
                <a:cs typeface="Arial" pitchFamily="34" charset="0"/>
              </a:rPr>
              <a:t>Hallo every! The economy consists of several firms that produce the goods and services that we enjoy every day. The Wood Processing firms produce furniture, the agricultural food production firm produces rice and meat that we enjoy eating. While some firms are large, employing thousands of workers, other firms are quite small in nature. In the production process, they may hire labor, use their own labor as input in the production process, or use labor from their relatives.</a:t>
            </a:r>
          </a:p>
          <a:p>
            <a:pPr lvl="0" eaLnBrk="0" fontAlgn="base" hangingPunct="0">
              <a:spcBef>
                <a:spcPct val="20000"/>
              </a:spcBef>
              <a:spcAft>
                <a:spcPct val="0"/>
              </a:spcAft>
            </a:pPr>
            <a:endParaRPr lang="en-US" altLang="ko-KR" sz="700" dirty="0">
              <a:latin typeface="Arial" pitchFamily="34" charset="0"/>
              <a:ea typeface="굴림" pitchFamily="50" charset="-127"/>
              <a:cs typeface="Arial" pitchFamily="34" charset="0"/>
            </a:endParaRPr>
          </a:p>
          <a:p>
            <a:pPr defTabSz="622300">
              <a:lnSpc>
                <a:spcPct val="90000"/>
              </a:lnSpc>
              <a:spcBef>
                <a:spcPct val="0"/>
              </a:spcBef>
              <a:spcAft>
                <a:spcPct val="35000"/>
              </a:spcAft>
            </a:pPr>
            <a:r>
              <a:rPr lang="en-US" altLang="ko-KR" sz="1800" dirty="0">
                <a:solidFill>
                  <a:srgbClr val="FF0000"/>
                </a:solidFill>
                <a:latin typeface="Arial" pitchFamily="34" charset="0"/>
                <a:ea typeface="굴림" pitchFamily="50" charset="-127"/>
                <a:cs typeface="Arial" pitchFamily="34" charset="0"/>
              </a:rPr>
              <a:t># 2 </a:t>
            </a:r>
            <a:r>
              <a:rPr lang="en-US" altLang="ko-KR" sz="1800" dirty="0">
                <a:latin typeface="Arial" pitchFamily="34" charset="0"/>
                <a:ea typeface="굴림" pitchFamily="50" charset="-127"/>
                <a:cs typeface="Arial" pitchFamily="34" charset="0"/>
              </a:rPr>
              <a:t>The previous lesson has provided us with a better understanding of the supply analysis, using the supply curve to explain supplier’s production decision. And we learn that the law of supply tell us that that at a higher price, the suppliers will react by supplying a greater quantity of the goods.</a:t>
            </a:r>
          </a:p>
          <a:p>
            <a:pPr defTabSz="622300">
              <a:lnSpc>
                <a:spcPct val="90000"/>
              </a:lnSpc>
              <a:spcBef>
                <a:spcPct val="0"/>
              </a:spcBef>
              <a:spcAft>
                <a:spcPct val="35000"/>
              </a:spcAft>
            </a:pPr>
            <a:r>
              <a:rPr lang="en-US" altLang="ko-KR" sz="1800" dirty="0">
                <a:latin typeface="Arial" pitchFamily="34" charset="0"/>
                <a:ea typeface="굴림" pitchFamily="50" charset="-127"/>
                <a:cs typeface="Arial" pitchFamily="34" charset="0"/>
              </a:rPr>
              <a:t>, </a:t>
            </a:r>
            <a:r>
              <a:rPr lang="en-US" altLang="ko-KR" sz="1800" dirty="0">
                <a:solidFill>
                  <a:srgbClr val="FF0000"/>
                </a:solidFill>
                <a:latin typeface="Arial" pitchFamily="34" charset="0"/>
                <a:ea typeface="굴림" pitchFamily="50" charset="-127"/>
                <a:cs typeface="Arial" pitchFamily="34" charset="0"/>
              </a:rPr>
              <a:t># 3 </a:t>
            </a:r>
            <a:r>
              <a:rPr lang="en-US" altLang="ko-KR" sz="1800" dirty="0">
                <a:latin typeface="Arial" pitchFamily="34" charset="0"/>
                <a:ea typeface="굴림" pitchFamily="50" charset="-127"/>
                <a:cs typeface="Arial" pitchFamily="34" charset="0"/>
              </a:rPr>
              <a:t>In today’s lecture, I am going to examine producer behavior in more detail, </a:t>
            </a:r>
            <a:r>
              <a:rPr lang="en-US" altLang="ko-KR" sz="1800" dirty="0">
                <a:solidFill>
                  <a:srgbClr val="FF0000"/>
                </a:solidFill>
                <a:latin typeface="Arial" pitchFamily="34" charset="0"/>
                <a:ea typeface="굴림" pitchFamily="50" charset="-127"/>
                <a:cs typeface="Arial" pitchFamily="34" charset="0"/>
              </a:rPr>
              <a:t>#4</a:t>
            </a:r>
            <a:r>
              <a:rPr lang="en-US" altLang="ko-KR" sz="1800" dirty="0">
                <a:latin typeface="Arial" pitchFamily="34" charset="0"/>
                <a:ea typeface="굴림" pitchFamily="50" charset="-127"/>
                <a:cs typeface="Arial" pitchFamily="34" charset="0"/>
              </a:rPr>
              <a:t> and this will give us a better understanding of the production decision behind the supply curve.  </a:t>
            </a:r>
          </a:p>
        </p:txBody>
      </p:sp>
      <p:sp>
        <p:nvSpPr>
          <p:cNvPr id="4" name="Slide Number Placeholder 3"/>
          <p:cNvSpPr>
            <a:spLocks noGrp="1"/>
          </p:cNvSpPr>
          <p:nvPr>
            <p:ph type="sldNum" sz="quarter" idx="10"/>
          </p:nvPr>
        </p:nvSpPr>
        <p:spPr/>
        <p:txBody>
          <a:bodyPr/>
          <a:lstStyle/>
          <a:p>
            <a:fld id="{D1FBE022-5B55-4ACC-B532-C7BB91C930BD}" type="slidenum">
              <a:rPr lang="th-TH" smtClean="0"/>
              <a:t>2</a:t>
            </a:fld>
            <a:endParaRPr lang="th-TH"/>
          </a:p>
        </p:txBody>
      </p:sp>
    </p:spTree>
    <p:extLst>
      <p:ext uri="{BB962C8B-B14F-4D97-AF65-F5344CB8AC3E}">
        <p14:creationId xmlns:p14="http://schemas.microsoft.com/office/powerpoint/2010/main" val="1688097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Let me give another example, suppose that logging workers estimate that the total volume of log to be removed from the concession forest is 100 m3. </a:t>
            </a:r>
            <a:r>
              <a:rPr lang="en-US" sz="1800" dirty="0">
                <a:solidFill>
                  <a:srgbClr val="FF0000"/>
                </a:solidFill>
                <a:latin typeface="Arial" pitchFamily="34" charset="0"/>
                <a:cs typeface="Arial" pitchFamily="34" charset="0"/>
              </a:rPr>
              <a:t>#4</a:t>
            </a:r>
            <a:r>
              <a:rPr lang="en-US" sz="1800" dirty="0">
                <a:latin typeface="Arial" panose="020B0604020202020204" pitchFamily="34" charset="0"/>
                <a:cs typeface="Arial" panose="020B0604020202020204" pitchFamily="34" charset="0"/>
              </a:rPr>
              <a:t>From this data, </a:t>
            </a:r>
            <a:r>
              <a:rPr lang="en-US" sz="1800" dirty="0">
                <a:solidFill>
                  <a:srgbClr val="FF0000"/>
                </a:solidFill>
                <a:latin typeface="Arial" pitchFamily="34" charset="0"/>
                <a:cs typeface="Arial" pitchFamily="34" charset="0"/>
              </a:rPr>
              <a:t>#5 </a:t>
            </a:r>
            <a:r>
              <a:rPr lang="en-US" sz="1800" dirty="0">
                <a:latin typeface="Arial" panose="020B0604020202020204" pitchFamily="34" charset="0"/>
                <a:cs typeface="Arial" panose="020B0604020202020204" pitchFamily="34" charset="0"/>
              </a:rPr>
              <a:t>the labor force required to harvest in one hour equals 2,000 labor unit.</a:t>
            </a:r>
          </a:p>
        </p:txBody>
      </p:sp>
      <p:sp>
        <p:nvSpPr>
          <p:cNvPr id="4" name="Slide Number Placeholder 3"/>
          <p:cNvSpPr>
            <a:spLocks noGrp="1"/>
          </p:cNvSpPr>
          <p:nvPr>
            <p:ph type="sldNum" sz="quarter" idx="10"/>
          </p:nvPr>
        </p:nvSpPr>
        <p:spPr/>
        <p:txBody>
          <a:bodyPr/>
          <a:lstStyle/>
          <a:p>
            <a:fld id="{D1FBE022-5B55-4ACC-B532-C7BB91C930BD}" type="slidenum">
              <a:rPr lang="th-TH" smtClean="0"/>
              <a:t>27</a:t>
            </a:fld>
            <a:endParaRPr lang="th-TH"/>
          </a:p>
        </p:txBody>
      </p:sp>
    </p:spTree>
    <p:extLst>
      <p:ext uri="{BB962C8B-B14F-4D97-AF65-F5344CB8AC3E}">
        <p14:creationId xmlns:p14="http://schemas.microsoft.com/office/powerpoint/2010/main" val="67170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For example, suppose that the objective of one logging company is to harvest the whole concession area within 5 working days-each of 8 hour duration. </a:t>
            </a:r>
            <a:r>
              <a:rPr lang="en-US" sz="1800" dirty="0">
                <a:solidFill>
                  <a:srgbClr val="FF0000"/>
                </a:solidFill>
              </a:rPr>
              <a:t>#</a:t>
            </a:r>
            <a:r>
              <a:rPr lang="lo-LA" sz="1800" dirty="0">
                <a:solidFill>
                  <a:srgbClr val="FF0000"/>
                </a:solidFill>
              </a:rPr>
              <a:t>4</a:t>
            </a:r>
            <a:r>
              <a:rPr lang="en-US" sz="1800" dirty="0">
                <a:latin typeface="Arial" panose="020B0604020202020204" pitchFamily="34" charset="0"/>
                <a:cs typeface="Arial" panose="020B0604020202020204" pitchFamily="34" charset="0"/>
              </a:rPr>
              <a:t>The required number of labor units can be calculated as follows and the answer is 50 labor units. </a:t>
            </a:r>
            <a:r>
              <a:rPr lang="en-US" sz="1800" dirty="0">
                <a:solidFill>
                  <a:srgbClr val="FF0000"/>
                </a:solidFill>
                <a:latin typeface="Arial" pitchFamily="34" charset="0"/>
                <a:cs typeface="Arial" pitchFamily="34" charset="0"/>
              </a:rPr>
              <a:t>#5 </a:t>
            </a:r>
            <a:r>
              <a:rPr lang="en-US" sz="1800" dirty="0">
                <a:latin typeface="Arial" panose="020B0604020202020204" pitchFamily="34" charset="0"/>
                <a:cs typeface="Arial" panose="020B0604020202020204" pitchFamily="34" charset="0"/>
              </a:rPr>
              <a:t>This means that 50 harvesters will need to be employed for 5 days, with each day being made of 8 working hours. This example represents a very simple production function.</a:t>
            </a:r>
          </a:p>
        </p:txBody>
      </p:sp>
      <p:sp>
        <p:nvSpPr>
          <p:cNvPr id="4" name="Slide Number Placeholder 3"/>
          <p:cNvSpPr>
            <a:spLocks noGrp="1"/>
          </p:cNvSpPr>
          <p:nvPr>
            <p:ph type="sldNum" sz="quarter" idx="10"/>
          </p:nvPr>
        </p:nvSpPr>
        <p:spPr/>
        <p:txBody>
          <a:bodyPr/>
          <a:lstStyle/>
          <a:p>
            <a:fld id="{D1FBE022-5B55-4ACC-B532-C7BB91C930BD}" type="slidenum">
              <a:rPr lang="th-TH" smtClean="0"/>
              <a:t>28</a:t>
            </a:fld>
            <a:endParaRPr lang="th-TH"/>
          </a:p>
        </p:txBody>
      </p:sp>
    </p:spTree>
    <p:extLst>
      <p:ext uri="{BB962C8B-B14F-4D97-AF65-F5344CB8AC3E}">
        <p14:creationId xmlns:p14="http://schemas.microsoft.com/office/powerpoint/2010/main" val="113462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To elaborate the relationship between production and cost </a:t>
            </a:r>
            <a:r>
              <a:rPr lang="en-US" altLang="ko-KR" sz="1800" dirty="0">
                <a:latin typeface="Arial" panose="020B0604020202020204" pitchFamily="34" charset="0"/>
                <a:ea typeface="굴림" pitchFamily="50" charset="-127"/>
                <a:cs typeface="Arial" panose="020B0604020202020204" pitchFamily="34" charset="0"/>
              </a:rPr>
              <a:t>for wood harvesting operation</a:t>
            </a:r>
            <a:r>
              <a:rPr lang="lo-LA" altLang="ko-KR" sz="1800" dirty="0">
                <a:latin typeface="Arial" panose="020B0604020202020204" pitchFamily="34" charset="0"/>
                <a:ea typeface="굴림" pitchFamily="50" charset="-127"/>
                <a:cs typeface="Arial" panose="020B0604020202020204" pitchFamily="34" charset="0"/>
              </a:rPr>
              <a:t> </a:t>
            </a:r>
            <a:r>
              <a:rPr lang="en-US" altLang="ko-KR" sz="1800" dirty="0">
                <a:latin typeface="Arial" panose="020B0604020202020204" pitchFamily="34" charset="0"/>
                <a:ea typeface="굴림" pitchFamily="50" charset="-127"/>
                <a:cs typeface="Arial" panose="020B0604020202020204" pitchFamily="34" charset="0"/>
              </a:rPr>
              <a:t>in a forest concessional area.</a:t>
            </a:r>
            <a:r>
              <a:rPr lang="en-US" sz="1800" dirty="0">
                <a:latin typeface="Arial" panose="020B0604020202020204" pitchFamily="34" charset="0"/>
                <a:cs typeface="Arial" panose="020B0604020202020204" pitchFamily="34" charset="0"/>
              </a:rPr>
              <a:t> </a:t>
            </a:r>
            <a:r>
              <a:rPr lang="en-US" sz="1800" dirty="0">
                <a:solidFill>
                  <a:srgbClr val="FF0000"/>
                </a:solidFill>
                <a:latin typeface="Arial" pitchFamily="34" charset="0"/>
                <a:cs typeface="Arial" pitchFamily="34" charset="0"/>
              </a:rPr>
              <a:t>#</a:t>
            </a:r>
            <a:r>
              <a:rPr lang="lo-LA" sz="1800" dirty="0">
                <a:solidFill>
                  <a:srgbClr val="FF0000"/>
                </a:solidFill>
                <a:latin typeface="Arial" pitchFamily="34" charset="0"/>
                <a:cs typeface="Arial" pitchFamily="34" charset="0"/>
              </a:rPr>
              <a:t>4</a:t>
            </a:r>
            <a:r>
              <a:rPr lang="en-US" sz="1800" dirty="0">
                <a:solidFill>
                  <a:srgbClr val="FF0000"/>
                </a:solidFill>
                <a:latin typeface="Arial" pitchFamily="34" charset="0"/>
                <a:cs typeface="Arial" pitchFamily="34" charset="0"/>
              </a:rPr>
              <a:t> </a:t>
            </a:r>
            <a:r>
              <a:rPr lang="en-US" sz="1800" dirty="0">
                <a:latin typeface="Arial" panose="020B0604020202020204" pitchFamily="34" charset="0"/>
                <a:cs typeface="Arial" panose="020B0604020202020204" pitchFamily="34" charset="0"/>
              </a:rPr>
              <a:t>I will use the following simple production as an example. Equation 2.1.1 represents a production </a:t>
            </a:r>
            <a:r>
              <a:rPr lang="lo-LA"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function of the form. </a:t>
            </a:r>
            <a:r>
              <a:rPr lang="en-US" sz="1800" dirty="0">
                <a:solidFill>
                  <a:srgbClr val="FF0000"/>
                </a:solidFill>
                <a:latin typeface="Arial" pitchFamily="34" charset="0"/>
                <a:cs typeface="Arial" pitchFamily="34" charset="0"/>
              </a:rPr>
              <a:t>#5</a:t>
            </a:r>
            <a:r>
              <a:rPr lang="en-US" sz="1800" dirty="0">
                <a:latin typeface="Arial" panose="020B0604020202020204" pitchFamily="34" charset="0"/>
                <a:cs typeface="Arial" panose="020B0604020202020204" pitchFamily="34" charset="0"/>
              </a:rPr>
              <a:t> where Q represents output, L denotes the labor input, b represents efficiency  parameter of the production function and a = substitution parameter. </a:t>
            </a:r>
          </a:p>
        </p:txBody>
      </p:sp>
      <p:sp>
        <p:nvSpPr>
          <p:cNvPr id="4" name="Slide Number Placeholder 3"/>
          <p:cNvSpPr>
            <a:spLocks noGrp="1"/>
          </p:cNvSpPr>
          <p:nvPr>
            <p:ph type="sldNum" sz="quarter" idx="10"/>
          </p:nvPr>
        </p:nvSpPr>
        <p:spPr/>
        <p:txBody>
          <a:bodyPr/>
          <a:lstStyle/>
          <a:p>
            <a:fld id="{D1FBE022-5B55-4ACC-B532-C7BB91C930BD}" type="slidenum">
              <a:rPr lang="th-TH" smtClean="0"/>
              <a:t>29</a:t>
            </a:fld>
            <a:endParaRPr lang="th-TH"/>
          </a:p>
        </p:txBody>
      </p:sp>
    </p:spTree>
    <p:extLst>
      <p:ext uri="{BB962C8B-B14F-4D97-AF65-F5344CB8AC3E}">
        <p14:creationId xmlns:p14="http://schemas.microsoft.com/office/powerpoint/2010/main" val="39546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We will investigate the properties of this production function to see how the value of the “a” parameter affects the general behavior of the function. </a:t>
            </a:r>
            <a:r>
              <a:rPr lang="en-US" sz="1800" dirty="0">
                <a:solidFill>
                  <a:srgbClr val="FF0000"/>
                </a:solidFill>
                <a:latin typeface="Arial" pitchFamily="34" charset="0"/>
                <a:cs typeface="Arial" pitchFamily="34" charset="0"/>
              </a:rPr>
              <a:t>#4</a:t>
            </a:r>
            <a:r>
              <a:rPr lang="en-US" sz="1800" dirty="0">
                <a:latin typeface="Arial" panose="020B0604020202020204" pitchFamily="34" charset="0"/>
                <a:cs typeface="Arial" panose="020B0604020202020204" pitchFamily="34" charset="0"/>
              </a:rPr>
              <a:t> As can be   seen from graph, the relationship between total output and total labor input is perfectly linear. This means that each extra unit of labor input adds the same amount    to the total output as all previous ones.</a:t>
            </a:r>
            <a:r>
              <a:rPr lang="en-US" sz="1800" dirty="0">
                <a:solidFill>
                  <a:srgbClr val="FF0000"/>
                </a:solidFill>
                <a:latin typeface="Arial" pitchFamily="34" charset="0"/>
                <a:cs typeface="Arial" pitchFamily="34" charset="0"/>
              </a:rPr>
              <a:t> #5</a:t>
            </a:r>
            <a:r>
              <a:rPr lang="en-US" sz="1800" dirty="0">
                <a:latin typeface="Arial" panose="020B0604020202020204" pitchFamily="34" charset="0"/>
                <a:cs typeface="Arial" panose="020B0604020202020204" pitchFamily="34" charset="0"/>
              </a:rPr>
              <a:t> The marginal output or marginal product can be calculated by taking the change in total output divided by change in total     input applied. From the graph we know that the marginal  product is constant, and sometimes, this refers to constant returns to the variable input.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30</a:t>
            </a:fld>
            <a:endParaRPr lang="th-TH"/>
          </a:p>
        </p:txBody>
      </p:sp>
    </p:spTree>
    <p:extLst>
      <p:ext uri="{BB962C8B-B14F-4D97-AF65-F5344CB8AC3E}">
        <p14:creationId xmlns:p14="http://schemas.microsoft.com/office/powerpoint/2010/main" val="1774373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The important aspect of the production function is the relationship with the concept of cost. Cost parameters of the production function can be calculated as follows. </a:t>
            </a:r>
            <a:r>
              <a:rPr lang="en-US" sz="1800" dirty="0">
                <a:solidFill>
                  <a:srgbClr val="FF0000"/>
                </a:solidFill>
                <a:latin typeface="Arial" pitchFamily="34" charset="0"/>
                <a:cs typeface="Arial" pitchFamily="34" charset="0"/>
              </a:rPr>
              <a:t>#4</a:t>
            </a:r>
            <a:r>
              <a:rPr lang="en-US" sz="1800" dirty="0">
                <a:latin typeface="Arial" panose="020B0604020202020204" pitchFamily="34" charset="0"/>
                <a:cs typeface="Arial" panose="020B0604020202020204" pitchFamily="34" charset="0"/>
              </a:rPr>
              <a:t>Total cost= (Hourly wage rate)*(labor hours used); </a:t>
            </a:r>
            <a:r>
              <a:rPr lang="en-US" sz="1800" dirty="0">
                <a:solidFill>
                  <a:srgbClr val="FF0000"/>
                </a:solidFill>
                <a:latin typeface="Arial" pitchFamily="34" charset="0"/>
                <a:cs typeface="Arial" pitchFamily="34" charset="0"/>
              </a:rPr>
              <a:t>#5 </a:t>
            </a:r>
            <a:r>
              <a:rPr lang="en-US" sz="1800" dirty="0">
                <a:latin typeface="Arial" panose="020B0604020202020204" pitchFamily="34" charset="0"/>
                <a:cs typeface="Arial" panose="020B0604020202020204" pitchFamily="34" charset="0"/>
              </a:rPr>
              <a:t>Average cost= (Total Cost)/(Unit of output produced); </a:t>
            </a:r>
            <a:r>
              <a:rPr lang="en-US" sz="1800" dirty="0">
                <a:solidFill>
                  <a:srgbClr val="FF0000"/>
                </a:solidFill>
                <a:latin typeface="Arial" pitchFamily="34" charset="0"/>
                <a:cs typeface="Arial" pitchFamily="34" charset="0"/>
              </a:rPr>
              <a:t>#6 </a:t>
            </a:r>
            <a:r>
              <a:rPr lang="en-US" sz="1800" dirty="0">
                <a:latin typeface="Arial" panose="020B0604020202020204" pitchFamily="34" charset="0"/>
                <a:cs typeface="Arial" panose="020B0604020202020204" pitchFamily="34" charset="0"/>
              </a:rPr>
              <a:t>Marginal cost= (Change in Total cost)/(Change in output).</a:t>
            </a:r>
          </a:p>
        </p:txBody>
      </p:sp>
      <p:sp>
        <p:nvSpPr>
          <p:cNvPr id="4" name="Slide Number Placeholder 3"/>
          <p:cNvSpPr>
            <a:spLocks noGrp="1"/>
          </p:cNvSpPr>
          <p:nvPr>
            <p:ph type="sldNum" sz="quarter" idx="10"/>
          </p:nvPr>
        </p:nvSpPr>
        <p:spPr/>
        <p:txBody>
          <a:bodyPr/>
          <a:lstStyle/>
          <a:p>
            <a:fld id="{D1FBE022-5B55-4ACC-B532-C7BB91C930BD}" type="slidenum">
              <a:rPr lang="th-TH" smtClean="0"/>
              <a:t>31</a:t>
            </a:fld>
            <a:endParaRPr lang="th-TH"/>
          </a:p>
        </p:txBody>
      </p:sp>
    </p:spTree>
    <p:extLst>
      <p:ext uri="{BB962C8B-B14F-4D97-AF65-F5344CB8AC3E}">
        <p14:creationId xmlns:p14="http://schemas.microsoft.com/office/powerpoint/2010/main" val="1836001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Suppose the production function is given by the equation 2.2.3 where a, b, c are parameters and L=labor input and the wage rate is 1,000 kip per hour. </a:t>
            </a:r>
          </a:p>
        </p:txBody>
      </p:sp>
      <p:sp>
        <p:nvSpPr>
          <p:cNvPr id="4" name="Slide Number Placeholder 3"/>
          <p:cNvSpPr>
            <a:spLocks noGrp="1"/>
          </p:cNvSpPr>
          <p:nvPr>
            <p:ph type="sldNum" sz="quarter" idx="10"/>
          </p:nvPr>
        </p:nvSpPr>
        <p:spPr/>
        <p:txBody>
          <a:bodyPr/>
          <a:lstStyle/>
          <a:p>
            <a:fld id="{D1FBE022-5B55-4ACC-B532-C7BB91C930BD}" type="slidenum">
              <a:rPr lang="th-TH" smtClean="0"/>
              <a:t>32</a:t>
            </a:fld>
            <a:endParaRPr lang="th-TH"/>
          </a:p>
        </p:txBody>
      </p:sp>
    </p:spTree>
    <p:extLst>
      <p:ext uri="{BB962C8B-B14F-4D97-AF65-F5344CB8AC3E}">
        <p14:creationId xmlns:p14="http://schemas.microsoft.com/office/powerpoint/2010/main" val="49879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As can be seen from the graph, the total cost varies with the level of output produced. Like the Figure 2.1, it waves because of the effect of increasing , then constant, then diminishing returns to the variable input. Furthermore, the graph also show how the average total and the marginal cost vary with level of output.</a:t>
            </a:r>
          </a:p>
        </p:txBody>
      </p:sp>
      <p:sp>
        <p:nvSpPr>
          <p:cNvPr id="4" name="Slide Number Placeholder 3"/>
          <p:cNvSpPr>
            <a:spLocks noGrp="1"/>
          </p:cNvSpPr>
          <p:nvPr>
            <p:ph type="sldNum" sz="quarter" idx="10"/>
          </p:nvPr>
        </p:nvSpPr>
        <p:spPr/>
        <p:txBody>
          <a:bodyPr/>
          <a:lstStyle/>
          <a:p>
            <a:fld id="{D1FBE022-5B55-4ACC-B532-C7BB91C930BD}" type="slidenum">
              <a:rPr lang="th-TH" smtClean="0"/>
              <a:t>33</a:t>
            </a:fld>
            <a:endParaRPr lang="th-TH"/>
          </a:p>
        </p:txBody>
      </p:sp>
    </p:spTree>
    <p:extLst>
      <p:ext uri="{BB962C8B-B14F-4D97-AF65-F5344CB8AC3E}">
        <p14:creationId xmlns:p14="http://schemas.microsoft.com/office/powerpoint/2010/main" val="144474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latin typeface="Arial" pitchFamily="34" charset="0"/>
                <a:cs typeface="Arial" pitchFamily="34" charset="0"/>
              </a:rPr>
              <a:t>#2 </a:t>
            </a:r>
            <a:r>
              <a:rPr lang="en-US" sz="1800" dirty="0">
                <a:latin typeface="Arial" panose="020B0604020202020204" pitchFamily="34" charset="0"/>
                <a:cs typeface="Arial" panose="020B0604020202020204" pitchFamily="34" charset="0"/>
              </a:rPr>
              <a:t>The production analysis often include production process that use more than one variable input. </a:t>
            </a:r>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For instance, </a:t>
            </a:r>
            <a:r>
              <a:rPr lang="en-US" sz="1800" dirty="0"/>
              <a:t>In economics, </a:t>
            </a:r>
            <a:r>
              <a:rPr lang="en-US" sz="1800" dirty="0">
                <a:latin typeface="Arial" panose="020B0604020202020204" pitchFamily="34" charset="0"/>
                <a:cs typeface="Arial" panose="020B0604020202020204" pitchFamily="34" charset="0"/>
              </a:rPr>
              <a:t>One type of the production function is Cobb–Douglas production function, which is widely used to represent the technological relationship between the amounts of two or more inputs </a:t>
            </a:r>
            <a:r>
              <a:rPr lang="en-US" sz="1800" dirty="0">
                <a:solidFill>
                  <a:srgbClr val="FF0000"/>
                </a:solidFill>
                <a:latin typeface="Arial" pitchFamily="34" charset="0"/>
                <a:cs typeface="Arial" pitchFamily="34" charset="0"/>
              </a:rPr>
              <a:t>#4 </a:t>
            </a:r>
            <a:r>
              <a:rPr lang="en-US" sz="1800" dirty="0">
                <a:latin typeface="Arial" panose="020B0604020202020204" pitchFamily="34" charset="0"/>
                <a:cs typeface="Arial" panose="020B0604020202020204" pitchFamily="34" charset="0"/>
              </a:rPr>
              <a:t>such as capital and labor, and the amount of output. For example, Q depends upon the inputs of L and K in the following equation 2.2.4. </a:t>
            </a:r>
            <a:r>
              <a:rPr lang="en-US" sz="1800" dirty="0">
                <a:solidFill>
                  <a:srgbClr val="FF0000"/>
                </a:solidFill>
                <a:latin typeface="Arial" pitchFamily="34" charset="0"/>
                <a:cs typeface="Arial" pitchFamily="34" charset="0"/>
              </a:rPr>
              <a:t>#5 </a:t>
            </a:r>
            <a:r>
              <a:rPr lang="en-US" sz="1800" dirty="0">
                <a:latin typeface="Arial" panose="020B0604020202020204" pitchFamily="34" charset="0"/>
                <a:cs typeface="Arial" panose="020B0604020202020204" pitchFamily="34" charset="0"/>
              </a:rPr>
              <a:t>Where Q represents output, L denotes the labor time, K represent machine time, a, and b represent efficiency parameter of the production function</a:t>
            </a:r>
          </a:p>
        </p:txBody>
      </p:sp>
      <p:sp>
        <p:nvSpPr>
          <p:cNvPr id="4" name="Slide Number Placeholder 3"/>
          <p:cNvSpPr>
            <a:spLocks noGrp="1"/>
          </p:cNvSpPr>
          <p:nvPr>
            <p:ph type="sldNum" sz="quarter" idx="10"/>
          </p:nvPr>
        </p:nvSpPr>
        <p:spPr/>
        <p:txBody>
          <a:bodyPr/>
          <a:lstStyle/>
          <a:p>
            <a:fld id="{D1FBE022-5B55-4ACC-B532-C7BB91C930BD}" type="slidenum">
              <a:rPr lang="th-TH" smtClean="0"/>
              <a:t>34</a:t>
            </a:fld>
            <a:endParaRPr lang="th-TH"/>
          </a:p>
        </p:txBody>
      </p:sp>
    </p:spTree>
    <p:extLst>
      <p:ext uri="{BB962C8B-B14F-4D97-AF65-F5344CB8AC3E}">
        <p14:creationId xmlns:p14="http://schemas.microsoft.com/office/powerpoint/2010/main" val="1888306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0000"/>
                </a:solidFill>
                <a:latin typeface="Arial" pitchFamily="34" charset="0"/>
                <a:cs typeface="Arial" pitchFamily="34" charset="0"/>
              </a:rPr>
              <a:t>#3 </a:t>
            </a:r>
            <a:r>
              <a:rPr lang="en-US" sz="1800" dirty="0">
                <a:latin typeface="Arial" panose="020B0604020202020204" pitchFamily="34" charset="0"/>
                <a:cs typeface="Arial" panose="020B0604020202020204" pitchFamily="34" charset="0"/>
              </a:rPr>
              <a:t>For this section, we are going to examine the Cobb-Douglas production function’s property.  One of property of Cobb-Douglas production function, we assume that one or other of the two inputs fixed in quantity and here in Figure 2.3, </a:t>
            </a:r>
            <a:r>
              <a:rPr lang="en-US" sz="1800" dirty="0">
                <a:solidFill>
                  <a:srgbClr val="FF0000"/>
                </a:solidFill>
              </a:rPr>
              <a:t>#3~1</a:t>
            </a:r>
            <a:r>
              <a:rPr lang="en-US" sz="1800" dirty="0">
                <a:latin typeface="Arial" panose="020B0604020202020204" pitchFamily="34" charset="0"/>
                <a:cs typeface="Arial" panose="020B0604020202020204" pitchFamily="34" charset="0"/>
              </a:rPr>
              <a:t>we fixed the labor input and let the capital varies between 0 and 17. </a:t>
            </a:r>
            <a:r>
              <a:rPr lang="en-US" sz="1800" dirty="0">
                <a:solidFill>
                  <a:srgbClr val="FF0000"/>
                </a:solidFill>
                <a:latin typeface="Arial" pitchFamily="34" charset="0"/>
                <a:cs typeface="Arial" pitchFamily="34" charset="0"/>
              </a:rPr>
              <a:t>#4 </a:t>
            </a:r>
            <a:r>
              <a:rPr lang="en-US" sz="1800" dirty="0">
                <a:latin typeface="Arial" panose="020B0604020202020204" pitchFamily="34" charset="0"/>
                <a:cs typeface="Arial" panose="020B0604020202020204" pitchFamily="34" charset="0"/>
              </a:rPr>
              <a:t>As shown from the graph, the total product often increases with the level of machine time input whereas the marginal product schedule decreases steadily over the entire range of the machine time input.</a:t>
            </a:r>
          </a:p>
        </p:txBody>
      </p:sp>
      <p:sp>
        <p:nvSpPr>
          <p:cNvPr id="4" name="Slide Number Placeholder 3"/>
          <p:cNvSpPr>
            <a:spLocks noGrp="1"/>
          </p:cNvSpPr>
          <p:nvPr>
            <p:ph type="sldNum" sz="quarter" idx="10"/>
          </p:nvPr>
        </p:nvSpPr>
        <p:spPr/>
        <p:txBody>
          <a:bodyPr/>
          <a:lstStyle/>
          <a:p>
            <a:fld id="{D1FBE022-5B55-4ACC-B532-C7BB91C930BD}" type="slidenum">
              <a:rPr lang="th-TH" smtClean="0"/>
              <a:t>35</a:t>
            </a:fld>
            <a:endParaRPr lang="th-TH"/>
          </a:p>
        </p:txBody>
      </p:sp>
    </p:spTree>
    <p:extLst>
      <p:ext uri="{BB962C8B-B14F-4D97-AF65-F5344CB8AC3E}">
        <p14:creationId xmlns:p14="http://schemas.microsoft.com/office/powerpoint/2010/main" val="1222631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ltLang="ko-KR" sz="1800" b="1" dirty="0">
              <a:solidFill>
                <a:schemeClr val="tx1"/>
              </a:solidFill>
              <a:latin typeface="Phetsarath OT" charset="0"/>
              <a:ea typeface="Malgun Gothic" pitchFamily="34" charset="-127"/>
              <a:cs typeface="Phetsarath OT" charset="0"/>
            </a:endParaRPr>
          </a:p>
          <a:p>
            <a:pPr lvl="0"/>
            <a:r>
              <a:rPr lang="en-US" altLang="ko-KR" sz="1800" b="1" dirty="0" err="1">
                <a:solidFill>
                  <a:schemeClr val="tx1"/>
                </a:solidFill>
                <a:latin typeface="Phetsarath OT" charset="0"/>
                <a:ea typeface="Malgun Gothic" pitchFamily="34" charset="-127"/>
                <a:cs typeface="Phetsarath OT" charset="0"/>
              </a:rPr>
              <a:t>ຈົ່ງເລືອກປະໂຫຍດດັ່ງຕໍ່ໄປນີ</a:t>
            </a:r>
            <a:r>
              <a:rPr lang="en-US" altLang="ko-KR" sz="1800" b="1" dirty="0">
                <a:solidFill>
                  <a:schemeClr val="tx1"/>
                </a:solidFill>
                <a:latin typeface="Phetsarath OT" charset="0"/>
                <a:ea typeface="Malgun Gothic" pitchFamily="34" charset="-127"/>
                <a:cs typeface="Phetsarath OT" charset="0"/>
              </a:rPr>
              <a:t>້</a:t>
            </a:r>
            <a:r>
              <a:rPr lang="en-US" altLang="ko-KR" sz="1800" b="1" baseline="0" dirty="0">
                <a:solidFill>
                  <a:schemeClr val="tx1"/>
                </a:solidFill>
                <a:latin typeface="Phetsarath OT" charset="0"/>
                <a:ea typeface="Malgun Gothic" pitchFamily="34" charset="-127"/>
                <a:cs typeface="Phetsarath OT" charset="0"/>
              </a:rPr>
              <a:t> </a:t>
            </a:r>
            <a:r>
              <a:rPr lang="en-US" altLang="ko-KR" sz="1800" b="1" baseline="0" dirty="0" err="1">
                <a:solidFill>
                  <a:schemeClr val="tx1"/>
                </a:solidFill>
                <a:latin typeface="Phetsarath OT" charset="0"/>
                <a:ea typeface="Malgun Gothic" pitchFamily="34" charset="-127"/>
                <a:cs typeface="Phetsarath OT" charset="0"/>
              </a:rPr>
              <a:t>ທີ່ເປັນປະໂຫຍດທີ່ຜິດ</a:t>
            </a:r>
            <a:endParaRPr lang="ko-KR" altLang="en-US" sz="1800" b="1" dirty="0">
              <a:solidFill>
                <a:schemeClr val="tx1"/>
              </a:solidFill>
              <a:latin typeface="Phetsarath OT" charset="0"/>
              <a:ea typeface="굴림" pitchFamily="34" charset="-127"/>
              <a:cs typeface="Phetsarath OT" charset="0"/>
            </a:endParaRPr>
          </a:p>
          <a:p>
            <a:endParaRPr lang="th-TH" sz="1800" b="1" dirty="0">
              <a:solidFill>
                <a:schemeClr val="tx1"/>
              </a:solidFill>
              <a:latin typeface="Phetsarath OT" charset="0"/>
            </a:endParaRP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36</a:t>
            </a:fld>
            <a:endParaRPr lang="th-TH"/>
          </a:p>
        </p:txBody>
      </p:sp>
    </p:spTree>
    <p:extLst>
      <p:ext uri="{BB962C8B-B14F-4D97-AF65-F5344CB8AC3E}">
        <p14:creationId xmlns:p14="http://schemas.microsoft.com/office/powerpoint/2010/main" val="48246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#2 </a:t>
            </a:r>
            <a:r>
              <a:rPr lang="en-US" sz="1800" dirty="0">
                <a:latin typeface="Arial" pitchFamily="34" charset="0"/>
                <a:cs typeface="Arial" pitchFamily="34" charset="0"/>
              </a:rPr>
              <a:t>For the start, we need to discuss the costs of production in a forest enterprise. Costs in a forest enterprise can be structured in the following ways: </a:t>
            </a:r>
            <a:r>
              <a:rPr lang="en-US" sz="1800" dirty="0">
                <a:solidFill>
                  <a:srgbClr val="FF0000"/>
                </a:solidFill>
                <a:latin typeface="Arial" pitchFamily="34" charset="0"/>
                <a:cs typeface="Arial" pitchFamily="34" charset="0"/>
              </a:rPr>
              <a:t>#3 </a:t>
            </a:r>
            <a:r>
              <a:rPr lang="en-US" altLang="ko-KR" sz="1800" dirty="0">
                <a:latin typeface="Arial" pitchFamily="34" charset="0"/>
                <a:cs typeface="Arial" pitchFamily="34" charset="0"/>
              </a:rPr>
              <a:t>Labor/working costs, </a:t>
            </a:r>
            <a:r>
              <a:rPr lang="en-US" sz="1800" dirty="0">
                <a:solidFill>
                  <a:srgbClr val="FF0000"/>
                </a:solidFill>
                <a:latin typeface="Arial" pitchFamily="34" charset="0"/>
                <a:cs typeface="Arial" pitchFamily="34" charset="0"/>
              </a:rPr>
              <a:t>#4 </a:t>
            </a:r>
            <a:r>
              <a:rPr lang="en-US" altLang="ko-KR" sz="1800" dirty="0" err="1">
                <a:latin typeface="Arial" panose="020B0604020202020204" pitchFamily="34" charset="0"/>
                <a:ea typeface="HY견고딕" pitchFamily="18" charset="-127"/>
                <a:cs typeface="Arial" panose="020B0604020202020204" pitchFamily="34" charset="0"/>
              </a:rPr>
              <a:t>ຄ່າແຮງງານ</a:t>
            </a:r>
            <a:r>
              <a:rPr lang="en-US" altLang="ko-KR" sz="1800" dirty="0">
                <a:latin typeface="Arial" panose="020B0604020202020204" pitchFamily="34" charset="0"/>
                <a:ea typeface="HY견고딕" pitchFamily="18" charset="-127"/>
                <a:cs typeface="Arial" panose="020B0604020202020204" pitchFamily="34" charset="0"/>
              </a:rPr>
              <a:t>, </a:t>
            </a:r>
            <a:r>
              <a:rPr lang="en-US" sz="1800" dirty="0">
                <a:solidFill>
                  <a:srgbClr val="FF0000"/>
                </a:solidFill>
                <a:latin typeface="Arial" pitchFamily="34" charset="0"/>
                <a:cs typeface="Arial" pitchFamily="34" charset="0"/>
              </a:rPr>
              <a:t>#5 </a:t>
            </a:r>
            <a:r>
              <a:rPr lang="en-US" altLang="ko-KR" sz="1800" dirty="0">
                <a:latin typeface="Arial" panose="020B0604020202020204" pitchFamily="34" charset="0"/>
                <a:ea typeface="HY견고딕" pitchFamily="18" charset="-127"/>
                <a:cs typeface="Arial" panose="020B0604020202020204" pitchFamily="34" charset="0"/>
              </a:rPr>
              <a:t>material costs, </a:t>
            </a:r>
            <a:r>
              <a:rPr lang="en-US" sz="1800" dirty="0">
                <a:solidFill>
                  <a:srgbClr val="FF0000"/>
                </a:solidFill>
                <a:latin typeface="Arial" pitchFamily="34" charset="0"/>
                <a:cs typeface="Arial" pitchFamily="34" charset="0"/>
              </a:rPr>
              <a:t>#6 </a:t>
            </a:r>
            <a:r>
              <a:rPr lang="en-US" altLang="ko-KR" sz="1800" dirty="0">
                <a:latin typeface="Arial" panose="020B0604020202020204" pitchFamily="34" charset="0"/>
                <a:ea typeface="HY견고딕" pitchFamily="18" charset="-127"/>
                <a:cs typeface="Arial" panose="020B0604020202020204" pitchFamily="34" charset="0"/>
              </a:rPr>
              <a:t>external services, or costs for services from outside of the enterprise; </a:t>
            </a:r>
            <a:r>
              <a:rPr lang="en-US" sz="1800" dirty="0">
                <a:solidFill>
                  <a:srgbClr val="FF0000"/>
                </a:solidFill>
                <a:latin typeface="Arial" pitchFamily="34" charset="0"/>
                <a:cs typeface="Arial" pitchFamily="34" charset="0"/>
              </a:rPr>
              <a:t>#7 </a:t>
            </a:r>
            <a:r>
              <a:rPr lang="en-US" altLang="ko-KR" sz="1800" dirty="0">
                <a:latin typeface="Arial" panose="020B0604020202020204" pitchFamily="34" charset="0"/>
                <a:ea typeface="HY견고딕" pitchFamily="18" charset="-127"/>
                <a:cs typeface="Arial" panose="020B0604020202020204" pitchFamily="34" charset="0"/>
              </a:rPr>
              <a:t>capital costs, </a:t>
            </a:r>
            <a:r>
              <a:rPr lang="en-US" sz="1800" dirty="0">
                <a:solidFill>
                  <a:srgbClr val="FF0000"/>
                </a:solidFill>
                <a:latin typeface="Arial" pitchFamily="34" charset="0"/>
                <a:cs typeface="Arial" pitchFamily="34" charset="0"/>
              </a:rPr>
              <a:t>#8 </a:t>
            </a:r>
            <a:r>
              <a:rPr lang="en-US" altLang="ko-KR" sz="1800" dirty="0">
                <a:latin typeface="Arial" panose="020B0604020202020204" pitchFamily="34" charset="0"/>
                <a:ea typeface="HY견고딕" pitchFamily="18" charset="-127"/>
                <a:cs typeface="Arial" panose="020B0604020202020204" pitchFamily="34" charset="0"/>
              </a:rPr>
              <a:t>general services/taxes, </a:t>
            </a:r>
            <a:r>
              <a:rPr lang="en-US" sz="1800" dirty="0">
                <a:solidFill>
                  <a:srgbClr val="FF0000"/>
                </a:solidFill>
                <a:latin typeface="Arial" pitchFamily="34" charset="0"/>
                <a:cs typeface="Arial" pitchFamily="34" charset="0"/>
              </a:rPr>
              <a:t>#9 </a:t>
            </a:r>
            <a:r>
              <a:rPr lang="en-US" altLang="ko-KR" sz="1800" dirty="0">
                <a:latin typeface="Arial" panose="020B0604020202020204" pitchFamily="34" charset="0"/>
                <a:ea typeface="HY견고딕" pitchFamily="18" charset="-127"/>
                <a:cs typeface="Arial" panose="020B0604020202020204" pitchFamily="34" charset="0"/>
              </a:rPr>
              <a:t>and imputed (risk) costs. Please click Next button to see the detail of each.</a:t>
            </a: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8</a:t>
            </a:fld>
            <a:endParaRPr lang="th-TH"/>
          </a:p>
        </p:txBody>
      </p:sp>
    </p:spTree>
    <p:extLst>
      <p:ext uri="{BB962C8B-B14F-4D97-AF65-F5344CB8AC3E}">
        <p14:creationId xmlns:p14="http://schemas.microsoft.com/office/powerpoint/2010/main" val="1015366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GB" sz="1800" dirty="0">
                <a:latin typeface="Arial" pitchFamily="34" charset="0"/>
                <a:cs typeface="Arial" pitchFamily="34" charset="0"/>
              </a:rPr>
              <a:t>Broadly speaking, households in many developing countries, including Laos, are simultaneously characterised as both consumers and producers of goods (</a:t>
            </a:r>
            <a:r>
              <a:rPr lang="en-GB" sz="1800" dirty="0">
                <a:latin typeface="Arial" pitchFamily="34" charset="0"/>
                <a:cs typeface="Arial" pitchFamily="34" charset="0"/>
                <a:hlinkClick r:id="rId3" action="ppaction://hlinkfile" tooltip="Singh, 1986 #1615"/>
              </a:rPr>
              <a:t>Singh</a:t>
            </a:r>
            <a:r>
              <a:rPr lang="en-GB" sz="1800" i="1" dirty="0">
                <a:latin typeface="Arial" pitchFamily="34" charset="0"/>
                <a:cs typeface="Arial" pitchFamily="34" charset="0"/>
                <a:hlinkClick r:id="rId3" action="ppaction://hlinkfile" tooltip="Singh, 1986 #1615"/>
              </a:rPr>
              <a:t> et al.</a:t>
            </a:r>
            <a:r>
              <a:rPr lang="en-GB" sz="1800" dirty="0">
                <a:latin typeface="Arial" pitchFamily="34" charset="0"/>
                <a:cs typeface="Arial" pitchFamily="34" charset="0"/>
                <a:hlinkClick r:id="rId3" action="ppaction://hlinkfile" tooltip="Singh, 1986 #1615"/>
              </a:rPr>
              <a:t> 1986a</a:t>
            </a:r>
            <a:r>
              <a:rPr lang="en-GB" sz="1800" dirty="0">
                <a:latin typeface="Arial" pitchFamily="34" charset="0"/>
                <a:cs typeface="Arial" pitchFamily="34" charset="0"/>
              </a:rPr>
              <a:t>; </a:t>
            </a:r>
            <a:r>
              <a:rPr lang="en-GB" sz="1800" dirty="0">
                <a:latin typeface="Arial" pitchFamily="34" charset="0"/>
                <a:cs typeface="Arial" pitchFamily="34" charset="0"/>
                <a:hlinkClick r:id="rId4" action="ppaction://hlinkfile" tooltip="Ellis, 1993 #1682"/>
              </a:rPr>
              <a:t>Ellis 1993</a:t>
            </a:r>
            <a:r>
              <a:rPr lang="en-GB" sz="1800" dirty="0">
                <a:latin typeface="Arial" pitchFamily="34" charset="0"/>
                <a:cs typeface="Arial" pitchFamily="34" charset="0"/>
              </a:rPr>
              <a:t>). </a:t>
            </a:r>
            <a:endParaRPr lang="en-US" altLang="ko-KR" sz="1050" dirty="0">
              <a:latin typeface="Arial" pitchFamily="34" charset="0"/>
              <a:ea typeface="맑은 고딕" pitchFamily="50" charset="-127"/>
              <a:cs typeface="Arial"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42</a:t>
            </a:fld>
            <a:endParaRPr lang="th-TH"/>
          </a:p>
        </p:txBody>
      </p:sp>
    </p:spTree>
    <p:extLst>
      <p:ext uri="{BB962C8B-B14F-4D97-AF65-F5344CB8AC3E}">
        <p14:creationId xmlns:p14="http://schemas.microsoft.com/office/powerpoint/2010/main" val="1700494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GB" sz="1800" dirty="0">
                <a:latin typeface="Arial" pitchFamily="34" charset="0"/>
                <a:cs typeface="Arial" pitchFamily="34" charset="0"/>
              </a:rPr>
              <a:t>As noted by Ellis (</a:t>
            </a:r>
            <a:r>
              <a:rPr lang="en-GB" sz="1800" dirty="0">
                <a:latin typeface="Arial" pitchFamily="34" charset="0"/>
                <a:cs typeface="Arial" pitchFamily="34" charset="0"/>
                <a:hlinkClick r:id="rId3" action="ppaction://hlinkfile" tooltip="Ellis, 1993 #1682"/>
              </a:rPr>
              <a:t>1993</a:t>
            </a:r>
            <a:r>
              <a:rPr lang="en-GB" sz="1800" dirty="0">
                <a:latin typeface="Arial" pitchFamily="34" charset="0"/>
                <a:cs typeface="Arial" pitchFamily="34" charset="0"/>
              </a:rPr>
              <a:t>), they are agricultural producers and parts of a larger economic system. He went on to provide the definition of farm household in his widely cited book (</a:t>
            </a:r>
            <a:r>
              <a:rPr lang="en-GB" sz="1800" dirty="0">
                <a:latin typeface="Arial" pitchFamily="34" charset="0"/>
                <a:cs typeface="Arial" pitchFamily="34" charset="0"/>
                <a:hlinkClick r:id="rId3" action="ppaction://hlinkfile" tooltip="Ellis, 1993 #1682"/>
              </a:rPr>
              <a:t>Ellis 1993: 13</a:t>
            </a:r>
            <a:r>
              <a:rPr lang="en-GB" sz="1800" dirty="0">
                <a:latin typeface="Arial" pitchFamily="34" charset="0"/>
                <a:cs typeface="Arial" pitchFamily="34" charset="0"/>
              </a:rPr>
              <a:t>). “Peasants are households which obtain their livelihoods mainly from agriculture, utilise mainly family labour in farm production, and are characterised by partial engagement in input and output markets which are often imperfect or incomplete.</a:t>
            </a:r>
            <a:endParaRPr lang="en-US" altLang="ko-KR" sz="1050" dirty="0">
              <a:latin typeface="Arial" pitchFamily="34" charset="0"/>
              <a:ea typeface="맑은 고딕" pitchFamily="50" charset="-127"/>
              <a:cs typeface="Arial"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43</a:t>
            </a:fld>
            <a:endParaRPr lang="th-TH"/>
          </a:p>
        </p:txBody>
      </p:sp>
    </p:spTree>
    <p:extLst>
      <p:ext uri="{BB962C8B-B14F-4D97-AF65-F5344CB8AC3E}">
        <p14:creationId xmlns:p14="http://schemas.microsoft.com/office/powerpoint/2010/main" val="1601266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ko-KR" sz="1800" b="1" dirty="0">
                <a:solidFill>
                  <a:srgbClr val="FF0000"/>
                </a:solidFill>
                <a:latin typeface="Arial" pitchFamily="34" charset="0"/>
                <a:ea typeface="Arial Unicode MS" pitchFamily="34" charset="-128"/>
                <a:cs typeface="Arial" pitchFamily="34" charset="0"/>
              </a:rPr>
              <a:t>#3 </a:t>
            </a:r>
            <a:r>
              <a:rPr lang="en-US" sz="1800" dirty="0">
                <a:latin typeface="Arial" pitchFamily="34" charset="0"/>
                <a:cs typeface="Arial" pitchFamily="34" charset="0"/>
              </a:rPr>
              <a:t>In peasant societies, land is more than just another factor of production which has its price: it is Important for them to have a long term security of the family against the hazards of life, </a:t>
            </a:r>
          </a:p>
          <a:p>
            <a:pPr marL="171450" indent="-171450">
              <a:buFont typeface="Arial" panose="020B0604020202020204" pitchFamily="34" charset="0"/>
              <a:buChar char="•"/>
            </a:pPr>
            <a:r>
              <a:rPr lang="en-US" altLang="ko-KR" sz="1800" b="1" dirty="0">
                <a:solidFill>
                  <a:srgbClr val="FF0000"/>
                </a:solidFill>
                <a:latin typeface="Arial" pitchFamily="34" charset="0"/>
                <a:ea typeface="Arial Unicode MS" pitchFamily="34" charset="-128"/>
                <a:cs typeface="Arial" pitchFamily="34" charset="0"/>
              </a:rPr>
              <a:t>#4 </a:t>
            </a:r>
            <a:r>
              <a:rPr lang="en-US" sz="1800" dirty="0">
                <a:latin typeface="Arial" pitchFamily="34" charset="0"/>
                <a:cs typeface="Arial" pitchFamily="34" charset="0"/>
              </a:rPr>
              <a:t>and it is the part of social status of the family within village or community (Ellis, 1988, p.13)</a:t>
            </a:r>
          </a:p>
          <a:p>
            <a:pPr marL="171450" indent="-171450">
              <a:buFont typeface="Arial" panose="020B0604020202020204" pitchFamily="34" charset="0"/>
              <a:buChar char="•"/>
            </a:pPr>
            <a:r>
              <a:rPr lang="en-US" altLang="ko-KR" sz="1800" b="1" dirty="0">
                <a:solidFill>
                  <a:srgbClr val="FF0000"/>
                </a:solidFill>
                <a:latin typeface="Arial" pitchFamily="34" charset="0"/>
                <a:ea typeface="Arial Unicode MS" pitchFamily="34" charset="-128"/>
                <a:cs typeface="Arial" pitchFamily="34" charset="0"/>
              </a:rPr>
              <a:t>#5</a:t>
            </a:r>
            <a:r>
              <a:rPr lang="en-US" sz="1800" dirty="0">
                <a:latin typeface="Arial" pitchFamily="34" charset="0"/>
                <a:cs typeface="Arial" pitchFamily="34" charset="0"/>
              </a:rPr>
              <a:t>The absence of a systematic category of rate of return to capital in such cases further distinguishes peasant households form capitalist enterprises (Ellis, 1988, p.9)</a:t>
            </a:r>
          </a:p>
          <a:p>
            <a:pPr marL="171450" indent="-171450">
              <a:buFont typeface="Arial" panose="020B0604020202020204" pitchFamily="34" charset="0"/>
              <a:buChar char="•"/>
            </a:pPr>
            <a:r>
              <a:rPr lang="en-US" altLang="ko-KR" sz="1800" b="1" dirty="0">
                <a:solidFill>
                  <a:srgbClr val="FF0000"/>
                </a:solidFill>
                <a:latin typeface="Arial" pitchFamily="34" charset="0"/>
                <a:ea typeface="Arial Unicode MS" pitchFamily="34" charset="-128"/>
                <a:cs typeface="Arial" pitchFamily="34" charset="0"/>
              </a:rPr>
              <a:t>#6</a:t>
            </a:r>
            <a:r>
              <a:rPr lang="en-US" sz="1800" dirty="0">
                <a:latin typeface="Arial" pitchFamily="34" charset="0"/>
                <a:cs typeface="Arial" pitchFamily="34" charset="0"/>
              </a:rPr>
              <a:t>The farm households depend up on mainly subsistence basis of their livelihood (Ellis, 1988, p.9)</a:t>
            </a:r>
          </a:p>
        </p:txBody>
      </p:sp>
      <p:sp>
        <p:nvSpPr>
          <p:cNvPr id="4" name="Slide Number Placeholder 3"/>
          <p:cNvSpPr>
            <a:spLocks noGrp="1"/>
          </p:cNvSpPr>
          <p:nvPr>
            <p:ph type="sldNum" sz="quarter" idx="10"/>
          </p:nvPr>
        </p:nvSpPr>
        <p:spPr/>
        <p:txBody>
          <a:bodyPr/>
          <a:lstStyle/>
          <a:p>
            <a:fld id="{D1FBE022-5B55-4ACC-B532-C7BB91C930BD}" type="slidenum">
              <a:rPr lang="th-TH" smtClean="0"/>
              <a:t>44</a:t>
            </a:fld>
            <a:endParaRPr lang="th-TH"/>
          </a:p>
        </p:txBody>
      </p:sp>
    </p:spTree>
    <p:extLst>
      <p:ext uri="{BB962C8B-B14F-4D97-AF65-F5344CB8AC3E}">
        <p14:creationId xmlns:p14="http://schemas.microsoft.com/office/powerpoint/2010/main" val="148228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800" b="1" dirty="0">
                <a:solidFill>
                  <a:srgbClr val="FF0000"/>
                </a:solidFill>
                <a:latin typeface="Arial" pitchFamily="34" charset="0"/>
                <a:ea typeface="Arial Unicode MS" pitchFamily="34" charset="-128"/>
                <a:cs typeface="Arial" pitchFamily="34" charset="0"/>
              </a:rPr>
              <a:t>#3 </a:t>
            </a:r>
            <a:r>
              <a:rPr lang="en-US" sz="1800" dirty="0">
                <a:latin typeface="Arial" pitchFamily="34" charset="0"/>
                <a:cs typeface="Arial" pitchFamily="34" charset="0"/>
              </a:rPr>
              <a:t>There are differences in the objective of a business oriented enterprise and the farm household. A part from more short term and profit oriented objectives, some major concerns for farm household are as follows.</a:t>
            </a:r>
          </a:p>
          <a:p>
            <a:pPr marL="171450" indent="-171450">
              <a:buFont typeface="Arial" panose="020B0604020202020204" pitchFamily="34" charset="0"/>
              <a:buChar char="•"/>
            </a:pPr>
            <a:r>
              <a:rPr lang="en-US" altLang="ko-KR" sz="1800" b="1" dirty="0">
                <a:solidFill>
                  <a:srgbClr val="FF0000"/>
                </a:solidFill>
                <a:latin typeface="Arial" pitchFamily="34" charset="0"/>
                <a:ea typeface="Arial Unicode MS" pitchFamily="34" charset="-128"/>
                <a:cs typeface="Arial" pitchFamily="34" charset="0"/>
              </a:rPr>
              <a:t>#4 </a:t>
            </a:r>
            <a:r>
              <a:rPr lang="en-US" sz="1800" dirty="0">
                <a:latin typeface="Arial" pitchFamily="34" charset="0"/>
                <a:cs typeface="Arial" pitchFamily="34" charset="0"/>
              </a:rPr>
              <a:t>The minimization of risks</a:t>
            </a:r>
          </a:p>
          <a:p>
            <a:pPr marL="171450" indent="-171450">
              <a:buFont typeface="Arial" panose="020B0604020202020204" pitchFamily="34" charset="0"/>
              <a:buChar char="•"/>
            </a:pPr>
            <a:r>
              <a:rPr lang="en-US" altLang="ko-KR" sz="1800" b="1" dirty="0">
                <a:solidFill>
                  <a:srgbClr val="FF0000"/>
                </a:solidFill>
                <a:latin typeface="Arial" pitchFamily="34" charset="0"/>
                <a:ea typeface="Arial Unicode MS" pitchFamily="34" charset="-128"/>
                <a:cs typeface="Arial" pitchFamily="34" charset="0"/>
              </a:rPr>
              <a:t>#5 </a:t>
            </a:r>
            <a:r>
              <a:rPr lang="en-US" sz="1800" dirty="0">
                <a:latin typeface="Arial" pitchFamily="34" charset="0"/>
                <a:cs typeface="Arial" pitchFamily="34" charset="0"/>
              </a:rPr>
              <a:t>Long term security of food provision</a:t>
            </a:r>
          </a:p>
          <a:p>
            <a:pPr marL="171450" indent="-171450">
              <a:buFont typeface="Arial" panose="020B0604020202020204" pitchFamily="34" charset="0"/>
              <a:buChar char="•"/>
            </a:pPr>
            <a:r>
              <a:rPr lang="en-US" altLang="ko-KR" sz="1800" b="1" dirty="0">
                <a:solidFill>
                  <a:srgbClr val="FF0000"/>
                </a:solidFill>
                <a:latin typeface="Arial" pitchFamily="34" charset="0"/>
                <a:ea typeface="Arial Unicode MS" pitchFamily="34" charset="-128"/>
                <a:cs typeface="Arial" pitchFamily="34" charset="0"/>
              </a:rPr>
              <a:t>#6 </a:t>
            </a:r>
            <a:r>
              <a:rPr lang="en-US" sz="1800" dirty="0">
                <a:latin typeface="Arial" pitchFamily="34" charset="0"/>
                <a:cs typeface="Arial" pitchFamily="34" charset="0"/>
              </a:rPr>
              <a:t>Investment in the education for future generations</a:t>
            </a:r>
          </a:p>
          <a:p>
            <a:pPr marL="171450" indent="-171450">
              <a:buFont typeface="Arial" panose="020B0604020202020204" pitchFamily="34" charset="0"/>
              <a:buChar char="•"/>
            </a:pPr>
            <a:r>
              <a:rPr lang="en-US" altLang="ko-KR" sz="1800" b="1" dirty="0">
                <a:solidFill>
                  <a:srgbClr val="FF0000"/>
                </a:solidFill>
                <a:latin typeface="Arial" pitchFamily="34" charset="0"/>
                <a:ea typeface="Arial Unicode MS" pitchFamily="34" charset="-128"/>
                <a:cs typeface="Arial" pitchFamily="34" charset="0"/>
              </a:rPr>
              <a:t>#7 </a:t>
            </a:r>
            <a:r>
              <a:rPr lang="en-US" sz="1800" dirty="0">
                <a:latin typeface="Arial" pitchFamily="34" charset="0"/>
                <a:cs typeface="Arial" pitchFamily="34" charset="0"/>
              </a:rPr>
              <a:t>Investment related to a special status</a:t>
            </a:r>
          </a:p>
        </p:txBody>
      </p:sp>
      <p:sp>
        <p:nvSpPr>
          <p:cNvPr id="4" name="Slide Number Placeholder 3"/>
          <p:cNvSpPr>
            <a:spLocks noGrp="1"/>
          </p:cNvSpPr>
          <p:nvPr>
            <p:ph type="sldNum" sz="quarter" idx="10"/>
          </p:nvPr>
        </p:nvSpPr>
        <p:spPr/>
        <p:txBody>
          <a:bodyPr/>
          <a:lstStyle/>
          <a:p>
            <a:fld id="{D1FBE022-5B55-4ACC-B532-C7BB91C930BD}" type="slidenum">
              <a:rPr lang="th-TH" smtClean="0"/>
              <a:t>45</a:t>
            </a:fld>
            <a:endParaRPr lang="th-TH"/>
          </a:p>
        </p:txBody>
      </p:sp>
    </p:spTree>
    <p:extLst>
      <p:ext uri="{BB962C8B-B14F-4D97-AF65-F5344CB8AC3E}">
        <p14:creationId xmlns:p14="http://schemas.microsoft.com/office/powerpoint/2010/main" val="1721855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800" b="1" dirty="0">
                <a:solidFill>
                  <a:srgbClr val="FF0000"/>
                </a:solidFill>
                <a:latin typeface="Arial" pitchFamily="34" charset="0"/>
                <a:ea typeface="Arial Unicode MS" pitchFamily="34" charset="-128"/>
                <a:cs typeface="Arial" pitchFamily="34" charset="0"/>
              </a:rPr>
              <a:t>#3 </a:t>
            </a:r>
            <a:r>
              <a:rPr lang="en-US" sz="1800" dirty="0">
                <a:latin typeface="Arial" pitchFamily="34" charset="0"/>
                <a:cs typeface="Arial" pitchFamily="34" charset="0"/>
              </a:rPr>
              <a:t>In socio-economic farm research, it is necessary to distinguish between the internal structure of the farm and internal options of optimizing production (crop production) and the external factors.</a:t>
            </a:r>
          </a:p>
        </p:txBody>
      </p:sp>
      <p:sp>
        <p:nvSpPr>
          <p:cNvPr id="4" name="Slide Number Placeholder 3"/>
          <p:cNvSpPr>
            <a:spLocks noGrp="1"/>
          </p:cNvSpPr>
          <p:nvPr>
            <p:ph type="sldNum" sz="quarter" idx="10"/>
          </p:nvPr>
        </p:nvSpPr>
        <p:spPr/>
        <p:txBody>
          <a:bodyPr/>
          <a:lstStyle/>
          <a:p>
            <a:fld id="{D1FBE022-5B55-4ACC-B532-C7BB91C930BD}" type="slidenum">
              <a:rPr lang="th-TH" smtClean="0"/>
              <a:t>46</a:t>
            </a:fld>
            <a:endParaRPr lang="th-TH"/>
          </a:p>
        </p:txBody>
      </p:sp>
    </p:spTree>
    <p:extLst>
      <p:ext uri="{BB962C8B-B14F-4D97-AF65-F5344CB8AC3E}">
        <p14:creationId xmlns:p14="http://schemas.microsoft.com/office/powerpoint/2010/main" val="1175684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800" b="1" dirty="0">
                <a:solidFill>
                  <a:srgbClr val="FF0000"/>
                </a:solidFill>
                <a:latin typeface="Arial" pitchFamily="34" charset="0"/>
                <a:ea typeface="Arial Unicode MS" pitchFamily="34" charset="-128"/>
                <a:cs typeface="Arial" pitchFamily="34" charset="0"/>
              </a:rPr>
              <a:t>#3 </a:t>
            </a:r>
            <a:r>
              <a:rPr lang="en-US" sz="1800" dirty="0">
                <a:latin typeface="Arial" pitchFamily="34" charset="0"/>
                <a:cs typeface="Arial" pitchFamily="34" charset="0"/>
              </a:rPr>
              <a:t>Internal factors include different production strategies (gross margin calculation, and linear programming and many other can be used to calculate in order to compare strategies in different sectors of farm); level of subsistence production</a:t>
            </a:r>
          </a:p>
          <a:p>
            <a:r>
              <a:rPr lang="en-US" altLang="ko-KR" sz="1800" b="1" dirty="0">
                <a:solidFill>
                  <a:srgbClr val="FF0000"/>
                </a:solidFill>
                <a:latin typeface="Arial" pitchFamily="34" charset="0"/>
                <a:ea typeface="Arial Unicode MS" pitchFamily="34" charset="-128"/>
                <a:cs typeface="Arial" pitchFamily="34" charset="0"/>
              </a:rPr>
              <a:t>#4</a:t>
            </a:r>
            <a:r>
              <a:rPr lang="en-US" sz="1800" dirty="0">
                <a:latin typeface="Arial" pitchFamily="34" charset="0"/>
                <a:cs typeface="Arial" pitchFamily="34" charset="0"/>
              </a:rPr>
              <a:t>On the other hand, external factors consist of land property right situation and respective legislation; labor/labor markets, employment situation and shadow wage rate; capital/credit facilities; market prices, price policies</a:t>
            </a:r>
          </a:p>
        </p:txBody>
      </p:sp>
      <p:sp>
        <p:nvSpPr>
          <p:cNvPr id="4" name="Slide Number Placeholder 3"/>
          <p:cNvSpPr>
            <a:spLocks noGrp="1"/>
          </p:cNvSpPr>
          <p:nvPr>
            <p:ph type="sldNum" sz="quarter" idx="10"/>
          </p:nvPr>
        </p:nvSpPr>
        <p:spPr/>
        <p:txBody>
          <a:bodyPr/>
          <a:lstStyle/>
          <a:p>
            <a:fld id="{D1FBE022-5B55-4ACC-B532-C7BB91C930BD}" type="slidenum">
              <a:rPr lang="th-TH" smtClean="0"/>
              <a:t>47</a:t>
            </a:fld>
            <a:endParaRPr lang="th-TH"/>
          </a:p>
        </p:txBody>
      </p:sp>
    </p:spTree>
    <p:extLst>
      <p:ext uri="{BB962C8B-B14F-4D97-AF65-F5344CB8AC3E}">
        <p14:creationId xmlns:p14="http://schemas.microsoft.com/office/powerpoint/2010/main" val="1265572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800" b="1" dirty="0">
                <a:solidFill>
                  <a:srgbClr val="FF0000"/>
                </a:solidFill>
                <a:latin typeface="Arial" pitchFamily="34" charset="0"/>
                <a:ea typeface="Arial Unicode MS" pitchFamily="34" charset="-128"/>
                <a:cs typeface="Arial" pitchFamily="34" charset="0"/>
              </a:rPr>
              <a:t>#3 </a:t>
            </a:r>
            <a:r>
              <a:rPr lang="en-GB" sz="1800" dirty="0">
                <a:latin typeface="Arial" pitchFamily="34" charset="0"/>
                <a:cs typeface="Arial" pitchFamily="34" charset="0"/>
              </a:rPr>
              <a:t>In Laos, apart from being the consumer of goods, the majority of households undertake their own production activities, i.e. agricultural activities and self-employment. In the production process, they may hire labour, use their own labour as input in the production process, or use labour from their relatives</a:t>
            </a:r>
            <a:endParaRPr lang="en-US" sz="1800" dirty="0">
              <a:latin typeface="Arial" pitchFamily="34" charset="0"/>
              <a:cs typeface="Arial" pitchFamily="34" charset="0"/>
            </a:endParaRPr>
          </a:p>
          <a:p>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49</a:t>
            </a:fld>
            <a:endParaRPr lang="th-TH"/>
          </a:p>
        </p:txBody>
      </p:sp>
    </p:spTree>
    <p:extLst>
      <p:ext uri="{BB962C8B-B14F-4D97-AF65-F5344CB8AC3E}">
        <p14:creationId xmlns:p14="http://schemas.microsoft.com/office/powerpoint/2010/main" val="674800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altLang="ko-KR" sz="1800" b="1" dirty="0">
                    <a:solidFill>
                      <a:srgbClr val="FF0000"/>
                    </a:solidFill>
                    <a:latin typeface="Arial" pitchFamily="34" charset="0"/>
                    <a:ea typeface="Arial Unicode MS" pitchFamily="34" charset="-128"/>
                    <a:cs typeface="Arial" pitchFamily="34" charset="0"/>
                  </a:rPr>
                  <a:t>#4 </a:t>
                </a:r>
                <a:r>
                  <a:rPr lang="en-GB" sz="1800" dirty="0">
                    <a:latin typeface="Arial" pitchFamily="34" charset="0"/>
                    <a:cs typeface="Arial" pitchFamily="34" charset="0"/>
                  </a:rPr>
                  <a:t>The “net income from agricultural production (</a:t>
                </a:r>
                <a14:m>
                  <m:oMath xmlns:m="http://schemas.openxmlformats.org/officeDocument/2006/math">
                    <m:sSub>
                      <m:sSubPr>
                        <m:ctrlPr>
                          <a:rPr lang="en-US" sz="1800" i="1">
                            <a:latin typeface="Cambria Math" panose="02040503050406030204" pitchFamily="18" charset="0"/>
                          </a:rPr>
                        </m:ctrlPr>
                      </m:sSubPr>
                      <m:e>
                        <m:r>
                          <a:rPr lang="en-GB" sz="1800">
                            <a:latin typeface="Cambria Math" panose="02040503050406030204" pitchFamily="18" charset="0"/>
                          </a:rPr>
                          <m:t> </m:t>
                        </m:r>
                        <m:r>
                          <m:rPr>
                            <m:sty m:val="p"/>
                          </m:rPr>
                          <a:rPr lang="en-GB" sz="1800">
                            <a:latin typeface="Cambria Math" panose="02040503050406030204" pitchFamily="18" charset="0"/>
                          </a:rPr>
                          <m:t>ya</m:t>
                        </m:r>
                      </m:e>
                      <m:sub>
                        <m:r>
                          <m:rPr>
                            <m:sty m:val="p"/>
                          </m:rPr>
                          <a:rPr lang="en-GB" sz="1800">
                            <a:latin typeface="Cambria Math" panose="02040503050406030204" pitchFamily="18" charset="0"/>
                          </a:rPr>
                          <m:t>i</m:t>
                        </m:r>
                      </m:sub>
                    </m:sSub>
                  </m:oMath>
                </a14:m>
                <a:r>
                  <a:rPr lang="en-GB" sz="1800" dirty="0">
                    <a:latin typeface="Arial" pitchFamily="34" charset="0"/>
                    <a:cs typeface="Arial" pitchFamily="34" charset="0"/>
                  </a:rPr>
                  <a:t>)” is the profit obtained from the agricultural production enterprises. </a:t>
                </a:r>
                <a:r>
                  <a:rPr lang="en-US" altLang="ko-KR" sz="1800" b="1" dirty="0">
                    <a:solidFill>
                      <a:srgbClr val="FF0000"/>
                    </a:solidFill>
                    <a:latin typeface="Arial" pitchFamily="34" charset="0"/>
                    <a:ea typeface="Arial Unicode MS" pitchFamily="34" charset="-128"/>
                    <a:cs typeface="Arial" pitchFamily="34" charset="0"/>
                  </a:rPr>
                  <a:t>#5 </a:t>
                </a:r>
                <a:r>
                  <a:rPr lang="en-GB" sz="1800" dirty="0">
                    <a:latin typeface="Arial" pitchFamily="34" charset="0"/>
                    <a:cs typeface="Arial" pitchFamily="34" charset="0"/>
                  </a:rPr>
                  <a:t>Mathematically, it is simply given by </a:t>
                </a:r>
                <a:r>
                  <a:rPr lang="en-US" sz="1800" dirty="0" err="1">
                    <a:latin typeface="Arial" pitchFamily="34" charset="0"/>
                    <a:cs typeface="Arial" pitchFamily="34" charset="0"/>
                  </a:rPr>
                  <a:t>y.a.i</a:t>
                </a:r>
                <a:r>
                  <a:rPr lang="en-US" sz="1800" dirty="0">
                    <a:latin typeface="Arial" pitchFamily="34" charset="0"/>
                    <a:cs typeface="Arial" pitchFamily="34" charset="0"/>
                  </a:rPr>
                  <a:t> equals sum for </a:t>
                </a:r>
                <a:r>
                  <a:rPr lang="en-US" sz="1800" i="1" dirty="0">
                    <a:latin typeface="Arial" pitchFamily="34" charset="0"/>
                    <a:cs typeface="Arial" pitchFamily="34" charset="0"/>
                  </a:rPr>
                  <a:t>a </a:t>
                </a:r>
                <a:r>
                  <a:rPr lang="en-US" sz="1800" dirty="0">
                    <a:latin typeface="Arial" pitchFamily="34" charset="0"/>
                    <a:cs typeface="Arial" pitchFamily="34" charset="0"/>
                  </a:rPr>
                  <a:t>(running) from 1 to </a:t>
                </a:r>
                <a:r>
                  <a:rPr lang="en-US" sz="1800" i="1" dirty="0">
                    <a:latin typeface="Arial" pitchFamily="34" charset="0"/>
                    <a:cs typeface="Arial" pitchFamily="34" charset="0"/>
                  </a:rPr>
                  <a:t>l </a:t>
                </a:r>
                <a:r>
                  <a:rPr lang="en-US" sz="1800" dirty="0">
                    <a:latin typeface="Arial" pitchFamily="34" charset="0"/>
                    <a:cs typeface="Arial" pitchFamily="34" charset="0"/>
                  </a:rPr>
                  <a:t>of </a:t>
                </a:r>
                <a:r>
                  <a:rPr lang="en-US" sz="1800" i="1" dirty="0">
                    <a:latin typeface="Arial" pitchFamily="34" charset="0"/>
                    <a:cs typeface="Arial" pitchFamily="34" charset="0"/>
                  </a:rPr>
                  <a:t>parenthesis capital </a:t>
                </a:r>
                <a:r>
                  <a:rPr lang="en-US" sz="1800" i="1" dirty="0" err="1">
                    <a:latin typeface="Arial" pitchFamily="34" charset="0"/>
                    <a:cs typeface="Arial" pitchFamily="34" charset="0"/>
                  </a:rPr>
                  <a:t>Q.i.a</a:t>
                </a:r>
                <a:r>
                  <a:rPr lang="en-US" sz="1800" i="1" dirty="0">
                    <a:latin typeface="Arial" pitchFamily="34" charset="0"/>
                    <a:cs typeface="Arial" pitchFamily="34" charset="0"/>
                  </a:rPr>
                  <a:t> times Capital </a:t>
                </a:r>
                <a:r>
                  <a:rPr lang="en-US" sz="1800" i="1" dirty="0" err="1">
                    <a:latin typeface="Arial" pitchFamily="34" charset="0"/>
                    <a:cs typeface="Arial" pitchFamily="34" charset="0"/>
                  </a:rPr>
                  <a:t>P.i.a</a:t>
                </a:r>
                <a:r>
                  <a:rPr lang="en-US" sz="1800" i="1" dirty="0">
                    <a:latin typeface="Arial" pitchFamily="34" charset="0"/>
                    <a:cs typeface="Arial" pitchFamily="34" charset="0"/>
                  </a:rPr>
                  <a:t> minus small </a:t>
                </a:r>
                <a:r>
                  <a:rPr lang="en-US" sz="1800" i="1" dirty="0" err="1">
                    <a:latin typeface="Arial" pitchFamily="34" charset="0"/>
                    <a:cs typeface="Arial" pitchFamily="34" charset="0"/>
                  </a:rPr>
                  <a:t>q.i.a</a:t>
                </a:r>
                <a:r>
                  <a:rPr lang="en-US" sz="1800" i="1" dirty="0">
                    <a:latin typeface="Arial" pitchFamily="34" charset="0"/>
                    <a:cs typeface="Arial" pitchFamily="34" charset="0"/>
                  </a:rPr>
                  <a:t> times small </a:t>
                </a:r>
                <a:r>
                  <a:rPr lang="en-US" sz="1800" i="1" dirty="0" err="1">
                    <a:latin typeface="Arial" pitchFamily="34" charset="0"/>
                    <a:cs typeface="Arial" pitchFamily="34" charset="0"/>
                  </a:rPr>
                  <a:t>p.i.a</a:t>
                </a:r>
                <a:r>
                  <a:rPr lang="en-US" sz="1800" i="1" dirty="0">
                    <a:latin typeface="Arial" pitchFamily="34" charset="0"/>
                    <a:cs typeface="Arial" pitchFamily="34" charset="0"/>
                  </a:rPr>
                  <a:t>. </a:t>
                </a:r>
                <a:endParaRPr lang="en-GB" sz="1800" dirty="0">
                  <a:latin typeface="Arial" pitchFamily="34" charset="0"/>
                  <a:cs typeface="Arial" pitchFamily="34" charset="0"/>
                </a:endParaRPr>
              </a:p>
              <a:p>
                <a:pPr eaLnBrk="0" fontAlgn="base" latinLnBrk="1" hangingPunct="0">
                  <a:spcBef>
                    <a:spcPct val="30000"/>
                  </a:spcBef>
                  <a:spcAft>
                    <a:spcPct val="0"/>
                  </a:spcAft>
                  <a:defRPr/>
                </a:pPr>
                <a:endParaRPr lang="en-US" sz="1800" dirty="0">
                  <a:latin typeface="Arial" pitchFamily="34" charset="0"/>
                  <a:cs typeface="Arial" pitchFamily="34" charset="0"/>
                </a:endParaRPr>
              </a:p>
            </p:txBody>
          </p:sp>
        </mc:Choice>
        <mc:Fallback xmlns="">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altLang="ko-KR" sz="1800" b="1" dirty="0" smtClean="0">
                    <a:solidFill>
                      <a:srgbClr val="FF0000"/>
                    </a:solidFill>
                    <a:latin typeface="Arial" pitchFamily="34" charset="0"/>
                    <a:ea typeface="Arial Unicode MS" pitchFamily="34" charset="-128"/>
                    <a:cs typeface="Arial" pitchFamily="34" charset="0"/>
                  </a:rPr>
                  <a:t>#4 </a:t>
                </a:r>
                <a:r>
                  <a:rPr lang="en-GB" sz="1800" dirty="0">
                    <a:latin typeface="Arial" pitchFamily="34" charset="0"/>
                    <a:cs typeface="Arial" pitchFamily="34" charset="0"/>
                  </a:rPr>
                  <a:t>The “net income from agricultural production (</a:t>
                </a:r>
                <a:r>
                  <a:rPr lang="en-US" sz="1800" i="0">
                    <a:latin typeface="Cambria Math" charset="0"/>
                  </a:rPr>
                  <a:t>〖</a:t>
                </a:r>
                <a:r>
                  <a:rPr lang="en-GB" sz="1800" i="0">
                    <a:latin typeface="Cambria Math" panose="02040503050406030204" pitchFamily="18" charset="0"/>
                  </a:rPr>
                  <a:t> ya</a:t>
                </a:r>
                <a:r>
                  <a:rPr lang="en-US" sz="1800" i="0">
                    <a:latin typeface="Cambria Math" charset="0"/>
                  </a:rPr>
                  <a:t>〗_</a:t>
                </a:r>
                <a:r>
                  <a:rPr lang="en-GB" sz="1800" i="0">
                    <a:latin typeface="Cambria Math" panose="02040503050406030204" pitchFamily="18" charset="0"/>
                  </a:rPr>
                  <a:t>i</a:t>
                </a:r>
                <a:r>
                  <a:rPr lang="en-GB" sz="1800" dirty="0">
                    <a:latin typeface="Arial" pitchFamily="34" charset="0"/>
                    <a:cs typeface="Arial" pitchFamily="34" charset="0"/>
                  </a:rPr>
                  <a:t>)” is the profit obtained from the agricultural production enterprises. </a:t>
                </a:r>
                <a:r>
                  <a:rPr lang="en-US" altLang="ko-KR" sz="1800" b="1" dirty="0" smtClean="0">
                    <a:solidFill>
                      <a:srgbClr val="FF0000"/>
                    </a:solidFill>
                    <a:latin typeface="Arial" pitchFamily="34" charset="0"/>
                    <a:ea typeface="Arial Unicode MS" pitchFamily="34" charset="-128"/>
                    <a:cs typeface="Arial" pitchFamily="34" charset="0"/>
                  </a:rPr>
                  <a:t>#5 </a:t>
                </a:r>
                <a:r>
                  <a:rPr lang="en-GB" sz="1800" dirty="0" smtClean="0">
                    <a:latin typeface="Arial" pitchFamily="34" charset="0"/>
                    <a:cs typeface="Arial" pitchFamily="34" charset="0"/>
                  </a:rPr>
                  <a:t>Mathematically</a:t>
                </a:r>
                <a:r>
                  <a:rPr lang="en-GB" sz="1800" dirty="0">
                    <a:latin typeface="Arial" pitchFamily="34" charset="0"/>
                    <a:cs typeface="Arial" pitchFamily="34" charset="0"/>
                  </a:rPr>
                  <a:t>, it is simply given by </a:t>
                </a:r>
                <a:r>
                  <a:rPr lang="en-US" sz="1800" dirty="0" err="1">
                    <a:latin typeface="Arial" pitchFamily="34" charset="0"/>
                    <a:cs typeface="Arial" pitchFamily="34" charset="0"/>
                  </a:rPr>
                  <a:t>y.a.i</a:t>
                </a:r>
                <a:r>
                  <a:rPr lang="en-US" sz="1800" dirty="0">
                    <a:latin typeface="Arial" pitchFamily="34" charset="0"/>
                    <a:cs typeface="Arial" pitchFamily="34" charset="0"/>
                  </a:rPr>
                  <a:t> equals sum for </a:t>
                </a:r>
                <a:r>
                  <a:rPr lang="en-US" sz="1800" i="1" dirty="0">
                    <a:latin typeface="Arial" pitchFamily="34" charset="0"/>
                    <a:cs typeface="Arial" pitchFamily="34" charset="0"/>
                  </a:rPr>
                  <a:t>a </a:t>
                </a:r>
                <a:r>
                  <a:rPr lang="en-US" sz="1800" dirty="0">
                    <a:latin typeface="Arial" pitchFamily="34" charset="0"/>
                    <a:cs typeface="Arial" pitchFamily="34" charset="0"/>
                  </a:rPr>
                  <a:t>(running) from 1 to </a:t>
                </a:r>
                <a:r>
                  <a:rPr lang="en-US" sz="1800" i="1" dirty="0">
                    <a:latin typeface="Arial" pitchFamily="34" charset="0"/>
                    <a:cs typeface="Arial" pitchFamily="34" charset="0"/>
                  </a:rPr>
                  <a:t>l </a:t>
                </a:r>
                <a:r>
                  <a:rPr lang="en-US" sz="1800" dirty="0">
                    <a:latin typeface="Arial" pitchFamily="34" charset="0"/>
                    <a:cs typeface="Arial" pitchFamily="34" charset="0"/>
                  </a:rPr>
                  <a:t>of </a:t>
                </a:r>
                <a:r>
                  <a:rPr lang="en-US" sz="1800" i="1" dirty="0">
                    <a:latin typeface="Arial" pitchFamily="34" charset="0"/>
                    <a:cs typeface="Arial" pitchFamily="34" charset="0"/>
                  </a:rPr>
                  <a:t>parenthesis capital </a:t>
                </a:r>
                <a:r>
                  <a:rPr lang="en-US" sz="1800" i="1" dirty="0" err="1">
                    <a:latin typeface="Arial" pitchFamily="34" charset="0"/>
                    <a:cs typeface="Arial" pitchFamily="34" charset="0"/>
                  </a:rPr>
                  <a:t>Q.i.a</a:t>
                </a:r>
                <a:r>
                  <a:rPr lang="en-US" sz="1800" i="1" dirty="0">
                    <a:latin typeface="Arial" pitchFamily="34" charset="0"/>
                    <a:cs typeface="Arial" pitchFamily="34" charset="0"/>
                  </a:rPr>
                  <a:t> times Capital </a:t>
                </a:r>
                <a:r>
                  <a:rPr lang="en-US" sz="1800" i="1" dirty="0" err="1">
                    <a:latin typeface="Arial" pitchFamily="34" charset="0"/>
                    <a:cs typeface="Arial" pitchFamily="34" charset="0"/>
                  </a:rPr>
                  <a:t>P.i.a</a:t>
                </a:r>
                <a:r>
                  <a:rPr lang="en-US" sz="1800" i="1" dirty="0">
                    <a:latin typeface="Arial" pitchFamily="34" charset="0"/>
                    <a:cs typeface="Arial" pitchFamily="34" charset="0"/>
                  </a:rPr>
                  <a:t> minus small </a:t>
                </a:r>
                <a:r>
                  <a:rPr lang="en-US" sz="1800" i="1" dirty="0" err="1">
                    <a:latin typeface="Arial" pitchFamily="34" charset="0"/>
                    <a:cs typeface="Arial" pitchFamily="34" charset="0"/>
                  </a:rPr>
                  <a:t>q.i.a</a:t>
                </a:r>
                <a:r>
                  <a:rPr lang="en-US" sz="1800" i="1" dirty="0">
                    <a:latin typeface="Arial" pitchFamily="34" charset="0"/>
                    <a:cs typeface="Arial" pitchFamily="34" charset="0"/>
                  </a:rPr>
                  <a:t> times small </a:t>
                </a:r>
                <a:r>
                  <a:rPr lang="en-US" sz="1800" i="1" dirty="0" err="1">
                    <a:latin typeface="Arial" pitchFamily="34" charset="0"/>
                    <a:cs typeface="Arial" pitchFamily="34" charset="0"/>
                  </a:rPr>
                  <a:t>p.i.a</a:t>
                </a:r>
                <a:r>
                  <a:rPr lang="en-US" sz="1800" i="1" dirty="0">
                    <a:latin typeface="Arial" pitchFamily="34" charset="0"/>
                    <a:cs typeface="Arial" pitchFamily="34" charset="0"/>
                  </a:rPr>
                  <a:t>. </a:t>
                </a:r>
                <a:endParaRPr lang="en-GB" sz="1800" dirty="0">
                  <a:latin typeface="Arial" pitchFamily="34" charset="0"/>
                  <a:cs typeface="Arial" pitchFamily="34" charset="0"/>
                </a:endParaRPr>
              </a:p>
              <a:p>
                <a:pPr eaLnBrk="0" fontAlgn="base" latinLnBrk="1" hangingPunct="0">
                  <a:spcBef>
                    <a:spcPct val="30000"/>
                  </a:spcBef>
                  <a:spcAft>
                    <a:spcPct val="0"/>
                  </a:spcAft>
                  <a:defRPr/>
                </a:pPr>
                <a:endParaRPr lang="en-US" sz="1800" dirty="0">
                  <a:latin typeface="Arial" pitchFamily="34" charset="0"/>
                  <a:cs typeface="Arial" pitchFamily="34" charset="0"/>
                </a:endParaRPr>
              </a:p>
            </p:txBody>
          </p:sp>
        </mc:Fallback>
      </mc:AlternateContent>
      <p:sp>
        <p:nvSpPr>
          <p:cNvPr id="4" name="Slide Number Placeholder 3"/>
          <p:cNvSpPr>
            <a:spLocks noGrp="1"/>
          </p:cNvSpPr>
          <p:nvPr>
            <p:ph type="sldNum" sz="quarter" idx="10"/>
          </p:nvPr>
        </p:nvSpPr>
        <p:spPr/>
        <p:txBody>
          <a:bodyPr/>
          <a:lstStyle/>
          <a:p>
            <a:fld id="{D1FBE022-5B55-4ACC-B532-C7BB91C930BD}" type="slidenum">
              <a:rPr lang="th-TH" smtClean="0"/>
              <a:t>50</a:t>
            </a:fld>
            <a:endParaRPr lang="th-TH"/>
          </a:p>
        </p:txBody>
      </p:sp>
    </p:spTree>
    <p:extLst>
      <p:ext uri="{BB962C8B-B14F-4D97-AF65-F5344CB8AC3E}">
        <p14:creationId xmlns:p14="http://schemas.microsoft.com/office/powerpoint/2010/main" val="640135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altLang="ko-KR" sz="1800" b="1" dirty="0">
                <a:solidFill>
                  <a:srgbClr val="FF0000"/>
                </a:solidFill>
                <a:latin typeface="Arial" pitchFamily="34" charset="0"/>
                <a:ea typeface="Arial Unicode MS" pitchFamily="34" charset="-128"/>
                <a:cs typeface="Arial" pitchFamily="34" charset="0"/>
              </a:rPr>
              <a:t>#4 </a:t>
            </a:r>
            <a:r>
              <a:rPr lang="en-US" sz="1800" dirty="0">
                <a:latin typeface="Arial" pitchFamily="34" charset="0"/>
                <a:cs typeface="Arial" pitchFamily="34" charset="0"/>
              </a:rPr>
              <a:t>Likewise, the ‘net income from self-employment is also estimated in the same way as discussed earlier, which is given by </a:t>
            </a:r>
            <a:r>
              <a:rPr lang="en-US" sz="1800" dirty="0" err="1">
                <a:latin typeface="Arial" pitchFamily="34" charset="0"/>
                <a:cs typeface="Arial" pitchFamily="34" charset="0"/>
              </a:rPr>
              <a:t>y.b.i</a:t>
            </a:r>
            <a:r>
              <a:rPr lang="en-US" sz="1800" dirty="0">
                <a:latin typeface="Arial" pitchFamily="34" charset="0"/>
                <a:cs typeface="Arial" pitchFamily="34" charset="0"/>
              </a:rPr>
              <a:t> equals sum for </a:t>
            </a:r>
            <a:r>
              <a:rPr lang="en-US" sz="1800" i="1" dirty="0">
                <a:latin typeface="Arial" pitchFamily="34" charset="0"/>
                <a:cs typeface="Arial" pitchFamily="34" charset="0"/>
              </a:rPr>
              <a:t>b </a:t>
            </a:r>
            <a:r>
              <a:rPr lang="en-US" sz="1800" dirty="0">
                <a:latin typeface="Arial" pitchFamily="34" charset="0"/>
                <a:cs typeface="Arial" pitchFamily="34" charset="0"/>
              </a:rPr>
              <a:t>(running) from 1 to </a:t>
            </a:r>
            <a:r>
              <a:rPr lang="en-US" sz="1800" i="1" dirty="0">
                <a:latin typeface="Arial" pitchFamily="34" charset="0"/>
                <a:cs typeface="Arial" pitchFamily="34" charset="0"/>
              </a:rPr>
              <a:t>m </a:t>
            </a:r>
            <a:r>
              <a:rPr lang="en-US" sz="1800" dirty="0">
                <a:latin typeface="Arial" pitchFamily="34" charset="0"/>
                <a:cs typeface="Arial" pitchFamily="34" charset="0"/>
              </a:rPr>
              <a:t>of </a:t>
            </a:r>
            <a:r>
              <a:rPr lang="en-US" sz="1800" i="1" dirty="0">
                <a:latin typeface="Arial" pitchFamily="34" charset="0"/>
                <a:cs typeface="Arial" pitchFamily="34" charset="0"/>
              </a:rPr>
              <a:t>parenthesis capital </a:t>
            </a:r>
            <a:r>
              <a:rPr lang="en-US" sz="1800" i="1" dirty="0" err="1">
                <a:latin typeface="Arial" pitchFamily="34" charset="0"/>
                <a:cs typeface="Arial" pitchFamily="34" charset="0"/>
              </a:rPr>
              <a:t>Q.i.b</a:t>
            </a:r>
            <a:r>
              <a:rPr lang="en-US" sz="1800" i="1" dirty="0">
                <a:latin typeface="Arial" pitchFamily="34" charset="0"/>
                <a:cs typeface="Arial" pitchFamily="34" charset="0"/>
              </a:rPr>
              <a:t> times Capital </a:t>
            </a:r>
            <a:r>
              <a:rPr lang="en-US" sz="1800" i="1" dirty="0" err="1">
                <a:latin typeface="Arial" pitchFamily="34" charset="0"/>
                <a:cs typeface="Arial" pitchFamily="34" charset="0"/>
              </a:rPr>
              <a:t>P.i.b</a:t>
            </a:r>
            <a:r>
              <a:rPr lang="en-US" sz="1800" i="1" dirty="0">
                <a:latin typeface="Arial" pitchFamily="34" charset="0"/>
                <a:cs typeface="Arial" pitchFamily="34" charset="0"/>
              </a:rPr>
              <a:t> minus small </a:t>
            </a:r>
            <a:r>
              <a:rPr lang="en-US" sz="1800" i="1" dirty="0" err="1">
                <a:latin typeface="Arial" pitchFamily="34" charset="0"/>
                <a:cs typeface="Arial" pitchFamily="34" charset="0"/>
              </a:rPr>
              <a:t>q.i.b</a:t>
            </a:r>
            <a:r>
              <a:rPr lang="en-US" sz="1800" i="1" dirty="0">
                <a:latin typeface="Arial" pitchFamily="34" charset="0"/>
                <a:cs typeface="Arial" pitchFamily="34" charset="0"/>
              </a:rPr>
              <a:t> times small </a:t>
            </a:r>
            <a:r>
              <a:rPr lang="en-US" sz="1800" i="1" dirty="0" err="1">
                <a:latin typeface="Arial" pitchFamily="34" charset="0"/>
                <a:cs typeface="Arial" pitchFamily="34" charset="0"/>
              </a:rPr>
              <a:t>p.i.b</a:t>
            </a:r>
            <a:r>
              <a:rPr lang="en-US" sz="1800" i="1" dirty="0">
                <a:latin typeface="Arial" pitchFamily="34" charset="0"/>
                <a:cs typeface="Arial" pitchFamily="34" charset="0"/>
              </a:rPr>
              <a:t>. </a:t>
            </a:r>
          </a:p>
          <a:p>
            <a:pPr eaLnBrk="0" fontAlgn="base" latinLnBrk="1" hangingPunct="0">
              <a:spcBef>
                <a:spcPct val="30000"/>
              </a:spcBef>
              <a:spcAft>
                <a:spcPct val="0"/>
              </a:spcAft>
              <a:defRPr/>
            </a:pPr>
            <a:r>
              <a:rPr lang="en-US" sz="1800" dirty="0">
                <a:latin typeface="Arial" pitchFamily="34" charset="0"/>
                <a:cs typeface="Arial" pitchFamily="34" charset="0"/>
              </a:rPr>
              <a:t>where </a:t>
            </a:r>
            <a:r>
              <a:rPr lang="en-US" sz="1800" i="1" dirty="0" err="1">
                <a:latin typeface="Arial" pitchFamily="34" charset="0"/>
                <a:cs typeface="Arial" pitchFamily="34" charset="0"/>
              </a:rPr>
              <a:t>Q.i.b</a:t>
            </a:r>
            <a:r>
              <a:rPr lang="en-US" sz="1800" i="1" dirty="0">
                <a:latin typeface="Arial" pitchFamily="34" charset="0"/>
                <a:cs typeface="Arial" pitchFamily="34" charset="0"/>
              </a:rPr>
              <a:t> </a:t>
            </a:r>
            <a:r>
              <a:rPr lang="en-US" sz="1800" dirty="0">
                <a:latin typeface="Arial" pitchFamily="34" charset="0"/>
                <a:cs typeface="Arial" pitchFamily="34" charset="0"/>
              </a:rPr>
              <a:t>represents an m-dimension vector of the quantities of self-employment goods supplied on the market by household </a:t>
            </a:r>
            <a:r>
              <a:rPr lang="en-US" sz="1800" dirty="0" err="1">
                <a:latin typeface="Arial" pitchFamily="34" charset="0"/>
                <a:cs typeface="Arial" pitchFamily="34" charset="0"/>
              </a:rPr>
              <a:t>i</a:t>
            </a:r>
            <a:r>
              <a:rPr lang="en-US" sz="1800" dirty="0">
                <a:latin typeface="Arial" pitchFamily="34" charset="0"/>
                <a:cs typeface="Arial" pitchFamily="34" charset="0"/>
              </a:rPr>
              <a:t>; </a:t>
            </a:r>
            <a:r>
              <a:rPr lang="en-US" sz="1800" i="1" dirty="0">
                <a:latin typeface="Arial" pitchFamily="34" charset="0"/>
                <a:cs typeface="Arial" pitchFamily="34" charset="0"/>
              </a:rPr>
              <a:t>Capital </a:t>
            </a:r>
            <a:r>
              <a:rPr lang="en-US" sz="1800" i="1" dirty="0" err="1">
                <a:latin typeface="Arial" pitchFamily="34" charset="0"/>
                <a:cs typeface="Arial" pitchFamily="34" charset="0"/>
              </a:rPr>
              <a:t>P.i.b</a:t>
            </a:r>
            <a:r>
              <a:rPr lang="en-US" sz="1800" i="1" dirty="0">
                <a:latin typeface="Arial" pitchFamily="34" charset="0"/>
                <a:cs typeface="Arial" pitchFamily="34" charset="0"/>
              </a:rPr>
              <a:t>  </a:t>
            </a:r>
            <a:r>
              <a:rPr lang="en-US" sz="1800" dirty="0">
                <a:latin typeface="Arial" pitchFamily="34" charset="0"/>
                <a:cs typeface="Arial" pitchFamily="34" charset="0"/>
              </a:rPr>
              <a:t>is the corresponding vector of sale prices. </a:t>
            </a:r>
            <a:r>
              <a:rPr lang="en-US" sz="1800" i="1" dirty="0">
                <a:latin typeface="Arial" pitchFamily="34" charset="0"/>
                <a:cs typeface="Arial" pitchFamily="34" charset="0"/>
              </a:rPr>
              <a:t>Small </a:t>
            </a:r>
            <a:r>
              <a:rPr lang="en-US" sz="1800" i="1" dirty="0" err="1">
                <a:latin typeface="Arial" pitchFamily="34" charset="0"/>
                <a:cs typeface="Arial" pitchFamily="34" charset="0"/>
              </a:rPr>
              <a:t>q.i.b</a:t>
            </a:r>
            <a:r>
              <a:rPr lang="en-US" sz="1800" i="1" dirty="0">
                <a:latin typeface="Arial" pitchFamily="34" charset="0"/>
                <a:cs typeface="Arial" pitchFamily="34" charset="0"/>
              </a:rPr>
              <a:t> </a:t>
            </a:r>
            <a:r>
              <a:rPr lang="en-US" sz="1800" dirty="0">
                <a:latin typeface="Arial" pitchFamily="34" charset="0"/>
                <a:cs typeface="Arial" pitchFamily="34" charset="0"/>
              </a:rPr>
              <a:t>is an m-dimension vector of the quantities of self-employment commodities used as production inputs, Small p_(</a:t>
            </a:r>
            <a:r>
              <a:rPr lang="en-US" sz="1800" dirty="0" err="1">
                <a:latin typeface="Arial" pitchFamily="34" charset="0"/>
                <a:cs typeface="Arial" pitchFamily="34" charset="0"/>
              </a:rPr>
              <a:t>i,b</a:t>
            </a:r>
            <a:r>
              <a:rPr lang="en-US" sz="1800" dirty="0">
                <a:latin typeface="Arial" pitchFamily="34" charset="0"/>
                <a:cs typeface="Arial" pitchFamily="34" charset="0"/>
              </a:rPr>
              <a:t> )is the corresponding vector of unit cost.</a:t>
            </a:r>
          </a:p>
        </p:txBody>
      </p:sp>
      <p:sp>
        <p:nvSpPr>
          <p:cNvPr id="4" name="Slide Number Placeholder 3"/>
          <p:cNvSpPr>
            <a:spLocks noGrp="1"/>
          </p:cNvSpPr>
          <p:nvPr>
            <p:ph type="sldNum" sz="quarter" idx="10"/>
          </p:nvPr>
        </p:nvSpPr>
        <p:spPr/>
        <p:txBody>
          <a:bodyPr/>
          <a:lstStyle/>
          <a:p>
            <a:fld id="{D1FBE022-5B55-4ACC-B532-C7BB91C930BD}" type="slidenum">
              <a:rPr lang="th-TH" smtClean="0"/>
              <a:t>51</a:t>
            </a:fld>
            <a:endParaRPr lang="th-TH"/>
          </a:p>
        </p:txBody>
      </p:sp>
    </p:spTree>
    <p:extLst>
      <p:ext uri="{BB962C8B-B14F-4D97-AF65-F5344CB8AC3E}">
        <p14:creationId xmlns:p14="http://schemas.microsoft.com/office/powerpoint/2010/main" val="1597501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altLang="ko-KR" sz="1800" b="1" dirty="0">
                <a:solidFill>
                  <a:srgbClr val="FF0000"/>
                </a:solidFill>
                <a:latin typeface="Arial" pitchFamily="34" charset="0"/>
                <a:ea typeface="Arial Unicode MS" pitchFamily="34" charset="-128"/>
                <a:cs typeface="Arial" pitchFamily="34" charset="0"/>
              </a:rPr>
              <a:t>#4 </a:t>
            </a:r>
            <a:r>
              <a:rPr lang="en-US" sz="1800" dirty="0">
                <a:latin typeface="Arial" pitchFamily="34" charset="0"/>
                <a:cs typeface="Arial" pitchFamily="34" charset="0"/>
              </a:rPr>
              <a:t>In addition, some parts of agricultural produced goods are often directly consumed in their family and defined here as the “net income from own production for consumption (y. </a:t>
            </a:r>
            <a:r>
              <a:rPr lang="en-US" sz="1800" dirty="0" err="1">
                <a:latin typeface="Arial" pitchFamily="34" charset="0"/>
                <a:cs typeface="Arial" pitchFamily="34" charset="0"/>
              </a:rPr>
              <a:t>o_i</a:t>
            </a:r>
            <a:r>
              <a:rPr lang="en-US" sz="1800" dirty="0">
                <a:latin typeface="Arial" pitchFamily="34" charset="0"/>
                <a:cs typeface="Arial" pitchFamily="34" charset="0"/>
              </a:rPr>
              <a:t>)”, </a:t>
            </a:r>
            <a:r>
              <a:rPr lang="en-US" altLang="ko-KR" sz="1800" b="1" dirty="0">
                <a:solidFill>
                  <a:srgbClr val="FF0000"/>
                </a:solidFill>
                <a:latin typeface="Arial" pitchFamily="34" charset="0"/>
                <a:ea typeface="Arial Unicode MS" pitchFamily="34" charset="-128"/>
                <a:cs typeface="Arial" pitchFamily="34" charset="0"/>
              </a:rPr>
              <a:t>#5 </a:t>
            </a:r>
            <a:r>
              <a:rPr lang="en-US" sz="1800" dirty="0">
                <a:latin typeface="Arial" pitchFamily="34" charset="0"/>
                <a:cs typeface="Arial" pitchFamily="34" charset="0"/>
              </a:rPr>
              <a:t>which can be expressed as follows</a:t>
            </a:r>
            <a:r>
              <a:rPr lang="lo-LA" sz="1800" dirty="0">
                <a:latin typeface="Arial" pitchFamily="34" charset="0"/>
              </a:rPr>
              <a:t>:  </a:t>
            </a:r>
            <a:r>
              <a:rPr lang="en-US" sz="1800" dirty="0" err="1">
                <a:latin typeface="Arial" pitchFamily="34" charset="0"/>
                <a:cs typeface="Arial" pitchFamily="34" charset="0"/>
              </a:rPr>
              <a:t>y.o.i</a:t>
            </a:r>
            <a:r>
              <a:rPr lang="en-US" sz="1800" dirty="0">
                <a:latin typeface="Arial" pitchFamily="34" charset="0"/>
                <a:cs typeface="Arial" pitchFamily="34" charset="0"/>
              </a:rPr>
              <a:t> equals sum for </a:t>
            </a:r>
            <a:r>
              <a:rPr lang="en-US" sz="1800" i="1" dirty="0">
                <a:latin typeface="Arial" pitchFamily="34" charset="0"/>
                <a:cs typeface="Arial" pitchFamily="34" charset="0"/>
              </a:rPr>
              <a:t>o </a:t>
            </a:r>
            <a:r>
              <a:rPr lang="en-US" sz="1800" dirty="0">
                <a:latin typeface="Arial" pitchFamily="34" charset="0"/>
                <a:cs typeface="Arial" pitchFamily="34" charset="0"/>
              </a:rPr>
              <a:t>(running) from 1 to </a:t>
            </a:r>
            <a:r>
              <a:rPr lang="en-US" sz="1800" i="1" dirty="0">
                <a:latin typeface="Arial" pitchFamily="34" charset="0"/>
                <a:cs typeface="Arial" pitchFamily="34" charset="0"/>
              </a:rPr>
              <a:t>n </a:t>
            </a:r>
            <a:r>
              <a:rPr lang="en-US" sz="1800" dirty="0">
                <a:latin typeface="Arial" pitchFamily="34" charset="0"/>
                <a:cs typeface="Arial" pitchFamily="34" charset="0"/>
              </a:rPr>
              <a:t>of </a:t>
            </a:r>
            <a:r>
              <a:rPr lang="en-US" sz="1800" i="1" dirty="0">
                <a:latin typeface="Arial" pitchFamily="34" charset="0"/>
                <a:cs typeface="Arial" pitchFamily="34" charset="0"/>
              </a:rPr>
              <a:t>parenthesis capital </a:t>
            </a:r>
            <a:r>
              <a:rPr lang="en-US" sz="1800" i="1" dirty="0" err="1">
                <a:latin typeface="Arial" pitchFamily="34" charset="0"/>
                <a:cs typeface="Arial" pitchFamily="34" charset="0"/>
              </a:rPr>
              <a:t>Q.i.o</a:t>
            </a:r>
            <a:r>
              <a:rPr lang="en-US" sz="1800" i="1" dirty="0">
                <a:latin typeface="Arial" pitchFamily="34" charset="0"/>
                <a:cs typeface="Arial" pitchFamily="34" charset="0"/>
              </a:rPr>
              <a:t> times Capital </a:t>
            </a:r>
            <a:r>
              <a:rPr lang="en-US" sz="1800" i="1" dirty="0" err="1">
                <a:latin typeface="Arial" pitchFamily="34" charset="0"/>
                <a:cs typeface="Arial" pitchFamily="34" charset="0"/>
              </a:rPr>
              <a:t>P.i.o</a:t>
            </a:r>
            <a:r>
              <a:rPr lang="en-US" sz="1800" i="1" dirty="0">
                <a:latin typeface="Arial" pitchFamily="34" charset="0"/>
                <a:cs typeface="Arial" pitchFamily="34" charset="0"/>
              </a:rPr>
              <a:t> minus small </a:t>
            </a:r>
            <a:r>
              <a:rPr lang="en-US" sz="1800" i="1" dirty="0" err="1">
                <a:latin typeface="Arial" pitchFamily="34" charset="0"/>
                <a:cs typeface="Arial" pitchFamily="34" charset="0"/>
              </a:rPr>
              <a:t>q.i.o</a:t>
            </a:r>
            <a:r>
              <a:rPr lang="en-US" sz="1800" i="1" dirty="0">
                <a:latin typeface="Arial" pitchFamily="34" charset="0"/>
                <a:cs typeface="Arial" pitchFamily="34" charset="0"/>
              </a:rPr>
              <a:t> times small </a:t>
            </a:r>
            <a:r>
              <a:rPr lang="en-US" sz="1800" i="1" dirty="0" err="1">
                <a:latin typeface="Arial" pitchFamily="34" charset="0"/>
                <a:cs typeface="Arial" pitchFamily="34" charset="0"/>
              </a:rPr>
              <a:t>p.i.o</a:t>
            </a:r>
            <a:r>
              <a:rPr lang="en-US" sz="1800" i="1" dirty="0">
                <a:latin typeface="Arial" pitchFamily="34" charset="0"/>
                <a:cs typeface="Arial" pitchFamily="34" charset="0"/>
              </a:rPr>
              <a:t>. </a:t>
            </a:r>
          </a:p>
          <a:p>
            <a:pPr eaLnBrk="0" fontAlgn="base" latinLnBrk="1" hangingPunct="0">
              <a:spcBef>
                <a:spcPct val="30000"/>
              </a:spcBef>
              <a:spcAft>
                <a:spcPct val="0"/>
              </a:spcAft>
              <a:defRPr/>
            </a:pPr>
            <a:r>
              <a:rPr lang="en-US" altLang="ko-KR" sz="1800" b="1" dirty="0">
                <a:solidFill>
                  <a:srgbClr val="FF0000"/>
                </a:solidFill>
                <a:latin typeface="Arial" pitchFamily="34" charset="0"/>
                <a:ea typeface="Arial Unicode MS" pitchFamily="34" charset="-128"/>
                <a:cs typeface="Arial" pitchFamily="34" charset="0"/>
              </a:rPr>
              <a:t>#6 </a:t>
            </a:r>
            <a:r>
              <a:rPr lang="en-US" sz="1800" dirty="0">
                <a:latin typeface="Arial" pitchFamily="34" charset="0"/>
                <a:cs typeface="Arial" pitchFamily="34" charset="0"/>
              </a:rPr>
              <a:t>where </a:t>
            </a:r>
            <a:r>
              <a:rPr lang="en-US" sz="1800" i="1" dirty="0" err="1">
                <a:latin typeface="Arial" pitchFamily="34" charset="0"/>
                <a:cs typeface="Arial" pitchFamily="34" charset="0"/>
              </a:rPr>
              <a:t>Q.i.o</a:t>
            </a:r>
            <a:r>
              <a:rPr lang="en-US" sz="1800" i="1" dirty="0">
                <a:latin typeface="Arial" pitchFamily="34" charset="0"/>
                <a:cs typeface="Arial" pitchFamily="34" charset="0"/>
              </a:rPr>
              <a:t> </a:t>
            </a:r>
            <a:r>
              <a:rPr lang="en-US" sz="1800" dirty="0">
                <a:latin typeface="Arial" pitchFamily="34" charset="0"/>
                <a:cs typeface="Arial" pitchFamily="34" charset="0"/>
              </a:rPr>
              <a:t>represents an m-dimension vector of the quantities of self-employment goods supplied on the market by household </a:t>
            </a:r>
            <a:r>
              <a:rPr lang="en-US" sz="1800" dirty="0" err="1">
                <a:latin typeface="Arial" pitchFamily="34" charset="0"/>
                <a:cs typeface="Arial" pitchFamily="34" charset="0"/>
              </a:rPr>
              <a:t>i</a:t>
            </a:r>
            <a:r>
              <a:rPr lang="en-US" sz="1800" dirty="0">
                <a:latin typeface="Arial" pitchFamily="34" charset="0"/>
                <a:cs typeface="Arial" pitchFamily="34" charset="0"/>
              </a:rPr>
              <a:t>; </a:t>
            </a:r>
            <a:r>
              <a:rPr lang="en-US" sz="1800" i="1" dirty="0">
                <a:latin typeface="Arial" pitchFamily="34" charset="0"/>
                <a:cs typeface="Arial" pitchFamily="34" charset="0"/>
              </a:rPr>
              <a:t>Capital </a:t>
            </a:r>
            <a:r>
              <a:rPr lang="en-US" sz="1800" i="1" dirty="0" err="1">
                <a:latin typeface="Arial" pitchFamily="34" charset="0"/>
                <a:cs typeface="Arial" pitchFamily="34" charset="0"/>
              </a:rPr>
              <a:t>P.i.o</a:t>
            </a:r>
            <a:r>
              <a:rPr lang="en-US" sz="1800" i="1" dirty="0">
                <a:latin typeface="Arial" pitchFamily="34" charset="0"/>
                <a:cs typeface="Arial" pitchFamily="34" charset="0"/>
              </a:rPr>
              <a:t>  </a:t>
            </a:r>
            <a:r>
              <a:rPr lang="en-US" sz="1800" dirty="0">
                <a:latin typeface="Arial" pitchFamily="34" charset="0"/>
                <a:cs typeface="Arial" pitchFamily="34" charset="0"/>
              </a:rPr>
              <a:t>is the corresponding vector of sale prices. </a:t>
            </a:r>
            <a:r>
              <a:rPr lang="en-US" sz="1800" i="1" dirty="0">
                <a:latin typeface="Arial" pitchFamily="34" charset="0"/>
                <a:cs typeface="Arial" pitchFamily="34" charset="0"/>
              </a:rPr>
              <a:t>Small </a:t>
            </a:r>
            <a:r>
              <a:rPr lang="en-US" sz="1800" i="1" dirty="0" err="1">
                <a:latin typeface="Arial" pitchFamily="34" charset="0"/>
                <a:cs typeface="Arial" pitchFamily="34" charset="0"/>
              </a:rPr>
              <a:t>q.i.b</a:t>
            </a:r>
            <a:r>
              <a:rPr lang="en-US" sz="1800" i="1" dirty="0">
                <a:latin typeface="Arial" pitchFamily="34" charset="0"/>
                <a:cs typeface="Arial" pitchFamily="34" charset="0"/>
              </a:rPr>
              <a:t> </a:t>
            </a:r>
            <a:r>
              <a:rPr lang="en-US" sz="1800" dirty="0">
                <a:latin typeface="Arial" pitchFamily="34" charset="0"/>
                <a:cs typeface="Arial" pitchFamily="34" charset="0"/>
              </a:rPr>
              <a:t>is an m-dimension vector of the quantities of self-employment commodities used as production inputs, Small p_(</a:t>
            </a:r>
            <a:r>
              <a:rPr lang="en-US" sz="1800" dirty="0" err="1">
                <a:latin typeface="Arial" pitchFamily="34" charset="0"/>
                <a:cs typeface="Arial" pitchFamily="34" charset="0"/>
              </a:rPr>
              <a:t>i,o</a:t>
            </a:r>
            <a:r>
              <a:rPr lang="en-US" sz="1800" dirty="0">
                <a:latin typeface="Arial" pitchFamily="34" charset="0"/>
                <a:cs typeface="Arial" pitchFamily="34" charset="0"/>
              </a:rPr>
              <a:t> )is the corresponding vector of unit cost.</a:t>
            </a:r>
          </a:p>
        </p:txBody>
      </p:sp>
      <p:sp>
        <p:nvSpPr>
          <p:cNvPr id="4" name="Slide Number Placeholder 3"/>
          <p:cNvSpPr>
            <a:spLocks noGrp="1"/>
          </p:cNvSpPr>
          <p:nvPr>
            <p:ph type="sldNum" sz="quarter" idx="10"/>
          </p:nvPr>
        </p:nvSpPr>
        <p:spPr/>
        <p:txBody>
          <a:bodyPr/>
          <a:lstStyle/>
          <a:p>
            <a:fld id="{D1FBE022-5B55-4ACC-B532-C7BB91C930BD}" type="slidenum">
              <a:rPr lang="th-TH" smtClean="0"/>
              <a:t>52</a:t>
            </a:fld>
            <a:endParaRPr lang="th-TH"/>
          </a:p>
        </p:txBody>
      </p:sp>
    </p:spTree>
    <p:extLst>
      <p:ext uri="{BB962C8B-B14F-4D97-AF65-F5344CB8AC3E}">
        <p14:creationId xmlns:p14="http://schemas.microsoft.com/office/powerpoint/2010/main" val="202964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sz="1800" dirty="0">
                <a:solidFill>
                  <a:srgbClr val="FF0000"/>
                </a:solidFill>
                <a:latin typeface="Arial" panose="020B0604020202020204" pitchFamily="34" charset="0"/>
                <a:cs typeface="Arial" panose="020B0604020202020204" pitchFamily="34" charset="0"/>
              </a:rPr>
              <a:t>#3 (1) Labor/working costs</a:t>
            </a:r>
          </a:p>
          <a:p>
            <a:pPr eaLnBrk="0" fontAlgn="base" latinLnBrk="1" hangingPunct="0">
              <a:spcBef>
                <a:spcPct val="30000"/>
              </a:spcBef>
              <a:spcAft>
                <a:spcPct val="0"/>
              </a:spcAft>
              <a:defRPr/>
            </a:pPr>
            <a:r>
              <a:rPr lang="en-US" sz="1800" dirty="0">
                <a:solidFill>
                  <a:srgbClr val="FF0000"/>
                </a:solidFill>
                <a:latin typeface="Arial" panose="020B0604020202020204" pitchFamily="34" charset="0"/>
                <a:cs typeface="Arial" panose="020B0604020202020204" pitchFamily="34" charset="0"/>
              </a:rPr>
              <a:t>#4 </a:t>
            </a:r>
            <a:r>
              <a:rPr lang="en-US" sz="1800" dirty="0">
                <a:latin typeface="Arial" panose="020B0604020202020204" pitchFamily="34" charset="0"/>
                <a:cs typeface="Arial" panose="020B0604020202020204" pitchFamily="34" charset="0"/>
              </a:rPr>
              <a:t>Labor cost is the sum of all wages paid to workers during a particular period as well as the cost of employee benefits and payroll taxes. Labor costs can be classified into permanent/seasonal workers, skilled or unskilled worker. For instance, in Germany, Labor cost represents the highest cost component of the forest enterprise           accounting for 40% of the total cost. In Laos, according to the data source from Lao Statistics Bureau, </a:t>
            </a:r>
            <a:r>
              <a:rPr lang="en-GB" sz="1800" dirty="0">
                <a:latin typeface="Arial" panose="020B0604020202020204" pitchFamily="34" charset="0"/>
                <a:cs typeface="Arial" panose="020B0604020202020204" pitchFamily="34" charset="0"/>
              </a:rPr>
              <a:t>the labour-intensive agricultural sectors are the Crop and Forestry   sectors. The crop sector is more labour-intensive than the forestry sector with the unskilled and skilled labour representing 29 </a:t>
            </a:r>
            <a:r>
              <a:rPr lang="en-US" sz="1800" dirty="0">
                <a:latin typeface="Arial" panose="020B0604020202020204" pitchFamily="34" charset="0"/>
                <a:cs typeface="Arial" panose="020B0604020202020204" pitchFamily="34" charset="0"/>
              </a:rPr>
              <a:t>per cent</a:t>
            </a:r>
            <a:r>
              <a:rPr lang="en-GB" sz="1800" dirty="0">
                <a:latin typeface="Arial" panose="020B0604020202020204" pitchFamily="34" charset="0"/>
                <a:cs typeface="Arial" panose="020B0604020202020204" pitchFamily="34" charset="0"/>
              </a:rPr>
              <a:t> and 22 </a:t>
            </a:r>
            <a:r>
              <a:rPr lang="en-US" sz="1800" dirty="0">
                <a:latin typeface="Arial" panose="020B0604020202020204" pitchFamily="34" charset="0"/>
                <a:cs typeface="Arial" panose="020B0604020202020204" pitchFamily="34" charset="0"/>
              </a:rPr>
              <a:t>per cent</a:t>
            </a:r>
            <a:r>
              <a:rPr lang="en-GB" sz="1800" dirty="0">
                <a:latin typeface="Arial" panose="020B0604020202020204" pitchFamily="34" charset="0"/>
                <a:cs typeface="Arial" panose="020B0604020202020204" pitchFamily="34" charset="0"/>
              </a:rPr>
              <a:t> of </a:t>
            </a:r>
            <a:r>
              <a:rPr lang="en-GB" sz="1800" dirty="0" err="1">
                <a:latin typeface="Arial" panose="020B0604020202020204" pitchFamily="34" charset="0"/>
                <a:cs typeface="Arial" panose="020B0604020202020204" pitchFamily="34" charset="0"/>
              </a:rPr>
              <a:t>sectoral</a:t>
            </a:r>
            <a:r>
              <a:rPr lang="en-GB" sz="1800" dirty="0">
                <a:latin typeface="Arial" panose="020B0604020202020204" pitchFamily="34" charset="0"/>
                <a:cs typeface="Arial" panose="020B0604020202020204" pitchFamily="34" charset="0"/>
              </a:rPr>
              <a:t> value-added respectively. The Forestry sector also relies intensively on labour, with unskilled and skilled labour accounting for 21 </a:t>
            </a:r>
            <a:r>
              <a:rPr lang="en-US" sz="1800" dirty="0">
                <a:latin typeface="Arial" panose="020B0604020202020204" pitchFamily="34" charset="0"/>
                <a:cs typeface="Arial" panose="020B0604020202020204" pitchFamily="34" charset="0"/>
              </a:rPr>
              <a:t>per cent</a:t>
            </a:r>
            <a:r>
              <a:rPr lang="en-GB" sz="1800" dirty="0">
                <a:latin typeface="Arial" panose="020B0604020202020204" pitchFamily="34" charset="0"/>
                <a:cs typeface="Arial" panose="020B0604020202020204" pitchFamily="34" charset="0"/>
              </a:rPr>
              <a:t> and 24 </a:t>
            </a:r>
            <a:r>
              <a:rPr lang="en-US" sz="1800" dirty="0">
                <a:latin typeface="Arial" panose="020B0604020202020204" pitchFamily="34" charset="0"/>
                <a:cs typeface="Arial" panose="020B0604020202020204" pitchFamily="34" charset="0"/>
              </a:rPr>
              <a:t>per cent</a:t>
            </a:r>
            <a:r>
              <a:rPr lang="en-GB" sz="1800" dirty="0">
                <a:latin typeface="Arial" panose="020B0604020202020204" pitchFamily="34" charset="0"/>
                <a:cs typeface="Arial" panose="020B0604020202020204" pitchFamily="34" charset="0"/>
              </a:rPr>
              <a:t> of </a:t>
            </a:r>
            <a:r>
              <a:rPr lang="en-GB" sz="1800" dirty="0" err="1">
                <a:latin typeface="Arial" panose="020B0604020202020204" pitchFamily="34" charset="0"/>
                <a:cs typeface="Arial" panose="020B0604020202020204" pitchFamily="34" charset="0"/>
              </a:rPr>
              <a:t>sectoral</a:t>
            </a:r>
            <a:r>
              <a:rPr lang="en-GB" sz="1800" dirty="0">
                <a:latin typeface="Arial" panose="020B0604020202020204" pitchFamily="34" charset="0"/>
                <a:cs typeface="Arial" panose="020B0604020202020204" pitchFamily="34" charset="0"/>
              </a:rPr>
              <a:t> value-added respectively. In addition, </a:t>
            </a:r>
            <a:r>
              <a:rPr lang="en-US" sz="1800" dirty="0">
                <a:solidFill>
                  <a:srgbClr val="FF0000"/>
                </a:solidFill>
                <a:latin typeface="Arial" panose="020B0604020202020204" pitchFamily="34" charset="0"/>
                <a:cs typeface="Arial" panose="020B0604020202020204" pitchFamily="34" charset="0"/>
              </a:rPr>
              <a:t>#5</a:t>
            </a:r>
            <a:r>
              <a:rPr lang="en-GB" sz="1800" dirty="0">
                <a:latin typeface="Arial" panose="020B0604020202020204" pitchFamily="34" charset="0"/>
                <a:cs typeface="Arial" panose="020B0604020202020204" pitchFamily="34" charset="0"/>
              </a:rPr>
              <a:t>when calculating a labour cost for clerk; state administration,</a:t>
            </a:r>
            <a:r>
              <a:rPr lang="en-US" sz="1800" dirty="0">
                <a:solidFill>
                  <a:srgbClr val="FF0000"/>
                </a:solidFill>
                <a:latin typeface="Arial" panose="020B0604020202020204" pitchFamily="34" charset="0"/>
                <a:cs typeface="Arial" panose="020B0604020202020204" pitchFamily="34" charset="0"/>
              </a:rPr>
              <a:t> #6</a:t>
            </a:r>
            <a:r>
              <a:rPr lang="en-GB" sz="1800" dirty="0">
                <a:latin typeface="Arial" panose="020B0604020202020204" pitchFamily="34" charset="0"/>
                <a:cs typeface="Arial" panose="020B0604020202020204" pitchFamily="34" charset="0"/>
              </a:rPr>
              <a:t> it is important to distinguish </a:t>
            </a:r>
            <a:r>
              <a:rPr lang="en-US" altLang="ko-KR" sz="1800" dirty="0">
                <a:latin typeface="Arial" panose="020B0604020202020204" pitchFamily="34" charset="0"/>
                <a:cs typeface="Arial" panose="020B0604020202020204" pitchFamily="34" charset="0"/>
              </a:rPr>
              <a:t>a salary for the working owner; social cost for assurances/personal taxes and calculation of the salary of the private forest owner, we should classify different functions such as managers, expert, administrator and worker. </a:t>
            </a:r>
            <a:r>
              <a:rPr lang="en-US" sz="1800" dirty="0">
                <a:solidFill>
                  <a:srgbClr val="FF0000"/>
                </a:solidFill>
                <a:latin typeface="Arial" panose="020B0604020202020204" pitchFamily="34" charset="0"/>
                <a:cs typeface="Arial" panose="020B0604020202020204" pitchFamily="34" charset="0"/>
              </a:rPr>
              <a:t>#7 </a:t>
            </a:r>
            <a:r>
              <a:rPr lang="en-US" altLang="ko-KR" sz="1800" dirty="0">
                <a:latin typeface="Arial" panose="020B0604020202020204" pitchFamily="34" charset="0"/>
                <a:cs typeface="Arial" panose="020B0604020202020204" pitchFamily="34" charset="0"/>
              </a:rPr>
              <a:t>It should be noted that social benefits have different level. </a:t>
            </a:r>
            <a:r>
              <a:rPr lang="en-US" sz="1800" dirty="0">
                <a:solidFill>
                  <a:srgbClr val="FF0000"/>
                </a:solidFill>
                <a:latin typeface="Arial" panose="020B0604020202020204" pitchFamily="34" charset="0"/>
                <a:cs typeface="Arial" panose="020B0604020202020204" pitchFamily="34" charset="0"/>
              </a:rPr>
              <a:t>#8 </a:t>
            </a:r>
            <a:r>
              <a:rPr lang="en-US" altLang="ko-KR" sz="1800" dirty="0">
                <a:latin typeface="Arial" panose="020B0604020202020204" pitchFamily="34" charset="0"/>
                <a:cs typeface="Arial" panose="020B0604020202020204" pitchFamily="34" charset="0"/>
              </a:rPr>
              <a:t>T</a:t>
            </a:r>
            <a:r>
              <a:rPr lang="en-US" sz="1800" dirty="0">
                <a:latin typeface="Arial" pitchFamily="34" charset="0"/>
                <a:cs typeface="Arial" pitchFamily="34" charset="0"/>
              </a:rPr>
              <a:t>he use of bonus system or piece work in forestry play a vital role in adjusting the wage level of forestry workers kept up with other sectors and was identical to the sector average.</a:t>
            </a: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9</a:t>
            </a:fld>
            <a:endParaRPr lang="th-TH"/>
          </a:p>
        </p:txBody>
      </p:sp>
    </p:spTree>
    <p:extLst>
      <p:ext uri="{BB962C8B-B14F-4D97-AF65-F5344CB8AC3E}">
        <p14:creationId xmlns:p14="http://schemas.microsoft.com/office/powerpoint/2010/main" val="2134662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altLang="ko-KR" sz="1800" b="1" dirty="0">
                    <a:solidFill>
                      <a:srgbClr val="FF0000"/>
                    </a:solidFill>
                    <a:latin typeface="Arial" pitchFamily="34" charset="0"/>
                    <a:ea typeface="Arial Unicode MS" pitchFamily="34" charset="-128"/>
                    <a:cs typeface="Arial" pitchFamily="34" charset="0"/>
                  </a:rPr>
                  <a:t>#4 </a:t>
                </a:r>
                <a:r>
                  <a:rPr lang="en-US" sz="1800" dirty="0">
                    <a:latin typeface="Arial" pitchFamily="34" charset="0"/>
                    <a:cs typeface="Arial" pitchFamily="34" charset="0"/>
                  </a:rPr>
                  <a:t>The “Labor earnings from economic sectors (y.e.i)” means that household i could realize the income directly from the employment offered by 59 economic sectors   in the </a:t>
                </a:r>
                <a:r>
                  <a:rPr lang="en-US" sz="1800" dirty="0" err="1">
                    <a:latin typeface="Arial" pitchFamily="34" charset="0"/>
                    <a:cs typeface="Arial" pitchFamily="34" charset="0"/>
                  </a:rPr>
                  <a:t>the</a:t>
                </a:r>
                <a:r>
                  <a:rPr lang="en-US" sz="1800" dirty="0">
                    <a:latin typeface="Arial" pitchFamily="34" charset="0"/>
                    <a:cs typeface="Arial" pitchFamily="34" charset="0"/>
                  </a:rPr>
                  <a:t> Lao household survey (LEC3) dataset, for instance, the cultivation (including livestock), hunting, forestry logging and related services, fishing, operation of    fish hatcheries and fish farming, coal mining and so on. Therefore, the net income from labor earnings is simply the sum of all labor earnings received by household i  </a:t>
                </a:r>
              </a:p>
              <a:p>
                <a:pPr eaLnBrk="0" fontAlgn="base" latinLnBrk="1" hangingPunct="0">
                  <a:spcBef>
                    <a:spcPct val="30000"/>
                  </a:spcBef>
                  <a:spcAft>
                    <a:spcPct val="0"/>
                  </a:spcAft>
                  <a:defRPr/>
                </a:pPr>
                <a:r>
                  <a:rPr lang="en-US" altLang="ko-KR" sz="1800" b="1" dirty="0">
                    <a:solidFill>
                      <a:srgbClr val="FF0000"/>
                    </a:solidFill>
                    <a:latin typeface="Arial" pitchFamily="34" charset="0"/>
                    <a:ea typeface="Arial Unicode MS" pitchFamily="34" charset="-128"/>
                    <a:cs typeface="Arial" pitchFamily="34" charset="0"/>
                  </a:rPr>
                  <a:t>#5 </a:t>
                </a:r>
                <a:r>
                  <a:rPr lang="en-GB" sz="1800" dirty="0">
                    <a:latin typeface="Arial" pitchFamily="34" charset="0"/>
                    <a:cs typeface="Arial" pitchFamily="34" charset="0"/>
                  </a:rPr>
                  <a:t>where </a:t>
                </a:r>
                <a14:m>
                  <m:oMath xmlns:m="http://schemas.openxmlformats.org/officeDocument/2006/math">
                    <m:sSub>
                      <m:sSubPr>
                        <m:ctrlPr>
                          <a:rPr lang="en-US" sz="1800" i="1">
                            <a:latin typeface="Cambria Math" panose="02040503050406030204" pitchFamily="18" charset="0"/>
                          </a:rPr>
                        </m:ctrlPr>
                      </m:sSubPr>
                      <m:e>
                        <m:r>
                          <m:rPr>
                            <m:sty m:val="p"/>
                          </m:rPr>
                          <a:rPr lang="en-GB" sz="1800">
                            <a:latin typeface="Cambria Math" panose="02040503050406030204" pitchFamily="18" charset="0"/>
                          </a:rPr>
                          <m:t>L</m:t>
                        </m:r>
                      </m:e>
                      <m:sub>
                        <m:r>
                          <m:rPr>
                            <m:sty m:val="p"/>
                          </m:rPr>
                          <a:rPr lang="en-GB" sz="1800">
                            <a:latin typeface="Cambria Math" panose="02040503050406030204" pitchFamily="18" charset="0"/>
                          </a:rPr>
                          <m:t>l</m:t>
                        </m:r>
                        <m:r>
                          <a:rPr lang="en-GB" sz="1800">
                            <a:latin typeface="Cambria Math" panose="02040503050406030204" pitchFamily="18" charset="0"/>
                          </a:rPr>
                          <m:t>,</m:t>
                        </m:r>
                        <m:r>
                          <m:rPr>
                            <m:sty m:val="p"/>
                          </m:rPr>
                          <a:rPr lang="en-GB" sz="1800">
                            <a:latin typeface="Cambria Math" panose="02040503050406030204" pitchFamily="18" charset="0"/>
                          </a:rPr>
                          <m:t>j</m:t>
                        </m:r>
                      </m:sub>
                    </m:sSub>
                  </m:oMath>
                </a14:m>
                <a:r>
                  <a:rPr lang="en-GB" sz="1800" dirty="0">
                    <a:latin typeface="Arial" pitchFamily="34" charset="0"/>
                    <a:cs typeface="Arial" pitchFamily="34" charset="0"/>
                  </a:rPr>
                  <a:t> denotes the supply of type </a:t>
                </a:r>
                <a:r>
                  <a:rPr lang="en-GB" sz="1800" i="1" dirty="0">
                    <a:latin typeface="Arial" pitchFamily="34" charset="0"/>
                    <a:cs typeface="Arial" pitchFamily="34" charset="0"/>
                  </a:rPr>
                  <a:t>l </a:t>
                </a:r>
                <a:r>
                  <a:rPr lang="en-GB" sz="1800" dirty="0">
                    <a:latin typeface="Arial" pitchFamily="34" charset="0"/>
                    <a:cs typeface="Arial" pitchFamily="34" charset="0"/>
                  </a:rPr>
                  <a:t>labour, </a:t>
                </a:r>
                <a14:m>
                  <m:oMath xmlns:m="http://schemas.openxmlformats.org/officeDocument/2006/math">
                    <m:sSub>
                      <m:sSubPr>
                        <m:ctrlPr>
                          <a:rPr lang="en-US" sz="1800" i="1">
                            <a:latin typeface="Cambria Math" panose="02040503050406030204" pitchFamily="18" charset="0"/>
                          </a:rPr>
                        </m:ctrlPr>
                      </m:sSubPr>
                      <m:e>
                        <m:r>
                          <m:rPr>
                            <m:sty m:val="p"/>
                          </m:rPr>
                          <a:rPr lang="en-GB" sz="1800">
                            <a:latin typeface="Cambria Math" panose="02040503050406030204" pitchFamily="18" charset="0"/>
                          </a:rPr>
                          <m:t>W</m:t>
                        </m:r>
                      </m:e>
                      <m:sub>
                        <m:r>
                          <m:rPr>
                            <m:sty m:val="p"/>
                          </m:rPr>
                          <a:rPr lang="en-GB" sz="1800">
                            <a:latin typeface="Cambria Math" panose="02040503050406030204" pitchFamily="18" charset="0"/>
                          </a:rPr>
                          <m:t>l</m:t>
                        </m:r>
                      </m:sub>
                    </m:sSub>
                    <m:r>
                      <a:rPr lang="en-GB" sz="1800">
                        <a:latin typeface="Cambria Math" panose="02040503050406030204" pitchFamily="18" charset="0"/>
                      </a:rPr>
                      <m:t> </m:t>
                    </m:r>
                  </m:oMath>
                </a14:m>
                <a:r>
                  <a:rPr lang="en-GB" sz="1800" dirty="0">
                    <a:latin typeface="Arial" pitchFamily="34" charset="0"/>
                    <a:cs typeface="Arial" pitchFamily="34" charset="0"/>
                  </a:rPr>
                  <a:t>is the corresponding wage rate paid by industry </a:t>
                </a:r>
                <a:r>
                  <a:rPr lang="en-GB" sz="1800" i="1" dirty="0">
                    <a:latin typeface="Arial" pitchFamily="34" charset="0"/>
                    <a:cs typeface="Arial" pitchFamily="34" charset="0"/>
                  </a:rPr>
                  <a:t>j</a:t>
                </a:r>
                <a:r>
                  <a:rPr lang="en-GB" sz="1800" dirty="0">
                    <a:latin typeface="Arial" pitchFamily="34" charset="0"/>
                    <a:cs typeface="Arial" pitchFamily="34" charset="0"/>
                  </a:rPr>
                  <a:t> for type </a:t>
                </a:r>
                <a:r>
                  <a:rPr lang="en-GB" sz="1800" i="1" dirty="0">
                    <a:latin typeface="Arial" pitchFamily="34" charset="0"/>
                    <a:cs typeface="Arial" pitchFamily="34" charset="0"/>
                  </a:rPr>
                  <a:t>l</a:t>
                </a:r>
                <a:r>
                  <a:rPr lang="en-GB" sz="1800" dirty="0">
                    <a:latin typeface="Arial" pitchFamily="34" charset="0"/>
                    <a:cs typeface="Arial" pitchFamily="34" charset="0"/>
                  </a:rPr>
                  <a:t> labour.</a:t>
                </a:r>
                <a:endParaRPr lang="en-US" sz="1800" dirty="0">
                  <a:latin typeface="Arial" pitchFamily="34" charset="0"/>
                  <a:cs typeface="Arial" pitchFamily="34" charset="0"/>
                </a:endParaRPr>
              </a:p>
            </p:txBody>
          </p:sp>
        </mc:Choice>
        <mc:Fallback xmlns="">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altLang="ko-KR" sz="1800" b="1" dirty="0" smtClean="0">
                    <a:solidFill>
                      <a:srgbClr val="FF0000"/>
                    </a:solidFill>
                    <a:latin typeface="Arial" pitchFamily="34" charset="0"/>
                    <a:ea typeface="Arial Unicode MS" pitchFamily="34" charset="-128"/>
                    <a:cs typeface="Arial" pitchFamily="34" charset="0"/>
                  </a:rPr>
                  <a:t>#4 </a:t>
                </a:r>
                <a:r>
                  <a:rPr lang="en-US" sz="1800" dirty="0">
                    <a:latin typeface="Arial" pitchFamily="34" charset="0"/>
                    <a:cs typeface="Arial" pitchFamily="34" charset="0"/>
                  </a:rPr>
                  <a:t>The “Labor earnings from economic sectors (y.e.i)” means that household i could realize the income directly from the employment offered by 59 economic sectors </a:t>
                </a:r>
                <a:r>
                  <a:rPr lang="en-US" sz="1800" dirty="0" smtClean="0">
                    <a:latin typeface="Arial" pitchFamily="34" charset="0"/>
                    <a:cs typeface="Arial" pitchFamily="34" charset="0"/>
                  </a:rPr>
                  <a:t>  in </a:t>
                </a:r>
                <a:r>
                  <a:rPr lang="en-US" sz="1800" dirty="0">
                    <a:latin typeface="Arial" pitchFamily="34" charset="0"/>
                    <a:cs typeface="Arial" pitchFamily="34" charset="0"/>
                  </a:rPr>
                  <a:t>the </a:t>
                </a:r>
                <a:r>
                  <a:rPr lang="en-US" sz="1800" dirty="0" err="1">
                    <a:latin typeface="Arial" pitchFamily="34" charset="0"/>
                    <a:cs typeface="Arial" pitchFamily="34" charset="0"/>
                  </a:rPr>
                  <a:t>the</a:t>
                </a:r>
                <a:r>
                  <a:rPr lang="en-US" sz="1800" dirty="0">
                    <a:latin typeface="Arial" pitchFamily="34" charset="0"/>
                    <a:cs typeface="Arial" pitchFamily="34" charset="0"/>
                  </a:rPr>
                  <a:t> Lao household survey (LEC3</a:t>
                </a:r>
                <a:r>
                  <a:rPr lang="en-US" sz="1800" dirty="0" smtClean="0">
                    <a:latin typeface="Arial" pitchFamily="34" charset="0"/>
                    <a:cs typeface="Arial" pitchFamily="34" charset="0"/>
                  </a:rPr>
                  <a:t>) </a:t>
                </a:r>
                <a:r>
                  <a:rPr lang="en-US" sz="1800" dirty="0">
                    <a:latin typeface="Arial" pitchFamily="34" charset="0"/>
                    <a:cs typeface="Arial" pitchFamily="34" charset="0"/>
                  </a:rPr>
                  <a:t>dataset, for instance, the cultivation (including livestock), hunting, forestry logging and related services, fishing, operation of </a:t>
                </a:r>
                <a:r>
                  <a:rPr lang="en-US" sz="1800" dirty="0" smtClean="0">
                    <a:latin typeface="Arial" pitchFamily="34" charset="0"/>
                    <a:cs typeface="Arial" pitchFamily="34" charset="0"/>
                  </a:rPr>
                  <a:t>   fish </a:t>
                </a:r>
                <a:r>
                  <a:rPr lang="en-US" sz="1800" dirty="0">
                    <a:latin typeface="Arial" pitchFamily="34" charset="0"/>
                    <a:cs typeface="Arial" pitchFamily="34" charset="0"/>
                  </a:rPr>
                  <a:t>hatcheries and fish </a:t>
                </a:r>
                <a:r>
                  <a:rPr lang="en-US" sz="1800" dirty="0" smtClean="0">
                    <a:latin typeface="Arial" pitchFamily="34" charset="0"/>
                    <a:cs typeface="Arial" pitchFamily="34" charset="0"/>
                  </a:rPr>
                  <a:t>farming</a:t>
                </a:r>
                <a:r>
                  <a:rPr lang="en-US" sz="1800" dirty="0">
                    <a:latin typeface="Arial" pitchFamily="34" charset="0"/>
                    <a:cs typeface="Arial" pitchFamily="34" charset="0"/>
                  </a:rPr>
                  <a:t>, coal mining and so on. Therefore, the net income from labor earnings is simply the sum of all labor earnings received by household i  </a:t>
                </a:r>
                <a:endParaRPr lang="en-US" sz="1800" dirty="0" smtClean="0">
                  <a:latin typeface="Arial" pitchFamily="34" charset="0"/>
                  <a:cs typeface="Arial" pitchFamily="34" charset="0"/>
                </a:endParaRPr>
              </a:p>
              <a:p>
                <a:pPr eaLnBrk="0" fontAlgn="base" latinLnBrk="1" hangingPunct="0">
                  <a:spcBef>
                    <a:spcPct val="30000"/>
                  </a:spcBef>
                  <a:spcAft>
                    <a:spcPct val="0"/>
                  </a:spcAft>
                  <a:defRPr/>
                </a:pPr>
                <a:r>
                  <a:rPr lang="en-US" altLang="ko-KR" sz="1800" b="1" dirty="0" smtClean="0">
                    <a:solidFill>
                      <a:srgbClr val="FF0000"/>
                    </a:solidFill>
                    <a:latin typeface="Arial" pitchFamily="34" charset="0"/>
                    <a:ea typeface="Arial Unicode MS" pitchFamily="34" charset="-128"/>
                    <a:cs typeface="Arial" pitchFamily="34" charset="0"/>
                  </a:rPr>
                  <a:t>#5 </a:t>
                </a:r>
                <a:r>
                  <a:rPr lang="en-GB" sz="1800" dirty="0" smtClean="0">
                    <a:latin typeface="Arial" pitchFamily="34" charset="0"/>
                    <a:cs typeface="Arial" pitchFamily="34" charset="0"/>
                  </a:rPr>
                  <a:t>where </a:t>
                </a:r>
                <a:r>
                  <a:rPr lang="en-GB" sz="1800" i="0">
                    <a:latin typeface="Cambria Math" panose="02040503050406030204" pitchFamily="18" charset="0"/>
                  </a:rPr>
                  <a:t>L</a:t>
                </a:r>
                <a:r>
                  <a:rPr lang="en-US" sz="1800" i="0">
                    <a:latin typeface="Cambria Math" charset="0"/>
                  </a:rPr>
                  <a:t>_(</a:t>
                </a:r>
                <a:r>
                  <a:rPr lang="en-GB" sz="1800" i="0">
                    <a:latin typeface="Cambria Math" panose="02040503050406030204" pitchFamily="18" charset="0"/>
                  </a:rPr>
                  <a:t>l,j</a:t>
                </a:r>
                <a:r>
                  <a:rPr lang="en-US" sz="1800" i="0">
                    <a:latin typeface="Cambria Math" charset="0"/>
                  </a:rPr>
                  <a:t>)</a:t>
                </a:r>
                <a:r>
                  <a:rPr lang="en-GB" sz="1800" dirty="0">
                    <a:latin typeface="Arial" pitchFamily="34" charset="0"/>
                    <a:cs typeface="Arial" pitchFamily="34" charset="0"/>
                  </a:rPr>
                  <a:t> denotes the </a:t>
                </a:r>
                <a:r>
                  <a:rPr lang="en-GB" sz="1800" dirty="0" smtClean="0">
                    <a:latin typeface="Arial" pitchFamily="34" charset="0"/>
                    <a:cs typeface="Arial" pitchFamily="34" charset="0"/>
                  </a:rPr>
                  <a:t>supply </a:t>
                </a:r>
                <a:r>
                  <a:rPr lang="en-GB" sz="1800" dirty="0">
                    <a:latin typeface="Arial" pitchFamily="34" charset="0"/>
                    <a:cs typeface="Arial" pitchFamily="34" charset="0"/>
                  </a:rPr>
                  <a:t>of type </a:t>
                </a:r>
                <a:r>
                  <a:rPr lang="en-GB" sz="1800" i="1" dirty="0">
                    <a:latin typeface="Arial" pitchFamily="34" charset="0"/>
                    <a:cs typeface="Arial" pitchFamily="34" charset="0"/>
                  </a:rPr>
                  <a:t>l </a:t>
                </a:r>
                <a:r>
                  <a:rPr lang="en-GB" sz="1800" dirty="0">
                    <a:latin typeface="Arial" pitchFamily="34" charset="0"/>
                    <a:cs typeface="Arial" pitchFamily="34" charset="0"/>
                  </a:rPr>
                  <a:t>labour, </a:t>
                </a:r>
                <a:r>
                  <a:rPr lang="en-GB" sz="1800" i="0">
                    <a:latin typeface="Cambria Math" panose="02040503050406030204" pitchFamily="18" charset="0"/>
                  </a:rPr>
                  <a:t>W</a:t>
                </a:r>
                <a:r>
                  <a:rPr lang="en-US" sz="1800" i="0">
                    <a:latin typeface="Cambria Math" charset="0"/>
                  </a:rPr>
                  <a:t>_</a:t>
                </a:r>
                <a:r>
                  <a:rPr lang="en-GB" sz="1800" i="0">
                    <a:latin typeface="Cambria Math" panose="02040503050406030204" pitchFamily="18" charset="0"/>
                  </a:rPr>
                  <a:t>l  </a:t>
                </a:r>
                <a:r>
                  <a:rPr lang="en-GB" sz="1800" dirty="0">
                    <a:latin typeface="Arial" pitchFamily="34" charset="0"/>
                    <a:cs typeface="Arial" pitchFamily="34" charset="0"/>
                  </a:rPr>
                  <a:t>is the corresponding wage rate paid by industry </a:t>
                </a:r>
                <a:r>
                  <a:rPr lang="en-GB" sz="1800" i="1" dirty="0">
                    <a:latin typeface="Arial" pitchFamily="34" charset="0"/>
                    <a:cs typeface="Arial" pitchFamily="34" charset="0"/>
                  </a:rPr>
                  <a:t>j</a:t>
                </a:r>
                <a:r>
                  <a:rPr lang="en-GB" sz="1800" dirty="0">
                    <a:latin typeface="Arial" pitchFamily="34" charset="0"/>
                    <a:cs typeface="Arial" pitchFamily="34" charset="0"/>
                  </a:rPr>
                  <a:t> for type </a:t>
                </a:r>
                <a:r>
                  <a:rPr lang="en-GB" sz="1800" i="1" dirty="0">
                    <a:latin typeface="Arial" pitchFamily="34" charset="0"/>
                    <a:cs typeface="Arial" pitchFamily="34" charset="0"/>
                  </a:rPr>
                  <a:t>l</a:t>
                </a:r>
                <a:r>
                  <a:rPr lang="en-GB" sz="1800" dirty="0">
                    <a:latin typeface="Arial" pitchFamily="34" charset="0"/>
                    <a:cs typeface="Arial" pitchFamily="34" charset="0"/>
                  </a:rPr>
                  <a:t> labour</a:t>
                </a:r>
                <a:r>
                  <a:rPr lang="en-GB" sz="1800" dirty="0" smtClean="0">
                    <a:latin typeface="Arial" pitchFamily="34" charset="0"/>
                    <a:cs typeface="Arial" pitchFamily="34" charset="0"/>
                  </a:rPr>
                  <a:t>.</a:t>
                </a:r>
                <a:endParaRPr lang="en-US" sz="1800" dirty="0">
                  <a:latin typeface="Arial" pitchFamily="34" charset="0"/>
                  <a:cs typeface="Arial" pitchFamily="34" charset="0"/>
                </a:endParaRPr>
              </a:p>
            </p:txBody>
          </p:sp>
        </mc:Fallback>
      </mc:AlternateContent>
      <p:sp>
        <p:nvSpPr>
          <p:cNvPr id="4" name="Slide Number Placeholder 3"/>
          <p:cNvSpPr>
            <a:spLocks noGrp="1"/>
          </p:cNvSpPr>
          <p:nvPr>
            <p:ph type="sldNum" sz="quarter" idx="10"/>
          </p:nvPr>
        </p:nvSpPr>
        <p:spPr/>
        <p:txBody>
          <a:bodyPr/>
          <a:lstStyle/>
          <a:p>
            <a:fld id="{D1FBE022-5B55-4ACC-B532-C7BB91C930BD}" type="slidenum">
              <a:rPr lang="th-TH" smtClean="0"/>
              <a:t>53</a:t>
            </a:fld>
            <a:endParaRPr lang="th-TH"/>
          </a:p>
        </p:txBody>
      </p:sp>
    </p:spTree>
    <p:extLst>
      <p:ext uri="{BB962C8B-B14F-4D97-AF65-F5344CB8AC3E}">
        <p14:creationId xmlns:p14="http://schemas.microsoft.com/office/powerpoint/2010/main" val="353810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800" b="1" dirty="0">
                <a:solidFill>
                  <a:srgbClr val="FF0000"/>
                </a:solidFill>
                <a:latin typeface="Arial" pitchFamily="34" charset="0"/>
                <a:ea typeface="Arial Unicode MS" pitchFamily="34" charset="-128"/>
                <a:cs typeface="Arial" pitchFamily="34" charset="0"/>
              </a:rPr>
              <a:t>#4 </a:t>
            </a:r>
            <a:r>
              <a:rPr lang="en-US" sz="1800" dirty="0"/>
              <a:t>Total net income from household production (including labor earnings) can be given by </a:t>
            </a:r>
            <a:r>
              <a:rPr lang="en-US" sz="1800" dirty="0" err="1"/>
              <a:t>y.i</a:t>
            </a:r>
            <a:r>
              <a:rPr lang="en-US" sz="1800" dirty="0"/>
              <a:t> equals sum for l  of </a:t>
            </a:r>
            <a:r>
              <a:rPr lang="en-US" sz="1800" dirty="0" err="1"/>
              <a:t>w.l</a:t>
            </a:r>
            <a:r>
              <a:rPr lang="en-US" sz="1800" dirty="0"/>
              <a:t> times Capital </a:t>
            </a:r>
            <a:r>
              <a:rPr lang="en-US" sz="1800" dirty="0" err="1"/>
              <a:t>L.i.j</a:t>
            </a:r>
            <a:r>
              <a:rPr lang="en-US" sz="1800" dirty="0"/>
              <a:t> plus sum for g of </a:t>
            </a:r>
            <a:r>
              <a:rPr lang="en-US" sz="1800" dirty="0" err="1"/>
              <a:t>pai.i.g</a:t>
            </a:r>
            <a:r>
              <a:rPr lang="en-GB" sz="1800" dirty="0"/>
              <a:t>.</a:t>
            </a:r>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54</a:t>
            </a:fld>
            <a:endParaRPr lang="th-TH"/>
          </a:p>
        </p:txBody>
      </p:sp>
    </p:spTree>
    <p:extLst>
      <p:ext uri="{BB962C8B-B14F-4D97-AF65-F5344CB8AC3E}">
        <p14:creationId xmlns:p14="http://schemas.microsoft.com/office/powerpoint/2010/main" val="341946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800" b="1" dirty="0">
                <a:solidFill>
                  <a:srgbClr val="FF0000"/>
                </a:solidFill>
                <a:latin typeface="Arial" pitchFamily="34" charset="0"/>
                <a:ea typeface="Arial Unicode MS" pitchFamily="34" charset="-128"/>
                <a:cs typeface="Arial" pitchFamily="34" charset="0"/>
              </a:rPr>
              <a:t>#3 </a:t>
            </a:r>
            <a:r>
              <a:rPr lang="en-GB" sz="1800" dirty="0">
                <a:latin typeface="Arial" pitchFamily="34" charset="0"/>
                <a:cs typeface="Arial" pitchFamily="34" charset="0"/>
              </a:rPr>
              <a:t>Figure 34 displays the comparison of average proportion of Lao household income by aggregate sectors according to the LECS3 survey. The results reveal that both skilled and unskilled employment sectors play a vital role in the household economy. The net income from labour earnings (from both skilled and unskilled employment sectors) accounted for approximately 77 per cent of income for urban households, compared to 58 per cent for rural households. Agricultural production activities (for market sale + consumption) also play a vital role in the rural economy. The analysis shows that the net income from these activities is much higher for rural households, representing more than a third of their income (36 per cent) compared with that for urban households of only 4 per cent.</a:t>
            </a:r>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55</a:t>
            </a:fld>
            <a:endParaRPr lang="th-TH"/>
          </a:p>
        </p:txBody>
      </p:sp>
    </p:spTree>
    <p:extLst>
      <p:ext uri="{BB962C8B-B14F-4D97-AF65-F5344CB8AC3E}">
        <p14:creationId xmlns:p14="http://schemas.microsoft.com/office/powerpoint/2010/main" val="933932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ltLang="ko-KR" sz="1800" b="1" dirty="0">
              <a:solidFill>
                <a:schemeClr val="tx1"/>
              </a:solidFill>
              <a:latin typeface="Phetsarath OT" charset="0"/>
              <a:ea typeface="Malgun Gothic" pitchFamily="34" charset="-127"/>
              <a:cs typeface="Phetsarath OT" charset="0"/>
            </a:endParaRPr>
          </a:p>
          <a:p>
            <a:pPr lvl="0"/>
            <a:r>
              <a:rPr lang="en-US" altLang="ko-KR" sz="1800" b="1" dirty="0" err="1">
                <a:solidFill>
                  <a:schemeClr val="tx1"/>
                </a:solidFill>
                <a:latin typeface="Phetsarath OT" charset="0"/>
                <a:ea typeface="Malgun Gothic" pitchFamily="34" charset="-127"/>
                <a:cs typeface="Phetsarath OT" charset="0"/>
              </a:rPr>
              <a:t>ຈົ່ງເລືອກປະໂຫຍດດັ່ງຕໍ່ໄປນີ</a:t>
            </a:r>
            <a:r>
              <a:rPr lang="en-US" altLang="ko-KR" sz="1800" b="1" dirty="0">
                <a:solidFill>
                  <a:schemeClr val="tx1"/>
                </a:solidFill>
                <a:latin typeface="Phetsarath OT" charset="0"/>
                <a:ea typeface="Malgun Gothic" pitchFamily="34" charset="-127"/>
                <a:cs typeface="Phetsarath OT" charset="0"/>
              </a:rPr>
              <a:t>້</a:t>
            </a:r>
            <a:r>
              <a:rPr lang="en-US" altLang="ko-KR" sz="1800" b="1" baseline="0" dirty="0">
                <a:solidFill>
                  <a:schemeClr val="tx1"/>
                </a:solidFill>
                <a:latin typeface="Phetsarath OT" charset="0"/>
                <a:ea typeface="Malgun Gothic" pitchFamily="34" charset="-127"/>
                <a:cs typeface="Phetsarath OT" charset="0"/>
              </a:rPr>
              <a:t> </a:t>
            </a:r>
            <a:r>
              <a:rPr lang="en-US" altLang="ko-KR" sz="1800" b="1" baseline="0" dirty="0" err="1">
                <a:solidFill>
                  <a:schemeClr val="tx1"/>
                </a:solidFill>
                <a:latin typeface="Phetsarath OT" charset="0"/>
                <a:ea typeface="Malgun Gothic" pitchFamily="34" charset="-127"/>
                <a:cs typeface="Phetsarath OT" charset="0"/>
              </a:rPr>
              <a:t>ທີ່ເປັນປະໂຫຍດທີ່ຜິດ</a:t>
            </a:r>
            <a:endParaRPr lang="ko-KR" altLang="en-US" sz="1800" b="1" dirty="0">
              <a:solidFill>
                <a:schemeClr val="tx1"/>
              </a:solidFill>
              <a:latin typeface="Phetsarath OT" charset="0"/>
              <a:ea typeface="굴림" pitchFamily="34" charset="-127"/>
              <a:cs typeface="Phetsarath OT" charset="0"/>
            </a:endParaRPr>
          </a:p>
          <a:p>
            <a:endParaRPr lang="th-TH" sz="1800" b="1" dirty="0">
              <a:solidFill>
                <a:schemeClr val="tx1"/>
              </a:solidFill>
              <a:latin typeface="Phetsarath OT" charset="0"/>
            </a:endParaRP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56</a:t>
            </a:fld>
            <a:endParaRPr lang="th-TH"/>
          </a:p>
        </p:txBody>
      </p:sp>
    </p:spTree>
    <p:extLst>
      <p:ext uri="{BB962C8B-B14F-4D97-AF65-F5344CB8AC3E}">
        <p14:creationId xmlns:p14="http://schemas.microsoft.com/office/powerpoint/2010/main" val="526427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ltLang="ko-KR" sz="1800" b="1" dirty="0">
              <a:solidFill>
                <a:schemeClr val="tx1"/>
              </a:solidFill>
              <a:latin typeface="Phetsarath OT" charset="0"/>
              <a:ea typeface="Malgun Gothic" pitchFamily="34" charset="-127"/>
              <a:cs typeface="Phetsarath OT" charset="0"/>
            </a:endParaRPr>
          </a:p>
          <a:p>
            <a:pPr lvl="0"/>
            <a:r>
              <a:rPr lang="en-US" altLang="ko-KR" sz="1800" b="1" dirty="0" err="1">
                <a:solidFill>
                  <a:schemeClr val="tx1"/>
                </a:solidFill>
                <a:latin typeface="Phetsarath OT" charset="0"/>
                <a:ea typeface="Malgun Gothic" pitchFamily="34" charset="-127"/>
                <a:cs typeface="Phetsarath OT" charset="0"/>
              </a:rPr>
              <a:t>ຈົ່ງເລືອກປະໂຫຍດດັ່ງຕໍ່ໄປນີ</a:t>
            </a:r>
            <a:r>
              <a:rPr lang="en-US" altLang="ko-KR" sz="1800" b="1" dirty="0">
                <a:solidFill>
                  <a:schemeClr val="tx1"/>
                </a:solidFill>
                <a:latin typeface="Phetsarath OT" charset="0"/>
                <a:ea typeface="Malgun Gothic" pitchFamily="34" charset="-127"/>
                <a:cs typeface="Phetsarath OT" charset="0"/>
              </a:rPr>
              <a:t>້</a:t>
            </a:r>
            <a:r>
              <a:rPr lang="en-US" altLang="ko-KR" sz="1800" b="1" baseline="0" dirty="0">
                <a:solidFill>
                  <a:schemeClr val="tx1"/>
                </a:solidFill>
                <a:latin typeface="Phetsarath OT" charset="0"/>
                <a:ea typeface="Malgun Gothic" pitchFamily="34" charset="-127"/>
                <a:cs typeface="Phetsarath OT" charset="0"/>
              </a:rPr>
              <a:t> </a:t>
            </a:r>
            <a:r>
              <a:rPr lang="en-US" altLang="ko-KR" sz="1800" b="1" baseline="0" dirty="0" err="1">
                <a:solidFill>
                  <a:schemeClr val="tx1"/>
                </a:solidFill>
                <a:latin typeface="Phetsarath OT" charset="0"/>
                <a:ea typeface="Malgun Gothic" pitchFamily="34" charset="-127"/>
                <a:cs typeface="Phetsarath OT" charset="0"/>
              </a:rPr>
              <a:t>ທີ່ເປັນປະໂຫຍດທີ່ຜິດ</a:t>
            </a:r>
            <a:endParaRPr lang="ko-KR" altLang="en-US" sz="1800" b="1" dirty="0">
              <a:solidFill>
                <a:schemeClr val="tx1"/>
              </a:solidFill>
              <a:latin typeface="Phetsarath OT" charset="0"/>
              <a:ea typeface="굴림" pitchFamily="34" charset="-127"/>
              <a:cs typeface="Phetsarath OT" charset="0"/>
            </a:endParaRPr>
          </a:p>
          <a:p>
            <a:endParaRPr lang="th-TH" sz="1800" b="1" dirty="0">
              <a:solidFill>
                <a:schemeClr val="tx1"/>
              </a:solidFill>
              <a:latin typeface="Phetsarath OT" charset="0"/>
            </a:endParaRP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57</a:t>
            </a:fld>
            <a:endParaRPr lang="th-TH"/>
          </a:p>
        </p:txBody>
      </p:sp>
    </p:spTree>
    <p:extLst>
      <p:ext uri="{BB962C8B-B14F-4D97-AF65-F5344CB8AC3E}">
        <p14:creationId xmlns:p14="http://schemas.microsoft.com/office/powerpoint/2010/main" val="55938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anose="020B0604020202020204" pitchFamily="34" charset="0"/>
                <a:cs typeface="Arial" panose="020B0604020202020204" pitchFamily="34" charset="0"/>
              </a:rPr>
              <a:t>#3 (2) </a:t>
            </a:r>
            <a:r>
              <a:rPr lang="en-US" altLang="ko-KR" sz="1800" dirty="0">
                <a:latin typeface="Arial" panose="020B0604020202020204" pitchFamily="34" charset="0"/>
                <a:ea typeface="HY견고딕" pitchFamily="18" charset="-127"/>
                <a:cs typeface="Arial" panose="020B0604020202020204" pitchFamily="34" charset="0"/>
              </a:rPr>
              <a:t>Assets, costs of the use of invested goods</a:t>
            </a:r>
            <a:r>
              <a:rPr lang="en-US" sz="1800" dirty="0">
                <a:latin typeface="Arial" pitchFamily="34" charset="0"/>
                <a:cs typeface="Arial" pitchFamily="34" charset="0"/>
              </a:rPr>
              <a:t> are costs, which are linked to the use of these goods in the production process (for goods that have more than one year durability).  Different forms of depreciation can be distinguished as follows: </a:t>
            </a:r>
            <a:r>
              <a:rPr lang="en-US" sz="1800" dirty="0">
                <a:solidFill>
                  <a:srgbClr val="FF0000"/>
                </a:solidFill>
                <a:latin typeface="Arial" panose="020B0604020202020204" pitchFamily="34" charset="0"/>
                <a:cs typeface="Arial" panose="020B0604020202020204" pitchFamily="34" charset="0"/>
              </a:rPr>
              <a:t>#4 </a:t>
            </a:r>
            <a:r>
              <a:rPr lang="en-US" sz="1800" dirty="0">
                <a:latin typeface="Arial" pitchFamily="34" charset="0"/>
                <a:cs typeface="Arial" pitchFamily="34" charset="0"/>
              </a:rPr>
              <a:t>linear depreciation, </a:t>
            </a:r>
            <a:r>
              <a:rPr lang="en-US" sz="1800" dirty="0">
                <a:solidFill>
                  <a:srgbClr val="FF0000"/>
                </a:solidFill>
                <a:latin typeface="Arial" panose="020B0604020202020204" pitchFamily="34" charset="0"/>
                <a:cs typeface="Arial" panose="020B0604020202020204" pitchFamily="34" charset="0"/>
              </a:rPr>
              <a:t>#5 </a:t>
            </a:r>
            <a:r>
              <a:rPr lang="en-US" sz="1800" dirty="0">
                <a:latin typeface="Arial" pitchFamily="34" charset="0"/>
                <a:cs typeface="Arial" pitchFamily="34" charset="0"/>
              </a:rPr>
              <a:t>sum of the digits depreciation, </a:t>
            </a:r>
            <a:r>
              <a:rPr lang="en-US" sz="1800" dirty="0">
                <a:solidFill>
                  <a:srgbClr val="FF0000"/>
                </a:solidFill>
                <a:latin typeface="Arial" panose="020B0604020202020204" pitchFamily="34" charset="0"/>
                <a:cs typeface="Arial" panose="020B0604020202020204" pitchFamily="34" charset="0"/>
              </a:rPr>
              <a:t>#6 </a:t>
            </a:r>
            <a:r>
              <a:rPr lang="en-US" altLang="ko-KR" sz="1800" dirty="0">
                <a:latin typeface="Arial" pitchFamily="34" charset="0"/>
                <a:cs typeface="Arial" pitchFamily="34" charset="0"/>
              </a:rPr>
              <a:t>Declining annual balance depreciation (digressive depreciation), </a:t>
            </a:r>
            <a:r>
              <a:rPr lang="en-US" sz="1800" dirty="0">
                <a:solidFill>
                  <a:srgbClr val="FF0000"/>
                </a:solidFill>
                <a:latin typeface="Arial" panose="020B0604020202020204" pitchFamily="34" charset="0"/>
                <a:cs typeface="Arial" panose="020B0604020202020204" pitchFamily="34" charset="0"/>
              </a:rPr>
              <a:t>#7 </a:t>
            </a:r>
            <a:r>
              <a:rPr lang="en-US" altLang="ko-KR" sz="1800" dirty="0">
                <a:latin typeface="Arial" pitchFamily="34" charset="0"/>
                <a:cs typeface="Arial" pitchFamily="34" charset="0"/>
              </a:rPr>
              <a:t>depreciation according to actual use. The different types of depreciation are linked to the character of the investment goods; the conditions of its use, maintenance, operator, type of machinery or construction, amount of annual use, technical progress and so on.</a:t>
            </a:r>
            <a:endParaRPr lang="ko-KR" altLang="en-US" sz="18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10</a:t>
            </a:fld>
            <a:endParaRPr lang="th-TH"/>
          </a:p>
        </p:txBody>
      </p:sp>
    </p:spTree>
    <p:extLst>
      <p:ext uri="{BB962C8B-B14F-4D97-AF65-F5344CB8AC3E}">
        <p14:creationId xmlns:p14="http://schemas.microsoft.com/office/powerpoint/2010/main" val="124524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latinLnBrk="1" hangingPunct="0">
              <a:spcBef>
                <a:spcPct val="30000"/>
              </a:spcBef>
              <a:spcAft>
                <a:spcPct val="0"/>
              </a:spcAft>
              <a:defRPr/>
            </a:pPr>
            <a:r>
              <a:rPr lang="en-US" sz="1800" dirty="0">
                <a:solidFill>
                  <a:srgbClr val="FF0000"/>
                </a:solidFill>
                <a:latin typeface="Arial" panose="020B0604020202020204" pitchFamily="34" charset="0"/>
                <a:cs typeface="Arial" panose="020B0604020202020204" pitchFamily="34" charset="0"/>
              </a:rPr>
              <a:t> #3 </a:t>
            </a:r>
            <a:r>
              <a:rPr lang="en-US" sz="1800" dirty="0">
                <a:latin typeface="Arial" panose="020B0604020202020204" pitchFamily="34" charset="0"/>
                <a:cs typeface="Arial" panose="020B0604020202020204" pitchFamily="34" charset="0"/>
              </a:rPr>
              <a:t>(3) </a:t>
            </a:r>
            <a:r>
              <a:rPr lang="en-US" altLang="ko-KR" sz="1800" dirty="0">
                <a:latin typeface="Arial" panose="020B0604020202020204" pitchFamily="34" charset="0"/>
                <a:ea typeface="HY견고딕" pitchFamily="18" charset="-127"/>
                <a:cs typeface="Arial" panose="020B0604020202020204" pitchFamily="34" charset="0"/>
              </a:rPr>
              <a:t>Material costs</a:t>
            </a:r>
          </a:p>
          <a:p>
            <a:pPr eaLnBrk="0" fontAlgn="base" latinLnBrk="1" hangingPunct="0">
              <a:spcBef>
                <a:spcPct val="30000"/>
              </a:spcBef>
              <a:spcAft>
                <a:spcPct val="0"/>
              </a:spcAft>
              <a:defRPr/>
            </a:pPr>
            <a:r>
              <a:rPr lang="en-US" sz="1800" dirty="0">
                <a:solidFill>
                  <a:srgbClr val="FF0000"/>
                </a:solidFill>
                <a:latin typeface="Arial" panose="020B0604020202020204" pitchFamily="34" charset="0"/>
                <a:cs typeface="Arial" panose="020B0604020202020204" pitchFamily="34" charset="0"/>
              </a:rPr>
              <a:t> #4 </a:t>
            </a:r>
            <a:r>
              <a:rPr lang="en-US" sz="1800" dirty="0">
                <a:latin typeface="Arial" pitchFamily="34" charset="0"/>
                <a:cs typeface="Arial" pitchFamily="34" charset="0"/>
              </a:rPr>
              <a:t>The material costs are current cost for a certain forestry operation. For instance, in the timber harvesting activities, it is important to wear the following equipment such as motor helmet, soft ear plugs, motorbike mask, safety gloves and so on. This is because, it helps us </a:t>
            </a:r>
            <a:r>
              <a:rPr lang="en-GB" sz="1800" dirty="0">
                <a:latin typeface="Arial" pitchFamily="34" charset="0"/>
                <a:cs typeface="Arial" pitchFamily="34" charset="0"/>
              </a:rPr>
              <a:t>to protect workers from forestry work and prevent or       reduce the incidence of illness or injury. </a:t>
            </a:r>
          </a:p>
          <a:p>
            <a:pPr eaLnBrk="0" fontAlgn="base" latinLnBrk="1" hangingPunct="0">
              <a:spcBef>
                <a:spcPct val="30000"/>
              </a:spcBef>
              <a:spcAft>
                <a:spcPct val="0"/>
              </a:spcAft>
              <a:defRPr/>
            </a:pPr>
            <a:r>
              <a:rPr lang="en-US" sz="1800" dirty="0">
                <a:latin typeface="Arial" pitchFamily="34" charset="0"/>
                <a:cs typeface="Arial" pitchFamily="34" charset="0"/>
              </a:rPr>
              <a:t>Furthermore, it is necessary to have these safety equipment so that we could meet international standards.</a:t>
            </a:r>
            <a:endParaRPr lang="ko-KR" altLang="en-US" sz="18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11</a:t>
            </a:fld>
            <a:endParaRPr lang="th-TH"/>
          </a:p>
        </p:txBody>
      </p:sp>
    </p:spTree>
    <p:extLst>
      <p:ext uri="{BB962C8B-B14F-4D97-AF65-F5344CB8AC3E}">
        <p14:creationId xmlns:p14="http://schemas.microsoft.com/office/powerpoint/2010/main" val="157287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800" dirty="0">
                <a:solidFill>
                  <a:srgbClr val="FF0000"/>
                </a:solidFill>
                <a:latin typeface="Arial" panose="020B0604020202020204" pitchFamily="34" charset="0"/>
                <a:ea typeface="굴림" pitchFamily="50" charset="-127"/>
                <a:cs typeface="Arial" panose="020B0604020202020204" pitchFamily="34" charset="0"/>
              </a:rPr>
              <a:t>#</a:t>
            </a:r>
            <a:r>
              <a:rPr lang="lo-LA" altLang="ko-KR" sz="1800" dirty="0">
                <a:solidFill>
                  <a:srgbClr val="FF0000"/>
                </a:solidFill>
                <a:latin typeface="Arial" panose="020B0604020202020204" pitchFamily="34" charset="0"/>
                <a:ea typeface="굴림" pitchFamily="50" charset="-127"/>
                <a:cs typeface="Arial" panose="020B0604020202020204" pitchFamily="34" charset="0"/>
              </a:rPr>
              <a:t>4</a:t>
            </a:r>
            <a:r>
              <a:rPr lang="en-US" altLang="ko-KR" sz="1800" dirty="0">
                <a:solidFill>
                  <a:srgbClr val="FF0000"/>
                </a:solidFill>
                <a:latin typeface="Arial" panose="020B0604020202020204" pitchFamily="34" charset="0"/>
                <a:ea typeface="굴림" pitchFamily="50" charset="-127"/>
                <a:cs typeface="Arial" panose="020B0604020202020204" pitchFamily="34" charset="0"/>
              </a:rPr>
              <a:t> </a:t>
            </a:r>
            <a:r>
              <a:rPr lang="en-US" altLang="ko-KR" sz="1800" dirty="0">
                <a:latin typeface="Arial" pitchFamily="34" charset="0"/>
                <a:cs typeface="Arial" pitchFamily="34" charset="0"/>
              </a:rPr>
              <a:t>This picture shows a forest work operating a chainsaw machine </a:t>
            </a:r>
            <a:r>
              <a:rPr lang="en-US" sz="1800" dirty="0">
                <a:latin typeface="Arial" pitchFamily="34" charset="0"/>
                <a:cs typeface="Arial" pitchFamily="34" charset="0"/>
              </a:rPr>
              <a:t>in the timber harvesting activity. For  safety reason and in order to meet international safety standard, it is necessary for this forest worker to wear the following equipment such as motor helmet, soft ear plugs, motorbike mask, safety gloves and so on. </a:t>
            </a:r>
            <a:endParaRPr lang="en-GB" sz="18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1FBE022-5B55-4ACC-B532-C7BB91C930BD}" type="slidenum">
              <a:rPr lang="th-TH" smtClean="0"/>
              <a:t>12</a:t>
            </a:fld>
            <a:endParaRPr lang="th-TH"/>
          </a:p>
        </p:txBody>
      </p:sp>
    </p:spTree>
    <p:extLst>
      <p:ext uri="{BB962C8B-B14F-4D97-AF65-F5344CB8AC3E}">
        <p14:creationId xmlns:p14="http://schemas.microsoft.com/office/powerpoint/2010/main" val="196724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a:t>
            </a:r>
            <a:r>
              <a:rPr lang="en-US" sz="1800" dirty="0">
                <a:solidFill>
                  <a:srgbClr val="FF0000"/>
                </a:solidFill>
                <a:latin typeface="Arial" pitchFamily="34" charset="0"/>
              </a:rPr>
              <a:t> </a:t>
            </a:r>
            <a:r>
              <a:rPr lang="en-US" sz="1800" dirty="0">
                <a:latin typeface="Arial" pitchFamily="34" charset="0"/>
                <a:cs typeface="Arial" pitchFamily="34" charset="0"/>
              </a:rPr>
              <a:t>Another cost of production in a forest enterprise is </a:t>
            </a:r>
            <a:r>
              <a:rPr lang="en-US" altLang="ko-KR" sz="1800" dirty="0">
                <a:latin typeface="Arial" panose="020B0604020202020204" pitchFamily="34" charset="0"/>
                <a:ea typeface="HY견고딕" pitchFamily="18" charset="-127"/>
                <a:cs typeface="Arial" panose="020B0604020202020204" pitchFamily="34" charset="0"/>
              </a:rPr>
              <a:t>a cost for services from outside of the enterprise. </a:t>
            </a:r>
            <a:r>
              <a:rPr lang="en-US" sz="1800" dirty="0">
                <a:solidFill>
                  <a:srgbClr val="FF0000"/>
                </a:solidFill>
                <a:latin typeface="Arial" pitchFamily="34" charset="0"/>
                <a:cs typeface="Arial" pitchFamily="34" charset="0"/>
              </a:rPr>
              <a:t>#4</a:t>
            </a:r>
            <a:r>
              <a:rPr lang="en-US" altLang="ko-KR" sz="1800" dirty="0">
                <a:latin typeface="Arial" panose="020B0604020202020204" pitchFamily="34" charset="0"/>
                <a:ea typeface="HY견고딕" pitchFamily="18" charset="-127"/>
                <a:cs typeface="Arial" panose="020B0604020202020204" pitchFamily="34" charset="0"/>
              </a:rPr>
              <a:t> Some examples of these costs are consultant fees,              </a:t>
            </a:r>
            <a:r>
              <a:rPr lang="en-US" sz="1800" dirty="0">
                <a:solidFill>
                  <a:srgbClr val="FF0000"/>
                </a:solidFill>
                <a:latin typeface="Arial" pitchFamily="34" charset="0"/>
                <a:cs typeface="Arial" pitchFamily="34" charset="0"/>
              </a:rPr>
              <a:t>#5</a:t>
            </a:r>
            <a:r>
              <a:rPr lang="en-US" altLang="ko-KR" sz="1800" dirty="0">
                <a:latin typeface="Arial" panose="020B0604020202020204" pitchFamily="34" charset="0"/>
                <a:ea typeface="HY견고딕" pitchFamily="18" charset="-127"/>
                <a:cs typeface="Arial" panose="020B0604020202020204" pitchFamily="34" charset="0"/>
              </a:rPr>
              <a:t>insurances, </a:t>
            </a:r>
            <a:r>
              <a:rPr lang="en-US" sz="1800" dirty="0">
                <a:solidFill>
                  <a:srgbClr val="FF0000"/>
                </a:solidFill>
                <a:latin typeface="Arial" pitchFamily="34" charset="0"/>
                <a:cs typeface="Arial" pitchFamily="34" charset="0"/>
              </a:rPr>
              <a:t>#6 </a:t>
            </a:r>
            <a:r>
              <a:rPr lang="en-US" altLang="ko-KR" sz="1800" dirty="0">
                <a:latin typeface="Arial" panose="020B0604020202020204" pitchFamily="34" charset="0"/>
                <a:ea typeface="HY견고딕" pitchFamily="18" charset="-127"/>
                <a:cs typeface="Arial" panose="020B0604020202020204" pitchFamily="34" charset="0"/>
              </a:rPr>
              <a:t>and running costs for fees, stamps, rents and so on. </a:t>
            </a:r>
            <a:r>
              <a:rPr lang="en-US" sz="1800" dirty="0">
                <a:solidFill>
                  <a:srgbClr val="FF0000"/>
                </a:solidFill>
                <a:latin typeface="Arial" pitchFamily="34" charset="0"/>
                <a:cs typeface="Arial" pitchFamily="34" charset="0"/>
              </a:rPr>
              <a:t>#7</a:t>
            </a:r>
            <a:r>
              <a:rPr lang="en-US" altLang="ko-KR" sz="1800" dirty="0">
                <a:latin typeface="Arial" panose="020B0604020202020204" pitchFamily="34" charset="0"/>
                <a:ea typeface="HY견고딕" pitchFamily="18" charset="-127"/>
                <a:cs typeface="Arial" panose="020B0604020202020204" pitchFamily="34" charset="0"/>
              </a:rPr>
              <a:t>For instance, some forestry enterprises hire a consultant to prepare their Forest Stewardship Council (FSC) documents. Some companies and organization in Laos namely </a:t>
            </a:r>
            <a:r>
              <a:rPr lang="en-US" sz="1800" dirty="0" err="1">
                <a:latin typeface="Arial" pitchFamily="34" charset="0"/>
                <a:cs typeface="Arial" pitchFamily="34" charset="0"/>
              </a:rPr>
              <a:t>Burapha</a:t>
            </a:r>
            <a:r>
              <a:rPr lang="en-US" sz="1800" dirty="0">
                <a:latin typeface="Arial" pitchFamily="34" charset="0"/>
                <a:cs typeface="Arial" pitchFamily="34" charset="0"/>
              </a:rPr>
              <a:t> Agro-Forestry CO LTD,</a:t>
            </a:r>
            <a:r>
              <a:rPr lang="en-US" altLang="ko-KR" sz="1800" dirty="0">
                <a:latin typeface="Arial" panose="020B0604020202020204" pitchFamily="34" charset="0"/>
                <a:ea typeface="HY견고딕" pitchFamily="18" charset="-127"/>
                <a:cs typeface="Arial" panose="020B0604020202020204" pitchFamily="34" charset="0"/>
              </a:rPr>
              <a:t> </a:t>
            </a:r>
            <a:r>
              <a:rPr lang="en-US" altLang="ko-KR" sz="1800" dirty="0" err="1">
                <a:latin typeface="Arial" panose="020B0604020202020204" pitchFamily="34" charset="0"/>
                <a:ea typeface="HY견고딕" pitchFamily="18" charset="-127"/>
                <a:cs typeface="Arial" panose="020B0604020202020204" pitchFamily="34" charset="0"/>
              </a:rPr>
              <a:t>Luang</a:t>
            </a:r>
            <a:r>
              <a:rPr lang="en-US" altLang="ko-KR" sz="1800" dirty="0">
                <a:latin typeface="Arial" panose="020B0604020202020204" pitchFamily="34" charset="0"/>
                <a:ea typeface="HY견고딕" pitchFamily="18" charset="-127"/>
                <a:cs typeface="Arial" panose="020B0604020202020204" pitchFamily="34" charset="0"/>
              </a:rPr>
              <a:t> </a:t>
            </a:r>
            <a:r>
              <a:rPr lang="en-US" altLang="ko-KR" sz="1800" dirty="0" err="1">
                <a:latin typeface="Arial" panose="020B0604020202020204" pitchFamily="34" charset="0"/>
                <a:ea typeface="HY견고딕" pitchFamily="18" charset="-127"/>
                <a:cs typeface="Arial" panose="020B0604020202020204" pitchFamily="34" charset="0"/>
              </a:rPr>
              <a:t>Prabang</a:t>
            </a:r>
            <a:r>
              <a:rPr lang="en-US" altLang="ko-KR" sz="1800" dirty="0">
                <a:latin typeface="Arial" panose="020B0604020202020204" pitchFamily="34" charset="0"/>
                <a:ea typeface="HY견고딕" pitchFamily="18" charset="-127"/>
                <a:cs typeface="Arial" panose="020B0604020202020204" pitchFamily="34" charset="0"/>
              </a:rPr>
              <a:t> Teak Plantation (LPTP), and the Department of Forestry of Laos are the current enterprises that hold the FSC certificate and they must adhere to FSC standards and they will hire auditors to ensure best practices are being followed.</a:t>
            </a:r>
            <a:endParaRPr lang="ko-KR" alt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1FBE022-5B55-4ACC-B532-C7BB91C930BD}" type="slidenum">
              <a:rPr lang="th-TH" smtClean="0"/>
              <a:t>13</a:t>
            </a:fld>
            <a:endParaRPr lang="th-TH"/>
          </a:p>
        </p:txBody>
      </p:sp>
    </p:spTree>
    <p:extLst>
      <p:ext uri="{BB962C8B-B14F-4D97-AF65-F5344CB8AC3E}">
        <p14:creationId xmlns:p14="http://schemas.microsoft.com/office/powerpoint/2010/main" val="78408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rial" pitchFamily="34" charset="0"/>
                <a:cs typeface="Arial" pitchFamily="34" charset="0"/>
              </a:rPr>
              <a:t>#3 </a:t>
            </a:r>
            <a:r>
              <a:rPr lang="en-US" sz="1800" dirty="0">
                <a:latin typeface="Arial" pitchFamily="34" charset="0"/>
                <a:cs typeface="Arial" pitchFamily="34" charset="0"/>
              </a:rPr>
              <a:t>The other costs of production in a forest enterprise are so called </a:t>
            </a:r>
            <a:r>
              <a:rPr lang="en-US" altLang="ko-KR" sz="1800" dirty="0">
                <a:latin typeface="Arial" panose="020B0604020202020204" pitchFamily="34" charset="0"/>
                <a:ea typeface="HY견고딕" pitchFamily="18" charset="-127"/>
                <a:cs typeface="Arial" panose="020B0604020202020204" pitchFamily="34" charset="0"/>
              </a:rPr>
              <a:t>the capital cost. Capital costs are fixed, one-time expenses incurred on the purchase of land, buildings, construction, and equipment used in the production process. </a:t>
            </a:r>
            <a:r>
              <a:rPr lang="en-US" sz="1800" dirty="0">
                <a:solidFill>
                  <a:srgbClr val="FF0000"/>
                </a:solidFill>
                <a:latin typeface="Arial" pitchFamily="34" charset="0"/>
                <a:cs typeface="Arial" pitchFamily="34" charset="0"/>
              </a:rPr>
              <a:t>#4 </a:t>
            </a:r>
            <a:r>
              <a:rPr lang="en-US" sz="1800" dirty="0">
                <a:latin typeface="Arial" pitchFamily="34" charset="0"/>
                <a:cs typeface="Arial" pitchFamily="34" charset="0"/>
              </a:rPr>
              <a:t>In other words, </a:t>
            </a:r>
            <a:r>
              <a:rPr lang="en-US" sz="1800" b="1" i="1" dirty="0">
                <a:latin typeface="Arial" pitchFamily="34" charset="0"/>
                <a:cs typeface="Arial" pitchFamily="34" charset="0"/>
              </a:rPr>
              <a:t>the capital cost" is the opportunity cost of all capital invested in an enterprise. </a:t>
            </a:r>
            <a:r>
              <a:rPr lang="en-US" sz="1800" dirty="0">
                <a:solidFill>
                  <a:srgbClr val="FF0000"/>
                </a:solidFill>
                <a:latin typeface="Arial" pitchFamily="34" charset="0"/>
                <a:cs typeface="Arial" pitchFamily="34" charset="0"/>
              </a:rPr>
              <a:t>#5 </a:t>
            </a:r>
            <a:r>
              <a:rPr lang="en-US" altLang="ko-KR" sz="1800" dirty="0">
                <a:latin typeface="Arial" panose="020B0604020202020204" pitchFamily="34" charset="0"/>
                <a:ea typeface="HY견고딕" pitchFamily="18" charset="-127"/>
                <a:cs typeface="Arial" panose="020B0604020202020204" pitchFamily="34" charset="0"/>
              </a:rPr>
              <a:t>Capital costs for goods with reduced existence may be calculated on the base of the half initial capital amount or in relation to the real annual value</a:t>
            </a:r>
          </a:p>
        </p:txBody>
      </p:sp>
      <p:sp>
        <p:nvSpPr>
          <p:cNvPr id="4" name="Slide Number Placeholder 3"/>
          <p:cNvSpPr>
            <a:spLocks noGrp="1"/>
          </p:cNvSpPr>
          <p:nvPr>
            <p:ph type="sldNum" sz="quarter" idx="10"/>
          </p:nvPr>
        </p:nvSpPr>
        <p:spPr/>
        <p:txBody>
          <a:bodyPr/>
          <a:lstStyle/>
          <a:p>
            <a:fld id="{D1FBE022-5B55-4ACC-B532-C7BB91C930BD}" type="slidenum">
              <a:rPr lang="th-TH" smtClean="0"/>
              <a:t>14</a:t>
            </a:fld>
            <a:endParaRPr lang="th-TH"/>
          </a:p>
        </p:txBody>
      </p:sp>
    </p:spTree>
    <p:extLst>
      <p:ext uri="{BB962C8B-B14F-4D97-AF65-F5344CB8AC3E}">
        <p14:creationId xmlns:p14="http://schemas.microsoft.com/office/powerpoint/2010/main" val="47453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977E7-C334-4764-A6EE-730238781FB0}" type="slidenum">
              <a:rPr lang="en-US" smtClean="0"/>
              <a:t>‹#›</a:t>
            </a:fld>
            <a:endParaRPr lang="en-US"/>
          </a:p>
        </p:txBody>
      </p:sp>
      <p:pic>
        <p:nvPicPr>
          <p:cNvPr id="7" name="Picture 25"/>
          <p:cNvPicPr>
            <a:picLocks noChangeAspect="1"/>
          </p:cNvPicPr>
          <p:nvPr userDrawn="1"/>
        </p:nvPicPr>
        <p:blipFill>
          <a:blip r:embed="rId2" cstate="print"/>
          <a:stretch>
            <a:fillRect/>
          </a:stretch>
        </p:blipFill>
        <p:spPr>
          <a:xfrm>
            <a:off x="10108892" y="376594"/>
            <a:ext cx="2054530" cy="4834547"/>
          </a:xfrm>
          <a:prstGeom prst="rect">
            <a:avLst/>
          </a:prstGeom>
          <a:ln w="6350">
            <a:solidFill>
              <a:schemeClr val="tx1"/>
            </a:solidFill>
          </a:ln>
        </p:spPr>
      </p:pic>
    </p:spTree>
    <p:extLst>
      <p:ext uri="{BB962C8B-B14F-4D97-AF65-F5344CB8AC3E}">
        <p14:creationId xmlns:p14="http://schemas.microsoft.com/office/powerpoint/2010/main" val="188790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144906" y="668321"/>
            <a:ext cx="1994083" cy="45649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171473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369284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28" name="Picture 25"/>
          <p:cNvPicPr>
            <a:picLocks noChangeAspect="1"/>
          </p:cNvPicPr>
          <p:nvPr userDrawn="1"/>
        </p:nvPicPr>
        <p:blipFill>
          <a:blip r:embed="rId2" cstate="print"/>
          <a:stretch>
            <a:fillRect/>
          </a:stretch>
        </p:blipFill>
        <p:spPr>
          <a:xfrm>
            <a:off x="10108892" y="376594"/>
            <a:ext cx="2054530" cy="4956091"/>
          </a:xfrm>
          <a:prstGeom prst="rect">
            <a:avLst/>
          </a:prstGeom>
          <a:ln w="6350">
            <a:solidFill>
              <a:schemeClr val="tx1"/>
            </a:solidFill>
          </a:ln>
        </p:spPr>
      </p:pic>
      <p:sp>
        <p:nvSpPr>
          <p:cNvPr id="7" name="Rectangle 34"/>
          <p:cNvSpPr/>
          <p:nvPr userDrawn="1"/>
        </p:nvSpPr>
        <p:spPr>
          <a:xfrm>
            <a:off x="2075544" y="376593"/>
            <a:ext cx="8014821" cy="49843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3"/>
          <p:cNvSpPr/>
          <p:nvPr userDrawn="1"/>
        </p:nvSpPr>
        <p:spPr>
          <a:xfrm>
            <a:off x="29028" y="381805"/>
            <a:ext cx="2019098" cy="4943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p:nvPr userDrawn="1"/>
        </p:nvSpPr>
        <p:spPr>
          <a:xfrm>
            <a:off x="-20842" y="5379572"/>
            <a:ext cx="12184264" cy="1517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p:cNvSpPr/>
          <p:nvPr userDrawn="1"/>
        </p:nvSpPr>
        <p:spPr>
          <a:xfrm>
            <a:off x="3719" y="5372420"/>
            <a:ext cx="393484" cy="15173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t>
            </a:r>
          </a:p>
          <a:p>
            <a:pPr algn="ctr"/>
            <a:r>
              <a:rPr lang="en-US" sz="1400" b="1" dirty="0">
                <a:solidFill>
                  <a:schemeClr val="tx1"/>
                </a:solidFill>
              </a:rPr>
              <a:t>C</a:t>
            </a:r>
          </a:p>
          <a:p>
            <a:pPr algn="ctr"/>
            <a:r>
              <a:rPr lang="en-US" sz="1400" b="1" dirty="0">
                <a:solidFill>
                  <a:schemeClr val="tx1"/>
                </a:solidFill>
              </a:rPr>
              <a:t>R</a:t>
            </a:r>
          </a:p>
          <a:p>
            <a:pPr algn="ctr"/>
            <a:r>
              <a:rPr lang="en-US" sz="1400" b="1" dirty="0">
                <a:solidFill>
                  <a:schemeClr val="tx1"/>
                </a:solidFill>
              </a:rPr>
              <a:t>I</a:t>
            </a:r>
          </a:p>
          <a:p>
            <a:pPr algn="ctr"/>
            <a:r>
              <a:rPr lang="en-US" sz="1400" b="1" dirty="0">
                <a:solidFill>
                  <a:schemeClr val="tx1"/>
                </a:solidFill>
              </a:rPr>
              <a:t>P</a:t>
            </a:r>
          </a:p>
          <a:p>
            <a:pPr algn="ctr"/>
            <a:r>
              <a:rPr lang="en-US" sz="1400" b="1" dirty="0">
                <a:solidFill>
                  <a:schemeClr val="tx1"/>
                </a:solidFill>
              </a:rPr>
              <a:t>T</a:t>
            </a:r>
          </a:p>
        </p:txBody>
      </p:sp>
      <p:sp>
        <p:nvSpPr>
          <p:cNvPr id="29" name="Rectangle 26"/>
          <p:cNvSpPr/>
          <p:nvPr userDrawn="1"/>
        </p:nvSpPr>
        <p:spPr>
          <a:xfrm>
            <a:off x="10122144" y="376593"/>
            <a:ext cx="2016845" cy="270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Screen Description</a:t>
            </a:r>
          </a:p>
        </p:txBody>
      </p:sp>
      <p:sp>
        <p:nvSpPr>
          <p:cNvPr id="31" name="Right Arrow 47"/>
          <p:cNvSpPr/>
          <p:nvPr userDrawn="1"/>
        </p:nvSpPr>
        <p:spPr>
          <a:xfrm>
            <a:off x="9522557" y="5210584"/>
            <a:ext cx="218602" cy="12210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32" name="Right Arrow 79"/>
          <p:cNvSpPr/>
          <p:nvPr userDrawn="1"/>
        </p:nvSpPr>
        <p:spPr>
          <a:xfrm rot="10800000">
            <a:off x="8682209" y="5208723"/>
            <a:ext cx="265848" cy="13654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46" name="Rectangle 14"/>
          <p:cNvSpPr/>
          <p:nvPr userDrawn="1"/>
        </p:nvSpPr>
        <p:spPr>
          <a:xfrm>
            <a:off x="31405" y="444836"/>
            <a:ext cx="1935445" cy="300908"/>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INDEX</a:t>
            </a:r>
          </a:p>
        </p:txBody>
      </p:sp>
      <p:sp>
        <p:nvSpPr>
          <p:cNvPr id="47" name="Rectangle 15"/>
          <p:cNvSpPr/>
          <p:nvPr userDrawn="1"/>
        </p:nvSpPr>
        <p:spPr>
          <a:xfrm>
            <a:off x="71745" y="808094"/>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Intro</a:t>
            </a:r>
          </a:p>
        </p:txBody>
      </p:sp>
      <p:sp>
        <p:nvSpPr>
          <p:cNvPr id="48" name="Rectangle 16"/>
          <p:cNvSpPr/>
          <p:nvPr userDrawn="1"/>
        </p:nvSpPr>
        <p:spPr>
          <a:xfrm>
            <a:off x="85917" y="2044671"/>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Lesson</a:t>
            </a:r>
          </a:p>
        </p:txBody>
      </p:sp>
      <p:sp>
        <p:nvSpPr>
          <p:cNvPr id="51" name="Rectangle 19"/>
          <p:cNvSpPr/>
          <p:nvPr userDrawn="1"/>
        </p:nvSpPr>
        <p:spPr>
          <a:xfrm>
            <a:off x="59022" y="4132091"/>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Wrap - Up</a:t>
            </a:r>
          </a:p>
        </p:txBody>
      </p:sp>
      <p:sp>
        <p:nvSpPr>
          <p:cNvPr id="52" name="TextBox 51"/>
          <p:cNvSpPr txBox="1"/>
          <p:nvPr userDrawn="1"/>
        </p:nvSpPr>
        <p:spPr>
          <a:xfrm>
            <a:off x="65099" y="4477227"/>
            <a:ext cx="1996998"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Phetsarath OT" charset="0"/>
                <a:cs typeface="Phetsarath OT" charset="0"/>
              </a:rPr>
              <a:t>Summary</a:t>
            </a:r>
          </a:p>
          <a:p>
            <a:pPr marL="285750" indent="-285750">
              <a:buFont typeface="Arial" panose="020B0604020202020204" pitchFamily="34" charset="0"/>
              <a:buChar char="•"/>
            </a:pPr>
            <a:r>
              <a:rPr lang="en-US" sz="1200" dirty="0">
                <a:latin typeface="Phetsarath OT" charset="0"/>
                <a:cs typeface="Phetsarath OT" charset="0"/>
              </a:rPr>
              <a:t>Next lesson</a:t>
            </a:r>
            <a:r>
              <a:rPr lang="en-US" sz="1200" baseline="0" dirty="0">
                <a:latin typeface="Phetsarath OT" charset="0"/>
                <a:cs typeface="Phetsarath OT" charset="0"/>
              </a:rPr>
              <a:t> guide</a:t>
            </a:r>
          </a:p>
          <a:p>
            <a:pPr marL="285750" indent="-285750">
              <a:buFont typeface="Arial" panose="020B0604020202020204" pitchFamily="34" charset="0"/>
              <a:buChar char="•"/>
            </a:pPr>
            <a:r>
              <a:rPr lang="en-US" sz="1200" baseline="0" dirty="0">
                <a:latin typeface="Phetsarath OT" charset="0"/>
                <a:cs typeface="Phetsarath OT" charset="0"/>
              </a:rPr>
              <a:t>Reference</a:t>
            </a:r>
            <a:endParaRPr lang="en-US" sz="1200" dirty="0">
              <a:latin typeface="Phetsarath OT" charset="0"/>
              <a:cs typeface="Phetsarath OT" charset="0"/>
            </a:endParaRPr>
          </a:p>
        </p:txBody>
      </p:sp>
      <p:sp>
        <p:nvSpPr>
          <p:cNvPr id="53" name="TextBox 52"/>
          <p:cNvSpPr txBox="1"/>
          <p:nvPr userDrawn="1"/>
        </p:nvSpPr>
        <p:spPr>
          <a:xfrm>
            <a:off x="22100" y="1125130"/>
            <a:ext cx="1996998"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Phetsarath OT" charset="0"/>
                <a:cs typeface="Phetsarath OT" charset="0"/>
              </a:rPr>
              <a:t>Overview</a:t>
            </a:r>
          </a:p>
          <a:p>
            <a:pPr marL="285750" indent="-285750">
              <a:buFont typeface="Arial" panose="020B0604020202020204" pitchFamily="34" charset="0"/>
              <a:buChar char="•"/>
            </a:pPr>
            <a:r>
              <a:rPr lang="en-US" sz="1200" dirty="0">
                <a:latin typeface="Phetsarath OT" charset="0"/>
                <a:cs typeface="Phetsarath OT" charset="0"/>
              </a:rPr>
              <a:t>Keywords</a:t>
            </a:r>
          </a:p>
          <a:p>
            <a:pPr marL="285750" indent="-285750">
              <a:buFont typeface="Arial" panose="020B0604020202020204" pitchFamily="34" charset="0"/>
              <a:buChar char="•"/>
            </a:pPr>
            <a:r>
              <a:rPr lang="en-US" sz="1200" dirty="0">
                <a:latin typeface="Phetsarath OT" charset="0"/>
                <a:cs typeface="Phetsarath OT" charset="0"/>
              </a:rPr>
              <a:t>Objectives</a:t>
            </a:r>
          </a:p>
          <a:p>
            <a:pPr marL="285750" indent="-285750">
              <a:buFont typeface="Arial" panose="020B0604020202020204" pitchFamily="34" charset="0"/>
              <a:buChar char="•"/>
            </a:pPr>
            <a:r>
              <a:rPr lang="en-US" sz="1200" dirty="0">
                <a:latin typeface="Phetsarath OT" charset="0"/>
                <a:cs typeface="Phetsarath OT" charset="0"/>
              </a:rPr>
              <a:t>Pretest</a:t>
            </a:r>
          </a:p>
        </p:txBody>
      </p:sp>
      <p:sp>
        <p:nvSpPr>
          <p:cNvPr id="56" name="TextBox 55"/>
          <p:cNvSpPr txBox="1"/>
          <p:nvPr userDrawn="1"/>
        </p:nvSpPr>
        <p:spPr>
          <a:xfrm>
            <a:off x="49971" y="2389293"/>
            <a:ext cx="2056949" cy="1551194"/>
          </a:xfrm>
          <a:prstGeom prst="rect">
            <a:avLst/>
          </a:prstGeom>
          <a:noFill/>
        </p:spPr>
        <p:txBody>
          <a:bodyPr wrap="square" rtlCol="0">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ko-KR" sz="1200" b="0" i="0" u="none" strike="noStrike" cap="none" normalizeH="0" baseline="0" dirty="0" err="1">
                <a:ln>
                  <a:noFill/>
                </a:ln>
                <a:solidFill>
                  <a:schemeClr val="tx1"/>
                </a:solidFill>
                <a:effectLst/>
                <a:latin typeface="Phetsarath OT" charset="0"/>
                <a:ea typeface="Arial Unicode MS" pitchFamily="34" charset="-128"/>
                <a:cs typeface="Phetsarath OT" charset="0"/>
              </a:rPr>
              <a:t>ໂຄງສ້າງລາຍຈ່າຍຂອງວິສະຫະກິດປ່າໄມ</a:t>
            </a:r>
            <a:r>
              <a:rPr kumimoji="0" lang="en-US" altLang="ko-KR" sz="1200" b="0" i="0" u="none" strike="noStrike" cap="none" normalizeH="0" baseline="0" dirty="0">
                <a:ln>
                  <a:noFill/>
                </a:ln>
                <a:solidFill>
                  <a:schemeClr val="tx1"/>
                </a:solidFill>
                <a:effectLst/>
                <a:latin typeface="Phetsarath OT" charset="0"/>
                <a:ea typeface="Arial Unicode MS" pitchFamily="34" charset="-128"/>
                <a:cs typeface="Phetsarath OT" charset="0"/>
              </a:rPr>
              <a:t>້</a:t>
            </a:r>
            <a:endParaRPr kumimoji="0" lang="ko-KR" altLang="en-US" sz="1200" b="0" i="0" u="none" strike="noStrike" cap="none" normalizeH="0" baseline="0" dirty="0">
              <a:ln>
                <a:noFill/>
              </a:ln>
              <a:solidFill>
                <a:schemeClr val="tx1"/>
              </a:solidFill>
              <a:effectLst/>
              <a:latin typeface="Phetsarath OT" charset="0"/>
              <a:ea typeface="굴림" pitchFamily="50" charset="-127"/>
              <a:cs typeface="Phetsarath OT" charset="0"/>
            </a:endParaRPr>
          </a:p>
          <a:p>
            <a:pPr marL="225425" marR="0" lvl="0" indent="-225425" algn="just" defTabSz="914400" rtl="0" eaLnBrk="0" fontAlgn="base" latinLnBrk="0" hangingPunct="0">
              <a:lnSpc>
                <a:spcPct val="150000"/>
              </a:lnSpc>
              <a:spcBef>
                <a:spcPct val="0"/>
              </a:spcBef>
              <a:spcAft>
                <a:spcPct val="0"/>
              </a:spcAft>
              <a:buClrTx/>
              <a:buSzTx/>
              <a:buFont typeface="+mj-lt"/>
              <a:buAutoNum type="arabicPeriod" startAt="2"/>
              <a:tabLst/>
            </a:pPr>
            <a:r>
              <a:rPr kumimoji="0" lang="en-US" altLang="ko-KR" sz="1200" b="0" i="0" u="none" strike="noStrike" cap="none" normalizeH="0" baseline="0" dirty="0">
                <a:ln>
                  <a:noFill/>
                </a:ln>
                <a:solidFill>
                  <a:schemeClr val="tx1"/>
                </a:solidFill>
                <a:effectLst/>
                <a:latin typeface="Phetsarath OT" charset="0"/>
                <a:ea typeface="Arial Unicode MS" pitchFamily="34" charset="-128"/>
                <a:cs typeface="Phetsarath OT" charset="0"/>
              </a:rPr>
              <a:t>Production function</a:t>
            </a:r>
            <a:endParaRPr kumimoji="0" lang="ko-KR" altLang="en-US" sz="1200" b="0" i="0" u="none" strike="noStrike" cap="none" normalizeH="0" baseline="0" dirty="0">
              <a:ln>
                <a:noFill/>
              </a:ln>
              <a:solidFill>
                <a:schemeClr val="tx1"/>
              </a:solidFill>
              <a:effectLst/>
              <a:latin typeface="Phetsarath OT" charset="0"/>
              <a:ea typeface="굴림" pitchFamily="50" charset="-127"/>
              <a:cs typeface="Phetsarath OT" charset="0"/>
            </a:endParaRPr>
          </a:p>
          <a:p>
            <a:pPr marL="225425" marR="0" lvl="0" indent="-225425" algn="l" defTabSz="914400" rtl="0" eaLnBrk="0" fontAlgn="base" latinLnBrk="0" hangingPunct="0">
              <a:lnSpc>
                <a:spcPct val="100000"/>
              </a:lnSpc>
              <a:spcBef>
                <a:spcPct val="20000"/>
              </a:spcBef>
              <a:spcAft>
                <a:spcPct val="0"/>
              </a:spcAft>
              <a:buClrTx/>
              <a:buSzTx/>
              <a:buFont typeface="+mj-lt"/>
              <a:buAutoNum type="arabicPeriod" startAt="3"/>
              <a:tabLst/>
              <a:defRPr/>
            </a:pPr>
            <a:r>
              <a:rPr kumimoji="0" lang="en-US" altLang="ko-KR" sz="1200" b="0" i="0" u="none" strike="noStrike" kern="1200" cap="none" normalizeH="0" baseline="0" dirty="0" err="1">
                <a:ln>
                  <a:noFill/>
                </a:ln>
                <a:solidFill>
                  <a:schemeClr val="tx1"/>
                </a:solidFill>
                <a:effectLst/>
                <a:latin typeface="Phetsarath OT" charset="0"/>
                <a:ea typeface="Arial Unicode MS" pitchFamily="34" charset="-128"/>
                <a:cs typeface="Phetsarath OT" charset="0"/>
              </a:rPr>
              <a:t>ເສດຖະສາດຂອງຄົວເຮືອນກະສິກອນ</a:t>
            </a:r>
            <a:endParaRPr kumimoji="0" lang="en-US" altLang="ko-KR" sz="1200" b="0" i="0" u="none" strike="noStrike" kern="1200" cap="none" normalizeH="0" baseline="0" dirty="0">
              <a:ln>
                <a:noFill/>
              </a:ln>
              <a:solidFill>
                <a:schemeClr val="tx1"/>
              </a:solidFill>
              <a:effectLst/>
              <a:latin typeface="Phetsarath OT" charset="0"/>
              <a:ea typeface="Arial Unicode MS" pitchFamily="34" charset="-128"/>
              <a:cs typeface="Phetsarath OT" charset="0"/>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startAt="4"/>
              <a:tabLst/>
              <a:defRPr/>
            </a:pPr>
            <a:r>
              <a:rPr kumimoji="0" lang="en-US" altLang="ko-KR" sz="1200" b="0" i="0" u="none" strike="noStrike" cap="none" normalizeH="0" baseline="0" dirty="0" err="1">
                <a:ln>
                  <a:noFill/>
                </a:ln>
                <a:solidFill>
                  <a:schemeClr val="tx1"/>
                </a:solidFill>
                <a:effectLst/>
                <a:latin typeface="Phetsarath OT" charset="0"/>
                <a:ea typeface="Arial Unicode MS" pitchFamily="34" charset="-128"/>
                <a:cs typeface="Phetsarath OT" charset="0"/>
              </a:rPr>
              <a:t>ການວັດແທກການຜະລິດ</a:t>
            </a:r>
            <a:r>
              <a:rPr kumimoji="0" lang="en-US" altLang="ko-KR" sz="1200" b="0" i="0" u="none" strike="noStrike" cap="none" normalizeH="0" baseline="0" dirty="0">
                <a:ln>
                  <a:noFill/>
                </a:ln>
                <a:solidFill>
                  <a:schemeClr val="tx1"/>
                </a:solidFill>
                <a:effectLst/>
                <a:latin typeface="Phetsarath OT" charset="0"/>
                <a:ea typeface="Arial Unicode MS" pitchFamily="34" charset="-128"/>
                <a:cs typeface="Phetsarath OT" charset="0"/>
              </a:rPr>
              <a:t> </a:t>
            </a:r>
            <a:r>
              <a:rPr kumimoji="0" lang="en-US" altLang="ko-KR" sz="1200" b="0" i="0" u="none" strike="noStrike" cap="none" normalizeH="0" baseline="0" dirty="0" err="1">
                <a:ln>
                  <a:noFill/>
                </a:ln>
                <a:solidFill>
                  <a:schemeClr val="tx1"/>
                </a:solidFill>
                <a:effectLst/>
                <a:latin typeface="Phetsarath OT" charset="0"/>
                <a:ea typeface="Arial Unicode MS" pitchFamily="34" charset="-128"/>
                <a:cs typeface="Phetsarath OT" charset="0"/>
              </a:rPr>
              <a:t>ແລະ</a:t>
            </a:r>
            <a:r>
              <a:rPr kumimoji="0" lang="en-US" altLang="ko-KR" sz="1200" b="0" i="0" u="none" strike="noStrike" cap="none" normalizeH="0" baseline="0" dirty="0">
                <a:ln>
                  <a:noFill/>
                </a:ln>
                <a:solidFill>
                  <a:schemeClr val="tx1"/>
                </a:solidFill>
                <a:effectLst/>
                <a:latin typeface="Phetsarath OT" charset="0"/>
                <a:ea typeface="Arial Unicode MS" pitchFamily="34" charset="-128"/>
                <a:cs typeface="Phetsarath OT" charset="0"/>
              </a:rPr>
              <a:t> </a:t>
            </a:r>
            <a:r>
              <a:rPr kumimoji="0" lang="en-US" altLang="ko-KR" sz="1200" b="0" i="0" u="none" strike="noStrike" cap="none" normalizeH="0" baseline="0" dirty="0" err="1">
                <a:ln>
                  <a:noFill/>
                </a:ln>
                <a:solidFill>
                  <a:schemeClr val="tx1"/>
                </a:solidFill>
                <a:effectLst/>
                <a:latin typeface="Phetsarath OT" charset="0"/>
                <a:ea typeface="Arial Unicode MS" pitchFamily="34" charset="-128"/>
                <a:cs typeface="Phetsarath OT" charset="0"/>
              </a:rPr>
              <a:t>ການບໍລິໂພກຂອງຄົວເຮືອນ</a:t>
            </a:r>
            <a:endParaRPr kumimoji="0" lang="en-US" altLang="ko-KR" sz="1200" b="0" i="0" u="none" strike="noStrike" kern="1200" cap="none" normalizeH="0" baseline="0" dirty="0">
              <a:ln>
                <a:noFill/>
              </a:ln>
              <a:solidFill>
                <a:schemeClr val="tx1"/>
              </a:solidFill>
              <a:effectLst/>
              <a:latin typeface="Phetsarath OT" charset="0"/>
              <a:ea typeface="굴림" pitchFamily="50" charset="-127"/>
              <a:cs typeface="Phetsarath OT" charset="0"/>
            </a:endParaRPr>
          </a:p>
        </p:txBody>
      </p:sp>
      <p:grpSp>
        <p:nvGrpSpPr>
          <p:cNvPr id="57" name="Group 3"/>
          <p:cNvGrpSpPr/>
          <p:nvPr userDrawn="1"/>
        </p:nvGrpSpPr>
        <p:grpSpPr>
          <a:xfrm>
            <a:off x="1" y="-55"/>
            <a:ext cx="12163421" cy="301401"/>
            <a:chOff x="1" y="-85"/>
            <a:chExt cx="12163421" cy="474870"/>
          </a:xfrm>
        </p:grpSpPr>
        <p:sp>
          <p:nvSpPr>
            <p:cNvPr id="58" name="Rectangle 4"/>
            <p:cNvSpPr/>
            <p:nvPr/>
          </p:nvSpPr>
          <p:spPr>
            <a:xfrm>
              <a:off x="1" y="0"/>
              <a:ext cx="1244599"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Course Title</a:t>
              </a:r>
            </a:p>
          </p:txBody>
        </p:sp>
        <p:sp>
          <p:nvSpPr>
            <p:cNvPr id="59" name="Rectangle 5"/>
            <p:cNvSpPr/>
            <p:nvPr/>
          </p:nvSpPr>
          <p:spPr>
            <a:xfrm>
              <a:off x="1244600" y="-1"/>
              <a:ext cx="1837331" cy="474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0" name="Rectangle 6"/>
            <p:cNvSpPr/>
            <p:nvPr/>
          </p:nvSpPr>
          <p:spPr>
            <a:xfrm>
              <a:off x="3081931" y="-85"/>
              <a:ext cx="1301383" cy="4748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Lesson Title</a:t>
              </a:r>
            </a:p>
          </p:txBody>
        </p:sp>
        <p:sp>
          <p:nvSpPr>
            <p:cNvPr id="61" name="Rectangle 7"/>
            <p:cNvSpPr/>
            <p:nvPr/>
          </p:nvSpPr>
          <p:spPr>
            <a:xfrm>
              <a:off x="4383314" y="0"/>
              <a:ext cx="2781161" cy="4747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ko-KR" altLang="en-US" sz="1400" b="0" i="0" u="none" strike="noStrike" cap="none" normalizeH="0" baseline="0" dirty="0">
                <a:ln>
                  <a:noFill/>
                </a:ln>
                <a:solidFill>
                  <a:schemeClr val="tx1"/>
                </a:solidFill>
                <a:effectLst/>
                <a:latin typeface="Calibri" pitchFamily="34" charset="0"/>
                <a:ea typeface="굴림" pitchFamily="34" charset="-127"/>
              </a:endParaRPr>
            </a:p>
          </p:txBody>
        </p:sp>
        <p:sp>
          <p:nvSpPr>
            <p:cNvPr id="62" name="Rectangle 8"/>
            <p:cNvSpPr/>
            <p:nvPr/>
          </p:nvSpPr>
          <p:spPr>
            <a:xfrm>
              <a:off x="6923313" y="-1"/>
              <a:ext cx="1354853"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Frame Number</a:t>
              </a:r>
            </a:p>
          </p:txBody>
        </p:sp>
        <p:sp>
          <p:nvSpPr>
            <p:cNvPr id="63" name="Rectangle 9"/>
            <p:cNvSpPr/>
            <p:nvPr/>
          </p:nvSpPr>
          <p:spPr>
            <a:xfrm>
              <a:off x="8278167" y="-3"/>
              <a:ext cx="1113765" cy="47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Rectangle 10"/>
            <p:cNvSpPr/>
            <p:nvPr/>
          </p:nvSpPr>
          <p:spPr>
            <a:xfrm>
              <a:off x="9375763" y="-2"/>
              <a:ext cx="1652963"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Screen Number</a:t>
              </a:r>
            </a:p>
          </p:txBody>
        </p:sp>
        <p:sp>
          <p:nvSpPr>
            <p:cNvPr id="65" name="Rectangle 11"/>
            <p:cNvSpPr/>
            <p:nvPr/>
          </p:nvSpPr>
          <p:spPr>
            <a:xfrm>
              <a:off x="11028726" y="0"/>
              <a:ext cx="1134696" cy="47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67" name="Title Placeholder 1"/>
          <p:cNvSpPr txBox="1">
            <a:spLocks/>
          </p:cNvSpPr>
          <p:nvPr userDrawn="1"/>
        </p:nvSpPr>
        <p:spPr>
          <a:xfrm>
            <a:off x="1244600" y="26954"/>
            <a:ext cx="2281061" cy="274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r>
              <a:rPr lang="en-US" dirty="0"/>
              <a:t>Forest Resource Economics</a:t>
            </a:r>
          </a:p>
        </p:txBody>
      </p:sp>
      <p:sp>
        <p:nvSpPr>
          <p:cNvPr id="69" name="제목 1"/>
          <p:cNvSpPr txBox="1">
            <a:spLocks/>
          </p:cNvSpPr>
          <p:nvPr userDrawn="1"/>
        </p:nvSpPr>
        <p:spPr>
          <a:xfrm>
            <a:off x="4383313" y="-55"/>
            <a:ext cx="2540000" cy="3496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altLang="ko-KR" sz="1100" b="0" dirty="0">
                <a:solidFill>
                  <a:schemeClr val="tx1"/>
                </a:solidFill>
                <a:latin typeface="Phetsarath OT" charset="0"/>
                <a:ea typeface="굴림" pitchFamily="50" charset="-127"/>
                <a:cs typeface="Phetsarath OT" charset="0"/>
              </a:rPr>
              <a:t>04. The costs of production in the forest enterprises</a:t>
            </a:r>
            <a:endParaRPr kumimoji="0" lang="en-US" altLang="ko-KR" sz="1100" b="0" i="0" u="none" strike="noStrike" cap="none" normalizeH="0" baseline="0" dirty="0">
              <a:ln>
                <a:noFill/>
              </a:ln>
              <a:solidFill>
                <a:schemeClr val="tx1"/>
              </a:solidFill>
              <a:effectLst/>
              <a:latin typeface="Phetsarath OT" charset="0"/>
              <a:ea typeface="Arial Unicode MS" pitchFamily="34" charset="-128"/>
              <a:cs typeface="Phetsarath OT" charset="0"/>
            </a:endParaRPr>
          </a:p>
        </p:txBody>
      </p:sp>
      <p:sp>
        <p:nvSpPr>
          <p:cNvPr id="38" name="Slide Number Placeholder 5"/>
          <p:cNvSpPr txBox="1">
            <a:spLocks/>
          </p:cNvSpPr>
          <p:nvPr userDrawn="1"/>
        </p:nvSpPr>
        <p:spPr>
          <a:xfrm>
            <a:off x="11129110" y="26954"/>
            <a:ext cx="743576" cy="217044"/>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CB46E-7D9D-46C3-A832-BB31723B855D}" type="slidenum">
              <a:rPr lang="en-US" sz="1200" smtClean="0"/>
              <a:pPr/>
              <a:t>‹#›</a:t>
            </a:fld>
            <a:r>
              <a:rPr lang="en-US" sz="1200" dirty="0"/>
              <a:t>/83</a:t>
            </a:r>
          </a:p>
        </p:txBody>
      </p:sp>
      <p:pic>
        <p:nvPicPr>
          <p:cNvPr id="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3701" y="385765"/>
            <a:ext cx="7996663" cy="495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userDrawn="1"/>
        </p:nvSpPr>
        <p:spPr>
          <a:xfrm>
            <a:off x="4957543" y="444836"/>
            <a:ext cx="405290" cy="276999"/>
          </a:xfrm>
          <a:prstGeom prst="rect">
            <a:avLst/>
          </a:prstGeom>
          <a:noFill/>
        </p:spPr>
        <p:txBody>
          <a:bodyPr wrap="square" rtlCol="0">
            <a:spAutoFit/>
          </a:bodyPr>
          <a:lstStyle/>
          <a:p>
            <a:r>
              <a:rPr lang="en-US" sz="1200" dirty="0">
                <a:solidFill>
                  <a:srgbClr val="FF0000"/>
                </a:solidFill>
              </a:rPr>
              <a:t>#1</a:t>
            </a:r>
            <a:endParaRPr lang="th-TH" sz="1200" dirty="0">
              <a:solidFill>
                <a:srgbClr val="FF0000"/>
              </a:solidFill>
            </a:endParaRPr>
          </a:p>
        </p:txBody>
      </p:sp>
      <p:sp>
        <p:nvSpPr>
          <p:cNvPr id="39" name="TextBox 38"/>
          <p:cNvSpPr txBox="1"/>
          <p:nvPr userDrawn="1"/>
        </p:nvSpPr>
        <p:spPr>
          <a:xfrm>
            <a:off x="8206147" y="444836"/>
            <a:ext cx="405290" cy="276999"/>
          </a:xfrm>
          <a:prstGeom prst="rect">
            <a:avLst/>
          </a:prstGeom>
          <a:noFill/>
        </p:spPr>
        <p:txBody>
          <a:bodyPr wrap="square" rtlCol="0">
            <a:spAutoFit/>
          </a:bodyPr>
          <a:lstStyle/>
          <a:p>
            <a:r>
              <a:rPr lang="en-US" sz="1200" dirty="0">
                <a:solidFill>
                  <a:srgbClr val="FF0000"/>
                </a:solidFill>
              </a:rPr>
              <a:t>#1</a:t>
            </a:r>
            <a:endParaRPr lang="th-TH" sz="1200" dirty="0">
              <a:solidFill>
                <a:srgbClr val="FF0000"/>
              </a:solidFill>
            </a:endParaRPr>
          </a:p>
        </p:txBody>
      </p:sp>
      <p:sp>
        <p:nvSpPr>
          <p:cNvPr id="41" name="Rounded Rectangle 36"/>
          <p:cNvSpPr/>
          <p:nvPr userDrawn="1"/>
        </p:nvSpPr>
        <p:spPr>
          <a:xfrm>
            <a:off x="2106921" y="5191619"/>
            <a:ext cx="7976193" cy="18378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1200" baseline="0" dirty="0"/>
              <a:t>  </a:t>
            </a:r>
            <a:r>
              <a:rPr lang="en-US" sz="1200" dirty="0"/>
              <a:t> </a:t>
            </a:r>
            <a:endParaRPr lang="en-US" sz="1600" dirty="0"/>
          </a:p>
        </p:txBody>
      </p:sp>
      <p:sp>
        <p:nvSpPr>
          <p:cNvPr id="42" name="Right Arrow 47"/>
          <p:cNvSpPr/>
          <p:nvPr userDrawn="1"/>
        </p:nvSpPr>
        <p:spPr>
          <a:xfrm>
            <a:off x="9674957" y="5228514"/>
            <a:ext cx="218602" cy="12210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44" name="Right Arrow 79"/>
          <p:cNvSpPr/>
          <p:nvPr userDrawn="1"/>
        </p:nvSpPr>
        <p:spPr>
          <a:xfrm rot="10800000">
            <a:off x="8786584" y="5215239"/>
            <a:ext cx="265848" cy="13654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54" name="Slide Number Placeholder 5"/>
          <p:cNvSpPr txBox="1">
            <a:spLocks/>
          </p:cNvSpPr>
          <p:nvPr userDrawn="1"/>
        </p:nvSpPr>
        <p:spPr>
          <a:xfrm>
            <a:off x="9121061" y="5181829"/>
            <a:ext cx="553896" cy="230832"/>
          </a:xfrm>
          <a:prstGeom prst="round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4CB46E-7D9D-46C3-A832-BB31723B855D}" type="slidenum">
              <a:rPr lang="en-US" sz="900" smtClean="0">
                <a:solidFill>
                  <a:schemeClr val="bg1"/>
                </a:solidFill>
              </a:rPr>
              <a:pPr/>
              <a:t>‹#›</a:t>
            </a:fld>
            <a:r>
              <a:rPr lang="en-US" sz="900" dirty="0">
                <a:solidFill>
                  <a:schemeClr val="bg1"/>
                </a:solidFill>
              </a:rPr>
              <a:t> /83</a:t>
            </a:r>
          </a:p>
        </p:txBody>
      </p:sp>
    </p:spTree>
    <p:extLst>
      <p:ext uri="{BB962C8B-B14F-4D97-AF65-F5344CB8AC3E}">
        <p14:creationId xmlns:p14="http://schemas.microsoft.com/office/powerpoint/2010/main" val="130527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250862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414826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359699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35233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358483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405178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A2C8F9-B528-4DD9-A79A-B330CF93FC8F}" type="datetimeFigureOut">
              <a:rPr lang="en-US" smtClean="0"/>
              <a:t>10/21/2019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F8977E7-C334-4764-A6EE-730238781FB0}" type="slidenum">
              <a:rPr lang="en-US" smtClean="0"/>
              <a:t>‹#›</a:t>
            </a:fld>
            <a:endParaRPr lang="en-US"/>
          </a:p>
        </p:txBody>
      </p:sp>
    </p:spTree>
    <p:extLst>
      <p:ext uri="{BB962C8B-B14F-4D97-AF65-F5344CB8AC3E}">
        <p14:creationId xmlns:p14="http://schemas.microsoft.com/office/powerpoint/2010/main" val="94578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8" name="Group 3"/>
          <p:cNvGrpSpPr/>
          <p:nvPr userDrawn="1"/>
        </p:nvGrpSpPr>
        <p:grpSpPr>
          <a:xfrm>
            <a:off x="1" y="-55"/>
            <a:ext cx="12163421" cy="301401"/>
            <a:chOff x="1" y="-85"/>
            <a:chExt cx="12163421" cy="474870"/>
          </a:xfrm>
        </p:grpSpPr>
        <p:sp>
          <p:nvSpPr>
            <p:cNvPr id="39" name="Rectangle 4"/>
            <p:cNvSpPr/>
            <p:nvPr/>
          </p:nvSpPr>
          <p:spPr>
            <a:xfrm>
              <a:off x="1" y="0"/>
              <a:ext cx="1244599"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Course Title</a:t>
              </a:r>
            </a:p>
          </p:txBody>
        </p:sp>
        <p:sp>
          <p:nvSpPr>
            <p:cNvPr id="40" name="Rectangle 5"/>
            <p:cNvSpPr/>
            <p:nvPr/>
          </p:nvSpPr>
          <p:spPr>
            <a:xfrm>
              <a:off x="1244600" y="-1"/>
              <a:ext cx="1837331" cy="474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1" name="Rectangle 6"/>
            <p:cNvSpPr/>
            <p:nvPr/>
          </p:nvSpPr>
          <p:spPr>
            <a:xfrm>
              <a:off x="3081931" y="-85"/>
              <a:ext cx="1301383" cy="4748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Lesson Title</a:t>
              </a:r>
            </a:p>
          </p:txBody>
        </p:sp>
        <p:sp>
          <p:nvSpPr>
            <p:cNvPr id="42" name="Rectangle 7"/>
            <p:cNvSpPr/>
            <p:nvPr/>
          </p:nvSpPr>
          <p:spPr>
            <a:xfrm>
              <a:off x="4383314" y="0"/>
              <a:ext cx="2781161" cy="4747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ko-KR" altLang="en-US" sz="1400" b="0" i="0" u="none" strike="noStrike" cap="none" normalizeH="0" baseline="0" dirty="0">
                <a:ln>
                  <a:noFill/>
                </a:ln>
                <a:solidFill>
                  <a:schemeClr val="tx1"/>
                </a:solidFill>
                <a:effectLst/>
                <a:latin typeface="Calibri" pitchFamily="34" charset="0"/>
                <a:ea typeface="굴림" pitchFamily="34" charset="-127"/>
              </a:endParaRPr>
            </a:p>
          </p:txBody>
        </p:sp>
        <p:sp>
          <p:nvSpPr>
            <p:cNvPr id="43" name="Rectangle 8"/>
            <p:cNvSpPr/>
            <p:nvPr/>
          </p:nvSpPr>
          <p:spPr>
            <a:xfrm>
              <a:off x="7164475" y="-1"/>
              <a:ext cx="1446962"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Frame Number</a:t>
              </a:r>
            </a:p>
          </p:txBody>
        </p:sp>
        <p:sp>
          <p:nvSpPr>
            <p:cNvPr id="44" name="Rectangle 9"/>
            <p:cNvSpPr/>
            <p:nvPr/>
          </p:nvSpPr>
          <p:spPr>
            <a:xfrm>
              <a:off x="8611437" y="-3"/>
              <a:ext cx="911120" cy="47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10"/>
            <p:cNvSpPr/>
            <p:nvPr/>
          </p:nvSpPr>
          <p:spPr>
            <a:xfrm>
              <a:off x="9375763" y="-2"/>
              <a:ext cx="1652963" cy="47478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Screen Number</a:t>
              </a:r>
            </a:p>
          </p:txBody>
        </p:sp>
        <p:sp>
          <p:nvSpPr>
            <p:cNvPr id="46" name="Rectangle 11"/>
            <p:cNvSpPr/>
            <p:nvPr/>
          </p:nvSpPr>
          <p:spPr>
            <a:xfrm>
              <a:off x="11028726" y="0"/>
              <a:ext cx="1134696" cy="474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47" name="Rectangle 13"/>
          <p:cNvSpPr/>
          <p:nvPr userDrawn="1"/>
        </p:nvSpPr>
        <p:spPr>
          <a:xfrm>
            <a:off x="-20842" y="381805"/>
            <a:ext cx="2039940" cy="4943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4"/>
          <p:cNvSpPr/>
          <p:nvPr userDrawn="1"/>
        </p:nvSpPr>
        <p:spPr>
          <a:xfrm>
            <a:off x="31405" y="444836"/>
            <a:ext cx="1935445" cy="300908"/>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INDEX</a:t>
            </a:r>
          </a:p>
        </p:txBody>
      </p:sp>
      <p:sp>
        <p:nvSpPr>
          <p:cNvPr id="49" name="Rectangle 15"/>
          <p:cNvSpPr/>
          <p:nvPr userDrawn="1"/>
        </p:nvSpPr>
        <p:spPr>
          <a:xfrm>
            <a:off x="31404" y="808094"/>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Intro</a:t>
            </a:r>
          </a:p>
        </p:txBody>
      </p:sp>
      <p:sp>
        <p:nvSpPr>
          <p:cNvPr id="50" name="Rectangle 16"/>
          <p:cNvSpPr/>
          <p:nvPr userDrawn="1"/>
        </p:nvSpPr>
        <p:spPr>
          <a:xfrm>
            <a:off x="59023" y="1977436"/>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Lesson</a:t>
            </a:r>
          </a:p>
        </p:txBody>
      </p:sp>
      <p:sp>
        <p:nvSpPr>
          <p:cNvPr id="51" name="Rectangle 17"/>
          <p:cNvSpPr/>
          <p:nvPr userDrawn="1"/>
        </p:nvSpPr>
        <p:spPr>
          <a:xfrm>
            <a:off x="24276" y="3842991"/>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Quiz</a:t>
            </a:r>
          </a:p>
        </p:txBody>
      </p:sp>
      <p:sp>
        <p:nvSpPr>
          <p:cNvPr id="52" name="TextBox 51"/>
          <p:cNvSpPr txBox="1"/>
          <p:nvPr userDrawn="1"/>
        </p:nvSpPr>
        <p:spPr>
          <a:xfrm>
            <a:off x="77933" y="4177308"/>
            <a:ext cx="1996998" cy="276999"/>
          </a:xfrm>
          <a:prstGeom prst="rect">
            <a:avLst/>
          </a:prstGeom>
          <a:noFill/>
        </p:spPr>
        <p:txBody>
          <a:bodyPr wrap="square" rtlCol="0">
            <a:spAutoFit/>
          </a:bodyPr>
          <a:lstStyle/>
          <a:p>
            <a:pPr marL="285750" indent="-285750">
              <a:buFont typeface="Arial" panose="020B0604020202020204" pitchFamily="34" charset="0"/>
              <a:buChar char="•"/>
            </a:pPr>
            <a:r>
              <a:rPr lang="en-US" sz="1200" dirty="0"/>
              <a:t>Quiz.</a:t>
            </a:r>
          </a:p>
        </p:txBody>
      </p:sp>
      <p:sp>
        <p:nvSpPr>
          <p:cNvPr id="53" name="Rectangle 19"/>
          <p:cNvSpPr/>
          <p:nvPr userDrawn="1"/>
        </p:nvSpPr>
        <p:spPr>
          <a:xfrm>
            <a:off x="40111" y="4452675"/>
            <a:ext cx="1935445" cy="274320"/>
          </a:xfrm>
          <a:prstGeom prst="rect">
            <a:avLst/>
          </a:prstGeom>
          <a:solidFill>
            <a:schemeClr val="accent1">
              <a:lumMod val="20000"/>
              <a:lumOff val="80000"/>
            </a:schemeClr>
          </a:solidFill>
          <a:ln>
            <a:solidFill>
              <a:schemeClr val="accent1">
                <a:shade val="50000"/>
              </a:schemeClr>
            </a:solidFill>
          </a:ln>
          <a:effectLst>
            <a:glow rad="63500">
              <a:schemeClr val="accent4">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Wrap - Up</a:t>
            </a:r>
          </a:p>
        </p:txBody>
      </p:sp>
      <p:sp>
        <p:nvSpPr>
          <p:cNvPr id="54" name="TextBox 53"/>
          <p:cNvSpPr txBox="1"/>
          <p:nvPr userDrawn="1"/>
        </p:nvSpPr>
        <p:spPr>
          <a:xfrm>
            <a:off x="64740" y="4741834"/>
            <a:ext cx="1996998"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t>Summary</a:t>
            </a:r>
          </a:p>
          <a:p>
            <a:pPr marL="285750" indent="-285750">
              <a:buFont typeface="Arial" panose="020B0604020202020204" pitchFamily="34" charset="0"/>
              <a:buChar char="•"/>
            </a:pPr>
            <a:r>
              <a:rPr lang="en-US" sz="1200" dirty="0"/>
              <a:t>Next lesson</a:t>
            </a:r>
            <a:r>
              <a:rPr lang="en-US" sz="1200" baseline="0" dirty="0"/>
              <a:t> guide</a:t>
            </a:r>
          </a:p>
          <a:p>
            <a:pPr marL="285750" indent="-285750">
              <a:buFont typeface="Arial" panose="020B0604020202020204" pitchFamily="34" charset="0"/>
              <a:buChar char="•"/>
            </a:pPr>
            <a:r>
              <a:rPr lang="en-US" sz="1200" baseline="0" dirty="0"/>
              <a:t>Reference</a:t>
            </a:r>
            <a:endParaRPr lang="en-US" sz="1200" dirty="0"/>
          </a:p>
        </p:txBody>
      </p:sp>
      <p:sp>
        <p:nvSpPr>
          <p:cNvPr id="55" name="TextBox 54"/>
          <p:cNvSpPr txBox="1"/>
          <p:nvPr userDrawn="1"/>
        </p:nvSpPr>
        <p:spPr>
          <a:xfrm>
            <a:off x="22100" y="1125130"/>
            <a:ext cx="1996998"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Overview</a:t>
            </a:r>
          </a:p>
          <a:p>
            <a:pPr marL="285750" indent="-285750">
              <a:buFont typeface="Arial" panose="020B0604020202020204" pitchFamily="34" charset="0"/>
              <a:buChar char="•"/>
            </a:pPr>
            <a:r>
              <a:rPr lang="en-US" sz="1200" dirty="0"/>
              <a:t>Keywords</a:t>
            </a:r>
          </a:p>
          <a:p>
            <a:pPr marL="285750" indent="-285750">
              <a:buFont typeface="Arial" panose="020B0604020202020204" pitchFamily="34" charset="0"/>
              <a:buChar char="•"/>
            </a:pPr>
            <a:r>
              <a:rPr lang="en-US" sz="1200" dirty="0"/>
              <a:t>Objectives</a:t>
            </a:r>
          </a:p>
          <a:p>
            <a:pPr marL="285750" indent="-285750">
              <a:buFont typeface="Arial" panose="020B0604020202020204" pitchFamily="34" charset="0"/>
              <a:buChar char="•"/>
            </a:pPr>
            <a:r>
              <a:rPr lang="en-US" sz="1200" dirty="0"/>
              <a:t>pretest</a:t>
            </a:r>
          </a:p>
        </p:txBody>
      </p:sp>
      <p:sp>
        <p:nvSpPr>
          <p:cNvPr id="56" name="Rectangle 22"/>
          <p:cNvSpPr/>
          <p:nvPr userDrawn="1"/>
        </p:nvSpPr>
        <p:spPr>
          <a:xfrm>
            <a:off x="-20842" y="5379572"/>
            <a:ext cx="12184264" cy="1517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p:cNvSpPr/>
          <p:nvPr userDrawn="1"/>
        </p:nvSpPr>
        <p:spPr>
          <a:xfrm>
            <a:off x="61775" y="5388164"/>
            <a:ext cx="393484" cy="15016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t>
            </a:r>
          </a:p>
          <a:p>
            <a:pPr algn="ctr"/>
            <a:r>
              <a:rPr lang="en-US" sz="1400" b="1" dirty="0">
                <a:solidFill>
                  <a:schemeClr val="tx1"/>
                </a:solidFill>
              </a:rPr>
              <a:t>C</a:t>
            </a:r>
          </a:p>
          <a:p>
            <a:pPr algn="ctr"/>
            <a:r>
              <a:rPr lang="en-US" sz="1400" b="1" dirty="0">
                <a:solidFill>
                  <a:schemeClr val="tx1"/>
                </a:solidFill>
              </a:rPr>
              <a:t>R</a:t>
            </a:r>
          </a:p>
          <a:p>
            <a:pPr algn="ctr"/>
            <a:r>
              <a:rPr lang="en-US" sz="1400" b="1" dirty="0">
                <a:solidFill>
                  <a:schemeClr val="tx1"/>
                </a:solidFill>
              </a:rPr>
              <a:t>I</a:t>
            </a:r>
          </a:p>
          <a:p>
            <a:pPr algn="ctr"/>
            <a:r>
              <a:rPr lang="en-US" sz="1400" b="1" dirty="0">
                <a:solidFill>
                  <a:schemeClr val="tx1"/>
                </a:solidFill>
              </a:rPr>
              <a:t>P</a:t>
            </a:r>
          </a:p>
          <a:p>
            <a:pPr algn="ctr"/>
            <a:r>
              <a:rPr lang="en-US" sz="1400" b="1" dirty="0">
                <a:solidFill>
                  <a:schemeClr val="tx1"/>
                </a:solidFill>
              </a:rPr>
              <a:t>T</a:t>
            </a:r>
          </a:p>
        </p:txBody>
      </p:sp>
      <p:pic>
        <p:nvPicPr>
          <p:cNvPr id="58" name="Picture 25"/>
          <p:cNvPicPr>
            <a:picLocks noChangeAspect="1"/>
          </p:cNvPicPr>
          <p:nvPr userDrawn="1"/>
        </p:nvPicPr>
        <p:blipFill>
          <a:blip r:embed="rId13" cstate="print"/>
          <a:stretch>
            <a:fillRect/>
          </a:stretch>
        </p:blipFill>
        <p:spPr>
          <a:xfrm>
            <a:off x="10108892" y="376594"/>
            <a:ext cx="2054530" cy="4834547"/>
          </a:xfrm>
          <a:prstGeom prst="rect">
            <a:avLst/>
          </a:prstGeom>
          <a:ln w="6350">
            <a:solidFill>
              <a:schemeClr val="tx1"/>
            </a:solidFill>
          </a:ln>
        </p:spPr>
      </p:pic>
      <p:sp>
        <p:nvSpPr>
          <p:cNvPr id="59" name="Rectangle 26"/>
          <p:cNvSpPr/>
          <p:nvPr userDrawn="1"/>
        </p:nvSpPr>
        <p:spPr>
          <a:xfrm>
            <a:off x="10122144" y="376593"/>
            <a:ext cx="2016845" cy="2702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Screen Description</a:t>
            </a:r>
          </a:p>
        </p:txBody>
      </p:sp>
      <p:sp>
        <p:nvSpPr>
          <p:cNvPr id="60" name="Rounded Rectangle 36"/>
          <p:cNvSpPr/>
          <p:nvPr userDrawn="1"/>
        </p:nvSpPr>
        <p:spPr>
          <a:xfrm>
            <a:off x="2075544" y="5173689"/>
            <a:ext cx="7976193" cy="183789"/>
          </a:xfrm>
          <a:prstGeom prst="roundRect">
            <a:avLst/>
          </a:prstGeom>
          <a:solidFill>
            <a:srgbClr val="492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1200" dirty="0"/>
              <a:t>01/ </a:t>
            </a:r>
            <a:r>
              <a:rPr lang="en-US" sz="1200" baseline="0" dirty="0"/>
              <a:t>   </a:t>
            </a:r>
            <a:r>
              <a:rPr lang="en-US" sz="1200" dirty="0"/>
              <a:t>   </a:t>
            </a:r>
            <a:endParaRPr lang="en-US" sz="1600" dirty="0"/>
          </a:p>
        </p:txBody>
      </p:sp>
      <p:sp>
        <p:nvSpPr>
          <p:cNvPr id="61" name="Right Arrow 47"/>
          <p:cNvSpPr/>
          <p:nvPr userDrawn="1"/>
        </p:nvSpPr>
        <p:spPr>
          <a:xfrm>
            <a:off x="9522557" y="5210584"/>
            <a:ext cx="218602" cy="12210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62" name="Right Arrow 79"/>
          <p:cNvSpPr/>
          <p:nvPr userDrawn="1"/>
        </p:nvSpPr>
        <p:spPr>
          <a:xfrm rot="10800000">
            <a:off x="8682209" y="5208723"/>
            <a:ext cx="265848" cy="13654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US"/>
          </a:p>
        </p:txBody>
      </p:sp>
      <p:sp>
        <p:nvSpPr>
          <p:cNvPr id="63" name="TextBox 62"/>
          <p:cNvSpPr txBox="1"/>
          <p:nvPr userDrawn="1"/>
        </p:nvSpPr>
        <p:spPr>
          <a:xfrm>
            <a:off x="4485057" y="269809"/>
            <a:ext cx="469960" cy="276999"/>
          </a:xfrm>
          <a:prstGeom prst="rect">
            <a:avLst/>
          </a:prstGeom>
          <a:noFill/>
        </p:spPr>
        <p:txBody>
          <a:bodyPr wrap="square" rtlCol="0">
            <a:spAutoFit/>
          </a:bodyPr>
          <a:lstStyle/>
          <a:p>
            <a:r>
              <a:rPr lang="en-US" sz="1200" dirty="0">
                <a:solidFill>
                  <a:schemeClr val="accent5"/>
                </a:solidFill>
              </a:rPr>
              <a:t>#1</a:t>
            </a:r>
          </a:p>
        </p:txBody>
      </p:sp>
      <p:sp>
        <p:nvSpPr>
          <p:cNvPr id="65" name="TextBox 64"/>
          <p:cNvSpPr txBox="1"/>
          <p:nvPr userDrawn="1"/>
        </p:nvSpPr>
        <p:spPr>
          <a:xfrm>
            <a:off x="2340026" y="618247"/>
            <a:ext cx="329513" cy="246221"/>
          </a:xfrm>
          <a:prstGeom prst="rect">
            <a:avLst/>
          </a:prstGeom>
          <a:noFill/>
        </p:spPr>
        <p:txBody>
          <a:bodyPr wrap="square" rtlCol="0">
            <a:spAutoFit/>
          </a:bodyPr>
          <a:lstStyle/>
          <a:p>
            <a:r>
              <a:rPr lang="en-US" sz="1000" dirty="0">
                <a:solidFill>
                  <a:schemeClr val="accent5"/>
                </a:solidFill>
              </a:rPr>
              <a:t>#2</a:t>
            </a:r>
          </a:p>
        </p:txBody>
      </p:sp>
      <p:sp>
        <p:nvSpPr>
          <p:cNvPr id="2" name="Title Placeholder 1"/>
          <p:cNvSpPr>
            <a:spLocks noGrp="1"/>
          </p:cNvSpPr>
          <p:nvPr>
            <p:ph type="title"/>
          </p:nvPr>
        </p:nvSpPr>
        <p:spPr>
          <a:xfrm>
            <a:off x="4383313" y="-55"/>
            <a:ext cx="2781162" cy="349639"/>
          </a:xfrm>
          <a:prstGeom prst="rect">
            <a:avLst/>
          </a:prstGeom>
        </p:spPr>
        <p:txBody>
          <a:bodyPr vert="horz" lIns="91440" tIns="45720" rIns="91440" bIns="45720" rtlCol="0" anchor="ctr">
            <a:normAutofit/>
          </a:bodyPr>
          <a:lstStyle/>
          <a:p>
            <a:r>
              <a:rPr lang="en-US" dirty="0"/>
              <a:t>Introduction to Forest Resource Economics</a:t>
            </a:r>
          </a:p>
        </p:txBody>
      </p:sp>
      <p:sp>
        <p:nvSpPr>
          <p:cNvPr id="6" name="Slide Number Placeholder 5"/>
          <p:cNvSpPr>
            <a:spLocks noGrp="1"/>
          </p:cNvSpPr>
          <p:nvPr>
            <p:ph type="sldNum" sz="quarter" idx="4"/>
          </p:nvPr>
        </p:nvSpPr>
        <p:spPr>
          <a:xfrm>
            <a:off x="11028726" y="22907"/>
            <a:ext cx="1134696" cy="278385"/>
          </a:xfrm>
          <a:prstGeom prst="rect">
            <a:avLst/>
          </a:prstGeom>
        </p:spPr>
        <p:txBody>
          <a:bodyPr vert="horz" lIns="91440" tIns="45720" rIns="91440" bIns="45720" rtlCol="0" anchor="ctr"/>
          <a:lstStyle>
            <a:lvl1pPr algn="ctr">
              <a:defRPr sz="1200">
                <a:solidFill>
                  <a:schemeClr val="tx1">
                    <a:tint val="75000"/>
                  </a:schemeClr>
                </a:solidFill>
              </a:defRPr>
            </a:lvl1pPr>
          </a:lstStyle>
          <a:p>
            <a:fld id="{AF8977E7-C334-4764-A6EE-730238781FB0}" type="slidenum">
              <a:rPr lang="en-US" smtClean="0"/>
              <a:pPr/>
              <a:t>‹#›</a:t>
            </a:fld>
            <a:endParaRPr lang="en-US"/>
          </a:p>
        </p:txBody>
      </p:sp>
      <p:sp>
        <p:nvSpPr>
          <p:cNvPr id="67" name="Rectangle 13"/>
          <p:cNvSpPr/>
          <p:nvPr userDrawn="1"/>
        </p:nvSpPr>
        <p:spPr>
          <a:xfrm>
            <a:off x="2102637" y="383264"/>
            <a:ext cx="7896851" cy="4725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Placeholder 1"/>
          <p:cNvSpPr txBox="1">
            <a:spLocks/>
          </p:cNvSpPr>
          <p:nvPr userDrawn="1"/>
        </p:nvSpPr>
        <p:spPr>
          <a:xfrm>
            <a:off x="1244600" y="26954"/>
            <a:ext cx="2281061" cy="274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r>
              <a:rPr lang="en-US" dirty="0"/>
              <a:t>Forest Resource Economics</a:t>
            </a:r>
          </a:p>
        </p:txBody>
      </p:sp>
      <p:sp>
        <p:nvSpPr>
          <p:cNvPr id="36" name="Title Placeholder 1"/>
          <p:cNvSpPr txBox="1">
            <a:spLocks/>
          </p:cNvSpPr>
          <p:nvPr userDrawn="1"/>
        </p:nvSpPr>
        <p:spPr>
          <a:xfrm>
            <a:off x="96846" y="1270271"/>
            <a:ext cx="1870004" cy="823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endParaRPr lang="en-US" dirty="0"/>
          </a:p>
        </p:txBody>
      </p:sp>
      <p:sp>
        <p:nvSpPr>
          <p:cNvPr id="37" name="TextBox 36"/>
          <p:cNvSpPr txBox="1"/>
          <p:nvPr userDrawn="1"/>
        </p:nvSpPr>
        <p:spPr>
          <a:xfrm>
            <a:off x="63419" y="2322058"/>
            <a:ext cx="1996998" cy="1495794"/>
          </a:xfrm>
          <a:prstGeom prst="rect">
            <a:avLst/>
          </a:prstGeom>
          <a:noFill/>
        </p:spPr>
        <p:txBody>
          <a:bodyPr wrap="square" rtlCol="0">
            <a:spAutoFit/>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r>
              <a:rPr kumimoji="0" lang="en-US" altLang="ko-KR" sz="1200" b="0" i="0" u="none" strike="noStrike" cap="none" normalizeH="0" baseline="0" dirty="0">
                <a:ln>
                  <a:noFill/>
                </a:ln>
                <a:solidFill>
                  <a:schemeClr val="tx1"/>
                </a:solidFill>
                <a:effectLst/>
                <a:latin typeface="Calibri" pitchFamily="34" charset="0"/>
                <a:ea typeface="굴림" pitchFamily="50" charset="-127"/>
              </a:rPr>
              <a:t>Understanding of economics</a:t>
            </a:r>
            <a:endParaRPr kumimoji="0" lang="ko-KR" altLang="en-US" sz="1200" b="0" i="0" u="none" strike="noStrike" cap="none" normalizeH="0" baseline="0" dirty="0">
              <a:ln>
                <a:noFill/>
              </a:ln>
              <a:solidFill>
                <a:schemeClr val="tx1"/>
              </a:solidFill>
              <a:effectLst/>
              <a:latin typeface="Calibri" pitchFamily="34" charset="0"/>
              <a:ea typeface="굴림" pitchFamily="50" charset="-127"/>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r>
              <a:rPr kumimoji="0" lang="en-US" altLang="ko-KR" sz="1200" b="0" i="0" u="none" strike="noStrike" cap="none" normalizeH="0" baseline="0" dirty="0">
                <a:ln>
                  <a:noFill/>
                </a:ln>
                <a:solidFill>
                  <a:schemeClr val="tx1"/>
                </a:solidFill>
                <a:effectLst/>
                <a:latin typeface="Calibri" pitchFamily="34" charset="0"/>
                <a:ea typeface="굴림" pitchFamily="50" charset="-127"/>
              </a:rPr>
              <a:t>Understanding of forest resource economics</a:t>
            </a:r>
            <a:endParaRPr kumimoji="0" lang="ko-KR" altLang="en-US" sz="1200" b="0" i="0" u="none" strike="noStrike" cap="none" normalizeH="0" baseline="0" dirty="0">
              <a:ln>
                <a:noFill/>
              </a:ln>
              <a:solidFill>
                <a:schemeClr val="tx1"/>
              </a:solidFill>
              <a:effectLst/>
              <a:latin typeface="Calibri" pitchFamily="34" charset="0"/>
              <a:ea typeface="굴림" pitchFamily="50" charset="-127"/>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r>
              <a:rPr kumimoji="0" lang="en-US" altLang="ko-KR" sz="1200" b="0" i="0" u="none" strike="noStrike" kern="1200" cap="none" normalizeH="0" baseline="0" dirty="0">
                <a:ln>
                  <a:noFill/>
                </a:ln>
                <a:solidFill>
                  <a:schemeClr val="tx1"/>
                </a:solidFill>
                <a:effectLst/>
                <a:latin typeface="Calibri" pitchFamily="34" charset="0"/>
                <a:ea typeface="굴림" pitchFamily="50" charset="-127"/>
                <a:cs typeface="+mn-cs"/>
              </a:rPr>
              <a:t>Historical stages of Lao forest policy</a:t>
            </a: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r>
              <a:rPr kumimoji="0" lang="en-US" altLang="ko-KR" sz="1200" b="0" i="0" u="none" strike="noStrike" kern="1200" cap="none" normalizeH="0" baseline="0" dirty="0">
                <a:ln>
                  <a:noFill/>
                </a:ln>
                <a:solidFill>
                  <a:schemeClr val="tx1"/>
                </a:solidFill>
                <a:effectLst/>
                <a:latin typeface="Calibri" pitchFamily="34" charset="0"/>
                <a:ea typeface="굴림" pitchFamily="50" charset="-127"/>
                <a:cs typeface="+mn-cs"/>
              </a:rPr>
              <a:t>Case study</a:t>
            </a:r>
          </a:p>
        </p:txBody>
      </p:sp>
    </p:spTree>
    <p:extLst>
      <p:ext uri="{BB962C8B-B14F-4D97-AF65-F5344CB8AC3E}">
        <p14:creationId xmlns:p14="http://schemas.microsoft.com/office/powerpoint/2010/main" val="22847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10"/>
          <p:cNvSpPr txBox="1"/>
          <p:nvPr/>
        </p:nvSpPr>
        <p:spPr>
          <a:xfrm>
            <a:off x="1986189" y="849315"/>
            <a:ext cx="8867547" cy="1446550"/>
          </a:xfrm>
          <a:prstGeom prst="rect">
            <a:avLst/>
          </a:prstGeom>
          <a:noFill/>
        </p:spPr>
        <p:txBody>
          <a:bodyPr wrap="square">
            <a:spAutoFit/>
          </a:bodyPr>
          <a:lstStyle>
            <a:defPPr>
              <a:defRPr lang="ko-KR"/>
            </a:defPPr>
            <a:lvl1pPr algn="l" rtl="0" fontAlgn="base" latinLnBrk="1">
              <a:spcBef>
                <a:spcPct val="0"/>
              </a:spcBef>
              <a:spcAft>
                <a:spcPct val="0"/>
              </a:spcAft>
              <a:defRPr kumimoji="1" sz="9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9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9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9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900" kern="1200">
                <a:solidFill>
                  <a:schemeClr val="tx1"/>
                </a:solidFill>
                <a:latin typeface="굴림" charset="-127"/>
                <a:ea typeface="굴림" charset="-127"/>
                <a:cs typeface="+mn-cs"/>
              </a:defRPr>
            </a:lvl5pPr>
            <a:lvl6pPr marL="2286000" algn="l" defTabSz="914400" rtl="0" eaLnBrk="1" latinLnBrk="1" hangingPunct="1">
              <a:defRPr kumimoji="1" sz="900" kern="1200">
                <a:solidFill>
                  <a:schemeClr val="tx1"/>
                </a:solidFill>
                <a:latin typeface="굴림" charset="-127"/>
                <a:ea typeface="굴림" charset="-127"/>
                <a:cs typeface="+mn-cs"/>
              </a:defRPr>
            </a:lvl6pPr>
            <a:lvl7pPr marL="2743200" algn="l" defTabSz="914400" rtl="0" eaLnBrk="1" latinLnBrk="1" hangingPunct="1">
              <a:defRPr kumimoji="1" sz="900" kern="1200">
                <a:solidFill>
                  <a:schemeClr val="tx1"/>
                </a:solidFill>
                <a:latin typeface="굴림" charset="-127"/>
                <a:ea typeface="굴림" charset="-127"/>
                <a:cs typeface="+mn-cs"/>
              </a:defRPr>
            </a:lvl7pPr>
            <a:lvl8pPr marL="3200400" algn="l" defTabSz="914400" rtl="0" eaLnBrk="1" latinLnBrk="1" hangingPunct="1">
              <a:defRPr kumimoji="1" sz="900" kern="1200">
                <a:solidFill>
                  <a:schemeClr val="tx1"/>
                </a:solidFill>
                <a:latin typeface="굴림" charset="-127"/>
                <a:ea typeface="굴림" charset="-127"/>
                <a:cs typeface="+mn-cs"/>
              </a:defRPr>
            </a:lvl8pPr>
            <a:lvl9pPr marL="3657600" algn="l" defTabSz="914400" rtl="0" eaLnBrk="1" latinLnBrk="1" hangingPunct="1">
              <a:defRPr kumimoji="1" sz="900" kern="1200">
                <a:solidFill>
                  <a:schemeClr val="tx1"/>
                </a:solidFill>
                <a:latin typeface="굴림" charset="-127"/>
                <a:ea typeface="굴림" charset="-127"/>
                <a:cs typeface="+mn-cs"/>
              </a:defRPr>
            </a:lvl9pPr>
          </a:lstStyle>
          <a:p>
            <a:pPr marL="987425" lvl="0" indent="-987425" latinLnBrk="0">
              <a:defRPr/>
            </a:pPr>
            <a:r>
              <a:rPr lang="en-US" altLang="ko-KR" sz="4400" b="1" dirty="0">
                <a:solidFill>
                  <a:schemeClr val="accent6">
                    <a:lumMod val="75000"/>
                  </a:schemeClr>
                </a:solidFill>
                <a:latin typeface="Phetsarath OT" charset="0"/>
                <a:ea typeface="굴림" pitchFamily="50" charset="-127"/>
                <a:cs typeface="Phetsarath OT" charset="0"/>
              </a:rPr>
              <a:t>04. </a:t>
            </a:r>
            <a:r>
              <a:rPr lang="en-US" altLang="ko-KR" sz="4400" b="1" dirty="0" err="1">
                <a:solidFill>
                  <a:schemeClr val="accent6">
                    <a:lumMod val="75000"/>
                  </a:schemeClr>
                </a:solidFill>
                <a:latin typeface="Phetsarath OT" charset="0"/>
                <a:ea typeface="굴림" pitchFamily="50" charset="-127"/>
                <a:cs typeface="Phetsarath OT" charset="0"/>
              </a:rPr>
              <a:t>ລາຍຈ່າຍຂອງການຜະລິດໃນວິສະຫະກິດປ່າໄມ</a:t>
            </a:r>
            <a:r>
              <a:rPr lang="en-US" altLang="ko-KR" sz="4400" b="1" dirty="0">
                <a:solidFill>
                  <a:schemeClr val="accent6">
                    <a:lumMod val="75000"/>
                  </a:schemeClr>
                </a:solidFill>
                <a:latin typeface="Phetsarath OT" charset="0"/>
                <a:ea typeface="굴림" pitchFamily="50" charset="-127"/>
                <a:cs typeface="Phetsarath OT" charset="0"/>
              </a:rPr>
              <a:t>້</a:t>
            </a:r>
            <a:endParaRPr kumimoji="0" lang="en-US" altLang="ko-KR" sz="4400" b="1" dirty="0">
              <a:solidFill>
                <a:schemeClr val="accent6">
                  <a:lumMod val="75000"/>
                </a:schemeClr>
              </a:solidFill>
              <a:effectLst>
                <a:outerShdw blurRad="38100" dist="38100" dir="2700000" algn="tl">
                  <a:srgbClr val="000000">
                    <a:alpha val="43137"/>
                  </a:srgbClr>
                </a:outerShdw>
              </a:effectLst>
              <a:latin typeface="Phetsarath OT" charset="0"/>
              <a:ea typeface="굴림" pitchFamily="50" charset="-127"/>
              <a:cs typeface="Phetsarath OT" charset="0"/>
            </a:endParaRPr>
          </a:p>
        </p:txBody>
      </p:sp>
      <p:sp>
        <p:nvSpPr>
          <p:cNvPr id="7" name="직사각형 6"/>
          <p:cNvSpPr/>
          <p:nvPr/>
        </p:nvSpPr>
        <p:spPr>
          <a:xfrm>
            <a:off x="1338262" y="440531"/>
            <a:ext cx="9515475" cy="5976937"/>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sz="900" kern="1200">
                <a:solidFill>
                  <a:schemeClr val="lt1"/>
                </a:solidFill>
                <a:latin typeface="+mn-lt"/>
                <a:ea typeface="+mn-ea"/>
                <a:cs typeface="+mn-cs"/>
              </a:defRPr>
            </a:lvl1pPr>
            <a:lvl2pPr marL="457200" algn="l" rtl="0" fontAlgn="base" latinLnBrk="1">
              <a:spcBef>
                <a:spcPct val="0"/>
              </a:spcBef>
              <a:spcAft>
                <a:spcPct val="0"/>
              </a:spcAft>
              <a:defRPr kumimoji="1" sz="900" kern="1200">
                <a:solidFill>
                  <a:schemeClr val="lt1"/>
                </a:solidFill>
                <a:latin typeface="+mn-lt"/>
                <a:ea typeface="+mn-ea"/>
                <a:cs typeface="+mn-cs"/>
              </a:defRPr>
            </a:lvl2pPr>
            <a:lvl3pPr marL="914400" algn="l" rtl="0" fontAlgn="base" latinLnBrk="1">
              <a:spcBef>
                <a:spcPct val="0"/>
              </a:spcBef>
              <a:spcAft>
                <a:spcPct val="0"/>
              </a:spcAft>
              <a:defRPr kumimoji="1" sz="900" kern="1200">
                <a:solidFill>
                  <a:schemeClr val="lt1"/>
                </a:solidFill>
                <a:latin typeface="+mn-lt"/>
                <a:ea typeface="+mn-ea"/>
                <a:cs typeface="+mn-cs"/>
              </a:defRPr>
            </a:lvl3pPr>
            <a:lvl4pPr marL="1371600" algn="l" rtl="0" fontAlgn="base" latinLnBrk="1">
              <a:spcBef>
                <a:spcPct val="0"/>
              </a:spcBef>
              <a:spcAft>
                <a:spcPct val="0"/>
              </a:spcAft>
              <a:defRPr kumimoji="1" sz="900" kern="1200">
                <a:solidFill>
                  <a:schemeClr val="lt1"/>
                </a:solidFill>
                <a:latin typeface="+mn-lt"/>
                <a:ea typeface="+mn-ea"/>
                <a:cs typeface="+mn-cs"/>
              </a:defRPr>
            </a:lvl4pPr>
            <a:lvl5pPr marL="1828800" algn="l" rtl="0" fontAlgn="base" latinLnBrk="1">
              <a:spcBef>
                <a:spcPct val="0"/>
              </a:spcBef>
              <a:spcAft>
                <a:spcPct val="0"/>
              </a:spcAft>
              <a:defRPr kumimoji="1" sz="900" kern="1200">
                <a:solidFill>
                  <a:schemeClr val="lt1"/>
                </a:solidFill>
                <a:latin typeface="+mn-lt"/>
                <a:ea typeface="+mn-ea"/>
                <a:cs typeface="+mn-cs"/>
              </a:defRPr>
            </a:lvl5pPr>
            <a:lvl6pPr marL="2286000" algn="l" defTabSz="914400" rtl="0" eaLnBrk="1" latinLnBrk="1" hangingPunct="1">
              <a:defRPr kumimoji="1" sz="900" kern="1200">
                <a:solidFill>
                  <a:schemeClr val="lt1"/>
                </a:solidFill>
                <a:latin typeface="+mn-lt"/>
                <a:ea typeface="+mn-ea"/>
                <a:cs typeface="+mn-cs"/>
              </a:defRPr>
            </a:lvl6pPr>
            <a:lvl7pPr marL="2743200" algn="l" defTabSz="914400" rtl="0" eaLnBrk="1" latinLnBrk="1" hangingPunct="1">
              <a:defRPr kumimoji="1" sz="900" kern="1200">
                <a:solidFill>
                  <a:schemeClr val="lt1"/>
                </a:solidFill>
                <a:latin typeface="+mn-lt"/>
                <a:ea typeface="+mn-ea"/>
                <a:cs typeface="+mn-cs"/>
              </a:defRPr>
            </a:lvl7pPr>
            <a:lvl8pPr marL="3200400" algn="l" defTabSz="914400" rtl="0" eaLnBrk="1" latinLnBrk="1" hangingPunct="1">
              <a:defRPr kumimoji="1" sz="900" kern="1200">
                <a:solidFill>
                  <a:schemeClr val="lt1"/>
                </a:solidFill>
                <a:latin typeface="+mn-lt"/>
                <a:ea typeface="+mn-ea"/>
                <a:cs typeface="+mn-cs"/>
              </a:defRPr>
            </a:lvl8pPr>
            <a:lvl9pPr marL="3657600" algn="l" defTabSz="914400" rtl="0" eaLnBrk="1" latinLnBrk="1" hangingPunct="1">
              <a:defRPr kumimoji="1" sz="900" kern="1200">
                <a:solidFill>
                  <a:schemeClr val="lt1"/>
                </a:solidFill>
                <a:latin typeface="+mn-lt"/>
                <a:ea typeface="+mn-ea"/>
                <a:cs typeface="+mn-cs"/>
              </a:defRPr>
            </a:lvl9pPr>
          </a:lstStyle>
          <a:p>
            <a:pPr algn="ctr">
              <a:lnSpc>
                <a:spcPct val="90000"/>
              </a:lnSpc>
              <a:defRPr/>
            </a:pPr>
            <a:endParaRPr lang="ko-KR" altLang="en-US">
              <a:solidFill>
                <a:prstClr val="white"/>
              </a:solidFill>
            </a:endParaRPr>
          </a:p>
        </p:txBody>
      </p:sp>
      <p:sp>
        <p:nvSpPr>
          <p:cNvPr id="8" name="TextBox 12"/>
          <p:cNvSpPr txBox="1"/>
          <p:nvPr/>
        </p:nvSpPr>
        <p:spPr>
          <a:xfrm>
            <a:off x="8045448" y="5625306"/>
            <a:ext cx="2808288" cy="738187"/>
          </a:xfrm>
          <a:prstGeom prst="rect">
            <a:avLst/>
          </a:prstGeom>
          <a:noFill/>
        </p:spPr>
        <p:txBody>
          <a:bodyPr>
            <a:spAutoFit/>
          </a:bodyPr>
          <a:lstStyle>
            <a:defPPr>
              <a:defRPr lang="ko-KR"/>
            </a:defPPr>
            <a:lvl1pPr algn="l" rtl="0" fontAlgn="base" latinLnBrk="1">
              <a:spcBef>
                <a:spcPct val="0"/>
              </a:spcBef>
              <a:spcAft>
                <a:spcPct val="0"/>
              </a:spcAft>
              <a:defRPr kumimoji="1" sz="9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9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9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9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900" kern="1200">
                <a:solidFill>
                  <a:schemeClr val="tx1"/>
                </a:solidFill>
                <a:latin typeface="굴림" charset="-127"/>
                <a:ea typeface="굴림" charset="-127"/>
                <a:cs typeface="+mn-cs"/>
              </a:defRPr>
            </a:lvl5pPr>
            <a:lvl6pPr marL="2286000" algn="l" defTabSz="914400" rtl="0" eaLnBrk="1" latinLnBrk="1" hangingPunct="1">
              <a:defRPr kumimoji="1" sz="900" kern="1200">
                <a:solidFill>
                  <a:schemeClr val="tx1"/>
                </a:solidFill>
                <a:latin typeface="굴림" charset="-127"/>
                <a:ea typeface="굴림" charset="-127"/>
                <a:cs typeface="+mn-cs"/>
              </a:defRPr>
            </a:lvl6pPr>
            <a:lvl7pPr marL="2743200" algn="l" defTabSz="914400" rtl="0" eaLnBrk="1" latinLnBrk="1" hangingPunct="1">
              <a:defRPr kumimoji="1" sz="900" kern="1200">
                <a:solidFill>
                  <a:schemeClr val="tx1"/>
                </a:solidFill>
                <a:latin typeface="굴림" charset="-127"/>
                <a:ea typeface="굴림" charset="-127"/>
                <a:cs typeface="+mn-cs"/>
              </a:defRPr>
            </a:lvl7pPr>
            <a:lvl8pPr marL="3200400" algn="l" defTabSz="914400" rtl="0" eaLnBrk="1" latinLnBrk="1" hangingPunct="1">
              <a:defRPr kumimoji="1" sz="900" kern="1200">
                <a:solidFill>
                  <a:schemeClr val="tx1"/>
                </a:solidFill>
                <a:latin typeface="굴림" charset="-127"/>
                <a:ea typeface="굴림" charset="-127"/>
                <a:cs typeface="+mn-cs"/>
              </a:defRPr>
            </a:lvl8pPr>
            <a:lvl9pPr marL="3657600" algn="l" defTabSz="914400" rtl="0" eaLnBrk="1" latinLnBrk="1" hangingPunct="1">
              <a:defRPr kumimoji="1" sz="900" kern="1200">
                <a:solidFill>
                  <a:schemeClr val="tx1"/>
                </a:solidFill>
                <a:latin typeface="굴림" charset="-127"/>
                <a:ea typeface="굴림" charset="-127"/>
                <a:cs typeface="+mn-cs"/>
              </a:defRPr>
            </a:lvl9pPr>
          </a:lstStyle>
          <a:p>
            <a:pPr algn="ctr">
              <a:lnSpc>
                <a:spcPct val="150000"/>
              </a:lnSpc>
              <a:defRPr/>
            </a:pPr>
            <a:r>
              <a:rPr lang="en-US" altLang="ko-KR" sz="2800" b="1" i="1" dirty="0">
                <a:solidFill>
                  <a:prstClr val="white">
                    <a:lumMod val="85000"/>
                  </a:prstClr>
                </a:solidFill>
                <a:latin typeface="HY헤드라인M" pitchFamily="18" charset="-127"/>
                <a:ea typeface="HY헤드라인M" pitchFamily="18" charset="-127"/>
              </a:rPr>
              <a:t>Storyboard</a:t>
            </a:r>
            <a:endParaRPr lang="ko-KR" altLang="en-US" sz="2800" b="1" i="1" dirty="0">
              <a:solidFill>
                <a:prstClr val="white">
                  <a:lumMod val="85000"/>
                </a:prstClr>
              </a:solidFill>
              <a:latin typeface="HY헤드라인M" pitchFamily="18" charset="-127"/>
              <a:ea typeface="HY헤드라인M" pitchFamily="18" charset="-127"/>
            </a:endParaRPr>
          </a:p>
        </p:txBody>
      </p:sp>
      <p:graphicFrame>
        <p:nvGraphicFramePr>
          <p:cNvPr id="6" name="Group 110"/>
          <p:cNvGraphicFramePr>
            <a:graphicFrameLocks noGrp="1"/>
          </p:cNvGraphicFramePr>
          <p:nvPr>
            <p:extLst>
              <p:ext uri="{D42A27DB-BD31-4B8C-83A1-F6EECF244321}">
                <p14:modId xmlns:p14="http://schemas.microsoft.com/office/powerpoint/2010/main" val="187333542"/>
              </p:ext>
            </p:extLst>
          </p:nvPr>
        </p:nvGraphicFramePr>
        <p:xfrm>
          <a:off x="1988004" y="2444748"/>
          <a:ext cx="8548914" cy="3694908"/>
        </p:xfrm>
        <a:graphic>
          <a:graphicData uri="http://schemas.openxmlformats.org/drawingml/2006/table">
            <a:tbl>
              <a:tblPr/>
              <a:tblGrid>
                <a:gridCol w="2618105">
                  <a:extLst>
                    <a:ext uri="{9D8B030D-6E8A-4147-A177-3AD203B41FA5}">
                      <a16:colId xmlns:a16="http://schemas.microsoft.com/office/drawing/2014/main" val="20000"/>
                    </a:ext>
                  </a:extLst>
                </a:gridCol>
                <a:gridCol w="5930809">
                  <a:extLst>
                    <a:ext uri="{9D8B030D-6E8A-4147-A177-3AD203B41FA5}">
                      <a16:colId xmlns:a16="http://schemas.microsoft.com/office/drawing/2014/main" val="20001"/>
                    </a:ext>
                  </a:extLst>
                </a:gridCol>
              </a:tblGrid>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Country</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Laos</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Language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ko-KR" altLang="en-US" sz="1400" b="0" i="0" u="none" strike="noStrike" cap="none" normalizeH="0" baseline="0" dirty="0">
                          <a:ln>
                            <a:noFill/>
                          </a:ln>
                          <a:solidFill>
                            <a:schemeClr val="tx1"/>
                          </a:solidFill>
                          <a:effectLst/>
                          <a:latin typeface="Phetsarath OT" charset="0"/>
                          <a:ea typeface="Arial Unicode MS" pitchFamily="34" charset="-128"/>
                          <a:cs typeface="Phetsarath OT" charset="0"/>
                        </a:rPr>
                        <a:t>■ </a:t>
                      </a: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English                      ■ Local Language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Course Title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Forest Resource Economics</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Lesson Title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en-US" altLang="ko-KR" sz="1400" b="0" dirty="0">
                          <a:solidFill>
                            <a:schemeClr val="tx1"/>
                          </a:solidFill>
                          <a:latin typeface="Phetsarath OT" charset="0"/>
                          <a:ea typeface="굴림" pitchFamily="50" charset="-127"/>
                          <a:cs typeface="Phetsarath OT" charset="0"/>
                        </a:rPr>
                        <a:t>04. The costs of production in the forest enterprises</a:t>
                      </a:r>
                      <a:endPar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SME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err="1">
                          <a:ln>
                            <a:noFill/>
                          </a:ln>
                          <a:solidFill>
                            <a:schemeClr val="tx1"/>
                          </a:solidFill>
                          <a:effectLst/>
                          <a:latin typeface="Phetsarath OT" charset="0"/>
                          <a:ea typeface="Arial Unicode MS" pitchFamily="34" charset="-128"/>
                          <a:cs typeface="Phetsarath OT" charset="0"/>
                        </a:rPr>
                        <a:t>Somvang</a:t>
                      </a: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 </a:t>
                      </a:r>
                      <a:r>
                        <a:rPr kumimoji="0" lang="en-US" altLang="ko-KR" sz="1400" b="0" i="0" u="none" strike="noStrike" cap="none" normalizeH="0" baseline="0" dirty="0" err="1">
                          <a:ln>
                            <a:noFill/>
                          </a:ln>
                          <a:solidFill>
                            <a:schemeClr val="tx1"/>
                          </a:solidFill>
                          <a:effectLst/>
                          <a:latin typeface="Phetsarath OT" charset="0"/>
                          <a:ea typeface="Arial Unicode MS" pitchFamily="34" charset="-128"/>
                          <a:cs typeface="Phetsarath OT" charset="0"/>
                        </a:rPr>
                        <a:t>Phimmavong</a:t>
                      </a: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 PhD</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Submission Date</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September 09, 2014</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278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Version</a:t>
                      </a:r>
                      <a:endParaRPr kumimoji="0" lang="en-US" altLang="ko-KR" sz="2400" b="0" i="0" u="none" strike="noStrike" cap="none" normalizeH="0" baseline="0" dirty="0">
                        <a:ln>
                          <a:noFill/>
                        </a:ln>
                        <a:solidFill>
                          <a:schemeClr val="tx1"/>
                        </a:solidFill>
                        <a:effectLst/>
                        <a:latin typeface="Phetsarath OT" charset="0"/>
                        <a:ea typeface="굴림" pitchFamily="34" charset="-127"/>
                        <a:cs typeface="Phetsarath OT" charset="0"/>
                      </a:endParaRPr>
                    </a:p>
                  </a:txBody>
                  <a:tcP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Phetsarath OT" charset="0"/>
                          <a:ea typeface="Arial Unicode MS" pitchFamily="34" charset="-128"/>
                          <a:cs typeface="Phetsarath OT" charset="0"/>
                        </a:rPr>
                        <a:t>01</a:t>
                      </a: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3058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286109" y="1805312"/>
            <a:ext cx="7417731"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cs typeface="Phetsarath OT" charset="0"/>
              </a:rPr>
              <a:t>(2) </a:t>
            </a:r>
            <a:r>
              <a:rPr lang="en-US" altLang="ko-KR" sz="2000" dirty="0" err="1">
                <a:latin typeface="Phetsarath OT" charset="0"/>
                <a:ea typeface="HY견고딕" pitchFamily="18" charset="-127"/>
                <a:cs typeface="Phetsarath OT" charset="0"/>
              </a:rPr>
              <a:t>ຊັບສີນ</a:t>
            </a:r>
            <a:r>
              <a:rPr lang="en-US" altLang="ko-KR" sz="2000" dirty="0">
                <a:latin typeface="Phetsarath OT" charset="0"/>
                <a:ea typeface="HY견고딕" pitchFamily="18" charset="-127"/>
                <a:cs typeface="Phetsarath OT" charset="0"/>
              </a:rPr>
              <a:t>, </a:t>
            </a:r>
            <a:r>
              <a:rPr lang="en-US" altLang="ko-KR" sz="2000" dirty="0" err="1">
                <a:latin typeface="Phetsarath OT" charset="0"/>
                <a:ea typeface="HY견고딕" pitchFamily="18" charset="-127"/>
                <a:cs typeface="Phetsarath OT" charset="0"/>
              </a:rPr>
              <a:t>ລາຍຈ່າຍການນຳໃຊ້ເຄື່ອງມືການລົງທືນ</a:t>
            </a:r>
            <a:r>
              <a:rPr lang="en-US" altLang="ko-KR" sz="2000" dirty="0">
                <a:latin typeface="Phetsarath OT" charset="0"/>
                <a:ea typeface="HY견고딕" pitchFamily="18" charset="-127"/>
                <a:cs typeface="Phetsarath OT" charset="0"/>
              </a:rPr>
              <a:t> (</a:t>
            </a:r>
            <a:r>
              <a:rPr lang="en-US" altLang="ko-KR" sz="2000" dirty="0" err="1">
                <a:latin typeface="Phetsarath OT" charset="0"/>
                <a:ea typeface="HY견고딕" pitchFamily="18" charset="-127"/>
                <a:cs typeface="Phetsarath OT" charset="0"/>
              </a:rPr>
              <a:t>ຄ່າຫຼຸ້ຍຫຼ້ຽນ</a:t>
            </a:r>
            <a:r>
              <a:rPr lang="en-US" altLang="ko-KR" sz="2000" dirty="0">
                <a:latin typeface="Phetsarath OT" charset="0"/>
                <a:ea typeface="HY견고딕" pitchFamily="18" charset="-127"/>
                <a:cs typeface="Phetsarath OT" charset="0"/>
              </a:rPr>
              <a:t>)</a:t>
            </a:r>
          </a:p>
        </p:txBody>
      </p:sp>
      <p:grpSp>
        <p:nvGrpSpPr>
          <p:cNvPr id="8" name="Group 7"/>
          <p:cNvGrpSpPr/>
          <p:nvPr/>
        </p:nvGrpSpPr>
        <p:grpSpPr>
          <a:xfrm>
            <a:off x="2021582" y="2500968"/>
            <a:ext cx="7682257" cy="534804"/>
            <a:chOff x="2710036" y="2327069"/>
            <a:chExt cx="7246764" cy="534804"/>
          </a:xfrm>
        </p:grpSpPr>
        <p:sp>
          <p:nvSpPr>
            <p:cNvPr id="9" name="Rounded Rectangle 8"/>
            <p:cNvSpPr/>
            <p:nvPr/>
          </p:nvSpPr>
          <p:spPr>
            <a:xfrm>
              <a:off x="2710036" y="2327069"/>
              <a:ext cx="7246764"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latinLnBrk="1"/>
              <a:r>
                <a:rPr lang="en-US" altLang="ko-KR" sz="2000" dirty="0" err="1">
                  <a:solidFill>
                    <a:schemeClr val="tx1"/>
                  </a:solidFill>
                  <a:latin typeface="Phetsarath OT" charset="0"/>
                  <a:cs typeface="Phetsarath OT" charset="0"/>
                </a:rPr>
                <a:t>ຄ່າຫຼຸ້ຍຫຼ້ຽນແບບເສັ້ນຊື</a:t>
              </a:r>
              <a:r>
                <a:rPr lang="en-US" altLang="ko-KR" sz="2000" dirty="0">
                  <a:solidFill>
                    <a:schemeClr val="tx1"/>
                  </a:solidFill>
                  <a:latin typeface="Phetsarath OT" charset="0"/>
                  <a:cs typeface="Phetsarath OT" charset="0"/>
                </a:rPr>
                <a:t>່ (linear depreciation)</a:t>
              </a:r>
              <a:endParaRPr lang="ko-KR" altLang="en-US" sz="2000" dirty="0">
                <a:solidFill>
                  <a:schemeClr val="tx1"/>
                </a:solidFill>
                <a:latin typeface="Phetsarath OT" charset="0"/>
                <a:cs typeface="Phetsarath OT" charset="0"/>
              </a:endParaRPr>
            </a:p>
          </p:txBody>
        </p:sp>
        <p:sp>
          <p:nvSpPr>
            <p:cNvPr id="10" name="Rounded Rectangle 9"/>
            <p:cNvSpPr/>
            <p:nvPr/>
          </p:nvSpPr>
          <p:spPr>
            <a:xfrm>
              <a:off x="2782607" y="2455971"/>
              <a:ext cx="203170" cy="28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1</a:t>
              </a:r>
            </a:p>
          </p:txBody>
        </p:sp>
      </p:grpSp>
      <p:grpSp>
        <p:nvGrpSpPr>
          <p:cNvPr id="12" name="Group 11"/>
          <p:cNvGrpSpPr/>
          <p:nvPr/>
        </p:nvGrpSpPr>
        <p:grpSpPr>
          <a:xfrm>
            <a:off x="2043355" y="3096907"/>
            <a:ext cx="7660483" cy="534804"/>
            <a:chOff x="2731809" y="2923008"/>
            <a:chExt cx="7224991" cy="534804"/>
          </a:xfrm>
        </p:grpSpPr>
        <p:sp>
          <p:nvSpPr>
            <p:cNvPr id="13" name="Rounded Rectangle 12"/>
            <p:cNvSpPr/>
            <p:nvPr/>
          </p:nvSpPr>
          <p:spPr>
            <a:xfrm>
              <a:off x="2731809" y="2923008"/>
              <a:ext cx="7224991"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2000" dirty="0">
                <a:solidFill>
                  <a:schemeClr val="tx1"/>
                </a:solidFill>
                <a:latin typeface="Phetsarath OT" charset="0"/>
                <a:cs typeface="Phetsarath OT" charset="0"/>
              </a:endParaRPr>
            </a:p>
            <a:p>
              <a:pPr marL="171450" indent="174625" latinLnBrk="1"/>
              <a:r>
                <a:rPr lang="en-US" altLang="ko-KR" sz="2000" dirty="0" err="1">
                  <a:solidFill>
                    <a:schemeClr val="tx1"/>
                  </a:solidFill>
                  <a:latin typeface="Phetsarath OT" charset="0"/>
                  <a:cs typeface="Phetsarath OT" charset="0"/>
                </a:rPr>
                <a:t>ຄ່າຫຼຸ້ຍຫຼ້ຽນແບບ</a:t>
              </a:r>
              <a:r>
                <a:rPr lang="th-TH" altLang="ko-KR" sz="2000" dirty="0">
                  <a:solidFill>
                    <a:schemeClr val="tx1"/>
                  </a:solidFill>
                  <a:latin typeface="Phetsarath OT" charset="0"/>
                  <a:cs typeface="Phetsarath OT" charset="0"/>
                </a:rPr>
                <a:t>ຕົວເລກ (</a:t>
              </a:r>
              <a:r>
                <a:rPr lang="en-US" altLang="ko-KR" sz="2000" dirty="0">
                  <a:solidFill>
                    <a:schemeClr val="tx1"/>
                  </a:solidFill>
                  <a:latin typeface="Phetsarath OT" charset="0"/>
                  <a:cs typeface="Phetsarath OT" charset="0"/>
                </a:rPr>
                <a:t>Sum of the digits depreciation</a:t>
              </a:r>
              <a:r>
                <a:rPr lang="th-TH" altLang="ko-KR" sz="2000" dirty="0">
                  <a:solidFill>
                    <a:schemeClr val="tx1"/>
                  </a:solidFill>
                  <a:latin typeface="Phetsarath OT" charset="0"/>
                  <a:cs typeface="Phetsarath OT" charset="0"/>
                </a:rPr>
                <a:t>)</a:t>
              </a:r>
              <a:endParaRPr lang="ko-KR" altLang="en-US" sz="2000" dirty="0">
                <a:solidFill>
                  <a:schemeClr val="tx1"/>
                </a:solidFill>
                <a:latin typeface="Phetsarath OT" charset="0"/>
                <a:cs typeface="Phetsarath OT" charset="0"/>
              </a:endParaRPr>
            </a:p>
            <a:p>
              <a:pPr algn="ctr"/>
              <a:endParaRPr lang="en-US" sz="2000" dirty="0">
                <a:solidFill>
                  <a:schemeClr val="tx1"/>
                </a:solidFill>
                <a:latin typeface="Phetsarath OT" charset="0"/>
                <a:cs typeface="Phetsarath OT" charset="0"/>
              </a:endParaRPr>
            </a:p>
          </p:txBody>
        </p:sp>
        <p:sp>
          <p:nvSpPr>
            <p:cNvPr id="14" name="Rounded Rectangle 13"/>
            <p:cNvSpPr/>
            <p:nvPr/>
          </p:nvSpPr>
          <p:spPr>
            <a:xfrm>
              <a:off x="2775352" y="3051910"/>
              <a:ext cx="210425"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2</a:t>
              </a:r>
            </a:p>
          </p:txBody>
        </p:sp>
      </p:grpSp>
      <p:grpSp>
        <p:nvGrpSpPr>
          <p:cNvPr id="15" name="Group 14"/>
          <p:cNvGrpSpPr/>
          <p:nvPr/>
        </p:nvGrpSpPr>
        <p:grpSpPr>
          <a:xfrm>
            <a:off x="2021584" y="3682884"/>
            <a:ext cx="7682254" cy="534804"/>
            <a:chOff x="2710037" y="3582555"/>
            <a:chExt cx="7246763" cy="534804"/>
          </a:xfrm>
        </p:grpSpPr>
        <p:sp>
          <p:nvSpPr>
            <p:cNvPr id="16" name="Rounded Rectangle 15"/>
            <p:cNvSpPr/>
            <p:nvPr/>
          </p:nvSpPr>
          <p:spPr>
            <a:xfrm>
              <a:off x="2710037" y="3582555"/>
              <a:ext cx="7246763"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latinLnBrk="1"/>
              <a:r>
                <a:rPr lang="en-US" altLang="ko-KR" sz="2000" dirty="0" err="1">
                  <a:solidFill>
                    <a:schemeClr val="tx1"/>
                  </a:solidFill>
                  <a:latin typeface="Phetsarath OT" charset="0"/>
                  <a:cs typeface="Phetsarath OT" charset="0"/>
                </a:rPr>
                <a:t>ຄ່າຫຼຸ້ຍຫຼ້ຽນແບບ</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ຫຼຸດລົງປະຈຳປີ</a:t>
              </a:r>
              <a:r>
                <a:rPr lang="en-US" altLang="ko-KR" sz="2000" dirty="0">
                  <a:solidFill>
                    <a:schemeClr val="tx1"/>
                  </a:solidFill>
                  <a:latin typeface="Phetsarath OT" charset="0"/>
                  <a:cs typeface="Phetsarath OT" charset="0"/>
                </a:rPr>
                <a:t> (digressive depreciation)</a:t>
              </a:r>
              <a:endParaRPr lang="ko-KR" altLang="en-US" sz="2000" dirty="0">
                <a:solidFill>
                  <a:schemeClr val="tx1"/>
                </a:solidFill>
                <a:latin typeface="Phetsarath OT" charset="0"/>
                <a:cs typeface="Phetsarath OT" charset="0"/>
              </a:endParaRPr>
            </a:p>
          </p:txBody>
        </p:sp>
        <p:sp>
          <p:nvSpPr>
            <p:cNvPr id="17" name="Rounded Rectangle 16"/>
            <p:cNvSpPr/>
            <p:nvPr/>
          </p:nvSpPr>
          <p:spPr>
            <a:xfrm>
              <a:off x="2768092" y="3700947"/>
              <a:ext cx="23219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3</a:t>
              </a:r>
            </a:p>
          </p:txBody>
        </p:sp>
      </p:grpSp>
      <p:grpSp>
        <p:nvGrpSpPr>
          <p:cNvPr id="18" name="Group 17"/>
          <p:cNvGrpSpPr/>
          <p:nvPr/>
        </p:nvGrpSpPr>
        <p:grpSpPr>
          <a:xfrm>
            <a:off x="2028844" y="4276210"/>
            <a:ext cx="7674994" cy="534804"/>
            <a:chOff x="2717297" y="4228431"/>
            <a:chExt cx="7224989" cy="534804"/>
          </a:xfrm>
        </p:grpSpPr>
        <p:sp>
          <p:nvSpPr>
            <p:cNvPr id="19" name="Rounded Rectangle 18"/>
            <p:cNvSpPr/>
            <p:nvPr/>
          </p:nvSpPr>
          <p:spPr>
            <a:xfrm>
              <a:off x="2717297" y="4228431"/>
              <a:ext cx="7224989"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latinLnBrk="1"/>
              <a:r>
                <a:rPr lang="en-US" altLang="ko-KR" sz="2000" dirty="0" err="1">
                  <a:solidFill>
                    <a:schemeClr val="tx1"/>
                  </a:solidFill>
                  <a:latin typeface="Phetsarath OT" charset="0"/>
                  <a:cs typeface="Phetsarath OT" charset="0"/>
                </a:rPr>
                <a:t>ຄ່າຫຼຸ້ຍຫຼ້ຽນອີງຕາມການນຳໃຊ້ຕົວຈີງ</a:t>
              </a:r>
              <a:r>
                <a:rPr lang="en-US" altLang="ko-KR" sz="2000" dirty="0">
                  <a:solidFill>
                    <a:schemeClr val="tx1"/>
                  </a:solidFill>
                  <a:latin typeface="Phetsarath OT" charset="0"/>
                  <a:cs typeface="Phetsarath OT" charset="0"/>
                </a:rPr>
                <a:t> (According to actual use)</a:t>
              </a:r>
              <a:endParaRPr lang="ko-KR" altLang="en-US" sz="2000" dirty="0">
                <a:solidFill>
                  <a:schemeClr val="tx1"/>
                </a:solidFill>
                <a:latin typeface="Phetsarath OT" charset="0"/>
                <a:cs typeface="Phetsarath OT" charset="0"/>
              </a:endParaRPr>
            </a:p>
          </p:txBody>
        </p:sp>
        <p:sp>
          <p:nvSpPr>
            <p:cNvPr id="20" name="Rounded Rectangle 19"/>
            <p:cNvSpPr/>
            <p:nvPr/>
          </p:nvSpPr>
          <p:spPr>
            <a:xfrm>
              <a:off x="2775352" y="4329410"/>
              <a:ext cx="210425" cy="317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4</a:t>
              </a:r>
            </a:p>
          </p:txBody>
        </p:sp>
      </p:grpSp>
    </p:spTree>
    <p:extLst>
      <p:ext uri="{BB962C8B-B14F-4D97-AF65-F5344CB8AC3E}">
        <p14:creationId xmlns:p14="http://schemas.microsoft.com/office/powerpoint/2010/main" val="2041130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262644" y="1976837"/>
            <a:ext cx="2957781"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cs typeface="Phetsarath OT" charset="0"/>
              </a:rPr>
              <a:t>(3) </a:t>
            </a:r>
            <a:r>
              <a:rPr lang="en-US" altLang="ko-KR" sz="2000" dirty="0" err="1">
                <a:latin typeface="Phetsarath OT" charset="0"/>
                <a:ea typeface="HY견고딕" pitchFamily="18" charset="-127"/>
                <a:cs typeface="Phetsarath OT" charset="0"/>
              </a:rPr>
              <a:t>ລາຍຈ່າຍອຸປະກອນ</a:t>
            </a:r>
            <a:endParaRPr lang="en-US" altLang="ko-KR" sz="2000" dirty="0">
              <a:latin typeface="Phetsarath OT" charset="0"/>
              <a:ea typeface="HY견고딕" pitchFamily="18" charset="-127"/>
              <a:cs typeface="Phetsarath OT" charset="0"/>
            </a:endParaRPr>
          </a:p>
        </p:txBody>
      </p:sp>
      <p:grpSp>
        <p:nvGrpSpPr>
          <p:cNvPr id="9" name="Group 8"/>
          <p:cNvGrpSpPr/>
          <p:nvPr/>
        </p:nvGrpSpPr>
        <p:grpSpPr>
          <a:xfrm>
            <a:off x="1718177" y="2666169"/>
            <a:ext cx="7473120" cy="3181522"/>
            <a:chOff x="428856" y="3937867"/>
            <a:chExt cx="4843294" cy="3181522"/>
          </a:xfrm>
        </p:grpSpPr>
        <p:sp>
          <p:nvSpPr>
            <p:cNvPr id="24" name="모서리가 둥근 직사각형 39"/>
            <p:cNvSpPr/>
            <p:nvPr/>
          </p:nvSpPr>
          <p:spPr bwMode="auto">
            <a:xfrm>
              <a:off x="428857" y="4417845"/>
              <a:ext cx="4843293" cy="2701544"/>
            </a:xfrm>
            <a:prstGeom prst="roundRect">
              <a:avLst>
                <a:gd name="adj" fmla="val 8984"/>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marL="0" marR="0" indent="0" defTabSz="914400" rtl="0" eaLnBrk="1" fontAlgn="base" latinLnBrk="1" hangingPunct="1">
                <a:lnSpc>
                  <a:spcPct val="100000"/>
                </a:lnSpc>
                <a:spcBef>
                  <a:spcPct val="0"/>
                </a:spcBef>
                <a:spcAft>
                  <a:spcPct val="0"/>
                </a:spcAft>
                <a:buClrTx/>
                <a:buSzTx/>
                <a:buFontTx/>
                <a:buNone/>
                <a:tabLst/>
              </a:pPr>
              <a:endParaRPr kumimoji="1" lang="ko-KR" altLang="en-US" sz="2000" b="0" i="0" u="none" strike="noStrike" cap="none" normalizeH="0" baseline="0" dirty="0">
                <a:ln>
                  <a:noFill/>
                </a:ln>
                <a:solidFill>
                  <a:schemeClr val="tx1"/>
                </a:solidFill>
                <a:latin typeface="Phetsarath OT" charset="0"/>
                <a:ea typeface="HY견고딕" pitchFamily="18" charset="-127"/>
                <a:cs typeface="Phetsarath OT" charset="0"/>
              </a:endParaRPr>
            </a:p>
          </p:txBody>
        </p:sp>
        <p:sp>
          <p:nvSpPr>
            <p:cNvPr id="25" name="모서리가 둥근 직사각형 41"/>
            <p:cNvSpPr/>
            <p:nvPr/>
          </p:nvSpPr>
          <p:spPr>
            <a:xfrm>
              <a:off x="428856" y="3995781"/>
              <a:ext cx="2765607" cy="422063"/>
            </a:xfrm>
            <a:prstGeom prst="roundRect">
              <a:avLst>
                <a:gd name="adj" fmla="val 50000"/>
              </a:avLst>
            </a:prstGeom>
            <a:gradFill flip="none" rotWithShape="1">
              <a:gsLst>
                <a:gs pos="0">
                  <a:srgbClr val="3D6B1B"/>
                </a:gs>
                <a:gs pos="100000">
                  <a:srgbClr val="9DCE46"/>
                </a:gs>
              </a:gsLst>
              <a:lin ang="16200000" scaled="1"/>
              <a:tileRect/>
            </a:gradFill>
            <a:ln w="6350">
              <a:solidFill>
                <a:srgbClr val="285000"/>
              </a:solidFill>
              <a:round/>
              <a:headEnd/>
              <a:tailEnd/>
            </a:ln>
            <a:effectLst>
              <a:outerShdw blurRad="50800" dist="38100" dir="5400000" algn="t" rotWithShape="0">
                <a:prstClr val="black">
                  <a:alpha val="30000"/>
                </a:prstClr>
              </a:outerShdw>
            </a:effectLst>
          </p:spPr>
          <p:txBody>
            <a:bodyPr wrap="none" anchor="ctr"/>
            <a:lstStyle/>
            <a:p>
              <a:pPr>
                <a:defRPr/>
              </a:pPr>
              <a:endParaRPr lang="ko-KR" altLang="en-US" sz="2000" b="1" dirty="0">
                <a:solidFill>
                  <a:srgbClr val="000000"/>
                </a:solidFill>
                <a:latin typeface="Phetsarath OT" charset="0"/>
                <a:ea typeface="굴림" pitchFamily="50" charset="-127"/>
                <a:cs typeface="Phetsarath OT" charset="0"/>
              </a:endParaRPr>
            </a:p>
          </p:txBody>
        </p:sp>
        <p:sp>
          <p:nvSpPr>
            <p:cNvPr id="27" name="모서리가 둥근 직사각형 42"/>
            <p:cNvSpPr/>
            <p:nvPr/>
          </p:nvSpPr>
          <p:spPr>
            <a:xfrm>
              <a:off x="442981" y="3937867"/>
              <a:ext cx="2751480" cy="422063"/>
            </a:xfrm>
            <a:prstGeom prst="roundRect">
              <a:avLst>
                <a:gd name="adj" fmla="val 50000"/>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defRPr/>
              </a:pPr>
              <a:endParaRPr lang="ko-KR" altLang="en-US" sz="2000" b="1" dirty="0">
                <a:solidFill>
                  <a:srgbClr val="000000"/>
                </a:solidFill>
                <a:latin typeface="Phetsarath OT" charset="0"/>
                <a:ea typeface="굴림" pitchFamily="50" charset="-127"/>
                <a:cs typeface="Phetsarath OT" charset="0"/>
              </a:endParaRPr>
            </a:p>
          </p:txBody>
        </p:sp>
        <p:sp>
          <p:nvSpPr>
            <p:cNvPr id="28" name="직사각형 50"/>
            <p:cNvSpPr/>
            <p:nvPr/>
          </p:nvSpPr>
          <p:spPr>
            <a:xfrm>
              <a:off x="565360" y="4038631"/>
              <a:ext cx="2202193" cy="446276"/>
            </a:xfrm>
            <a:prstGeom prst="rect">
              <a:avLst/>
            </a:prstGeom>
          </p:spPr>
          <p:txBody>
            <a:bodyPr wrap="square">
              <a:spAutoFit/>
            </a:bodyPr>
            <a:lstStyle/>
            <a:p>
              <a:pPr>
                <a:lnSpc>
                  <a:spcPct val="115000"/>
                </a:lnSpc>
                <a:spcBef>
                  <a:spcPts val="300"/>
                </a:spcBef>
                <a:spcAft>
                  <a:spcPts val="300"/>
                </a:spcAft>
              </a:pPr>
              <a:r>
                <a:rPr lang="en-GB" sz="2000" b="1" dirty="0" err="1">
                  <a:solidFill>
                    <a:schemeClr val="bg1"/>
                  </a:solidFill>
                  <a:latin typeface="Phetsarath OT" charset="0"/>
                  <a:cs typeface="Phetsarath OT" charset="0"/>
                </a:rPr>
                <a:t>ນຳໃໍຊ້ເພື່ອຫຍັງ</a:t>
              </a:r>
              <a:r>
                <a:rPr lang="en-GB" sz="2000" b="1" dirty="0">
                  <a:solidFill>
                    <a:schemeClr val="bg1"/>
                  </a:solidFill>
                  <a:latin typeface="Phetsarath OT" charset="0"/>
                  <a:cs typeface="Phetsarath OT" charset="0"/>
                </a:rPr>
                <a:t>?</a:t>
              </a:r>
              <a:endParaRPr lang="en-US" sz="2000" b="1" dirty="0">
                <a:solidFill>
                  <a:schemeClr val="bg1"/>
                </a:solidFill>
                <a:latin typeface="Phetsarath OT" charset="0"/>
                <a:ea typeface="Times New Roman" panose="02020603050405020304" pitchFamily="18" charset="0"/>
                <a:cs typeface="Phetsarath OT" charset="0"/>
              </a:endParaRPr>
            </a:p>
          </p:txBody>
        </p:sp>
        <p:sp>
          <p:nvSpPr>
            <p:cNvPr id="29" name="모서리가 둥근 직사각형 61"/>
            <p:cNvSpPr/>
            <p:nvPr/>
          </p:nvSpPr>
          <p:spPr bwMode="auto">
            <a:xfrm>
              <a:off x="917956" y="4510041"/>
              <a:ext cx="4351020" cy="380374"/>
            </a:xfrm>
            <a:prstGeom prst="roundRect">
              <a:avLst>
                <a:gd name="adj" fmla="val 50000"/>
              </a:avLst>
            </a:prstGeom>
            <a:solidFill>
              <a:srgbClr val="E4E4E4"/>
            </a:soli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marL="0" marR="0" indent="0" defTabSz="914400" rtl="0" eaLnBrk="1" fontAlgn="base" latinLnBrk="1" hangingPunct="1">
                <a:lnSpc>
                  <a:spcPct val="100000"/>
                </a:lnSpc>
                <a:spcBef>
                  <a:spcPct val="0"/>
                </a:spcBef>
                <a:spcAft>
                  <a:spcPct val="0"/>
                </a:spcAft>
                <a:buClrTx/>
                <a:buSzTx/>
                <a:buFontTx/>
                <a:buNone/>
                <a:tabLst/>
              </a:pPr>
              <a:endParaRPr kumimoji="1" lang="ko-KR" altLang="en-US" sz="2000" b="0" i="0" u="none" strike="noStrike" cap="none" normalizeH="0" baseline="0" dirty="0">
                <a:ln>
                  <a:noFill/>
                </a:ln>
                <a:solidFill>
                  <a:schemeClr val="tx1"/>
                </a:solidFill>
                <a:latin typeface="Phetsarath OT" charset="0"/>
                <a:ea typeface="HY견고딕" pitchFamily="18" charset="-127"/>
                <a:cs typeface="Phetsarath OT" charset="0"/>
              </a:endParaRPr>
            </a:p>
          </p:txBody>
        </p:sp>
        <p:sp>
          <p:nvSpPr>
            <p:cNvPr id="30" name="모서리가 둥근 직사각형 62"/>
            <p:cNvSpPr/>
            <p:nvPr/>
          </p:nvSpPr>
          <p:spPr bwMode="auto">
            <a:xfrm>
              <a:off x="498826" y="4504823"/>
              <a:ext cx="1723704" cy="380374"/>
            </a:xfrm>
            <a:prstGeom prst="roundRect">
              <a:avLst>
                <a:gd name="adj" fmla="val 50000"/>
              </a:avLst>
            </a:prstGeom>
            <a:gradFill flip="none" rotWithShape="1">
              <a:gsLst>
                <a:gs pos="0">
                  <a:srgbClr val="4DD34D"/>
                </a:gs>
                <a:gs pos="100000">
                  <a:srgbClr val="AAE600"/>
                </a:gs>
              </a:gsLst>
              <a:lin ang="16200000" scaled="1"/>
              <a:tileRect/>
            </a:gradFill>
            <a:ln w="6350">
              <a:solidFill>
                <a:srgbClr val="009900"/>
              </a:solidFill>
              <a:round/>
              <a:headEnd/>
              <a:tailEnd/>
            </a:ln>
            <a:effectLst>
              <a:outerShdw blurRad="50800" dist="38100" dir="5400000" algn="t" rotWithShape="0">
                <a:prstClr val="black">
                  <a:alpha val="30000"/>
                </a:prstClr>
              </a:outerShdw>
            </a:effectLst>
          </p:spPr>
          <p:txBody>
            <a:bodyPr wrap="none" anchor="ctr"/>
            <a:lstStyle/>
            <a:p>
              <a:pPr marR="0" indent="0" fontAlgn="base">
                <a:lnSpc>
                  <a:spcPct val="100000"/>
                </a:lnSpc>
                <a:spcBef>
                  <a:spcPct val="0"/>
                </a:spcBef>
                <a:spcAft>
                  <a:spcPct val="0"/>
                </a:spcAft>
                <a:buClrTx/>
                <a:buSzTx/>
                <a:buFontTx/>
                <a:buNone/>
                <a:tabLst/>
                <a:defRPr/>
              </a:pPr>
              <a:endParaRPr lang="ko-KR" altLang="en-US" sz="2000" b="1" dirty="0">
                <a:solidFill>
                  <a:srgbClr val="000000"/>
                </a:solidFill>
                <a:latin typeface="Phetsarath OT" charset="0"/>
                <a:ea typeface="굴림" pitchFamily="50" charset="-127"/>
                <a:cs typeface="Phetsarath OT" charset="0"/>
              </a:endParaRPr>
            </a:p>
          </p:txBody>
        </p:sp>
        <p:sp>
          <p:nvSpPr>
            <p:cNvPr id="33" name="AutoShape 24"/>
            <p:cNvSpPr>
              <a:spLocks noChangeArrowheads="1"/>
            </p:cNvSpPr>
            <p:nvPr/>
          </p:nvSpPr>
          <p:spPr bwMode="auto">
            <a:xfrm>
              <a:off x="926753" y="4480780"/>
              <a:ext cx="800006" cy="389453"/>
            </a:xfrm>
            <a:prstGeom prst="roundRect">
              <a:avLst>
                <a:gd name="adj" fmla="val 0"/>
              </a:avLst>
            </a:prstGeom>
            <a:noFill/>
            <a:ln w="9525">
              <a:noFill/>
              <a:round/>
              <a:headEnd/>
              <a:tailEnd/>
            </a:ln>
            <a:effectLst>
              <a:outerShdw dist="17961" dir="2700000" algn="ctr" rotWithShape="0">
                <a:schemeClr val="tx1"/>
              </a:outerShdw>
            </a:effectLst>
          </p:spPr>
          <p:txBody>
            <a:bodyPr vert="horz" wrap="none" lIns="91440" tIns="45720" rIns="91440" bIns="45720" numCol="1" anchor="ctr" anchorCtr="0" compatLnSpc="1">
              <a:prstTxWarp prst="textNoShape">
                <a:avLst/>
              </a:prstTxWarp>
            </a:bodyPr>
            <a:lstStyle/>
            <a:p>
              <a:pPr>
                <a:lnSpc>
                  <a:spcPct val="115000"/>
                </a:lnSpc>
                <a:spcBef>
                  <a:spcPts val="300"/>
                </a:spcBef>
                <a:spcAft>
                  <a:spcPts val="300"/>
                </a:spcAft>
              </a:pPr>
              <a:r>
                <a:rPr lang="en-GB" sz="2000" b="1" dirty="0" err="1">
                  <a:solidFill>
                    <a:schemeClr val="bg1"/>
                  </a:solidFill>
                  <a:latin typeface="Phetsarath OT" charset="0"/>
                  <a:cs typeface="Phetsarath OT" charset="0"/>
                </a:rPr>
                <a:t>ໝວກກັນກະທົບ</a:t>
              </a:r>
              <a:endParaRPr lang="en-US" sz="2000" b="1" dirty="0">
                <a:solidFill>
                  <a:schemeClr val="bg1"/>
                </a:solidFill>
                <a:latin typeface="Phetsarath OT" charset="0"/>
                <a:ea typeface="Times New Roman" panose="02020603050405020304" pitchFamily="18" charset="0"/>
                <a:cs typeface="Phetsarath OT" charset="0"/>
              </a:endParaRPr>
            </a:p>
          </p:txBody>
        </p:sp>
        <p:sp>
          <p:nvSpPr>
            <p:cNvPr id="35" name="모서리가 둥근 직사각형 61"/>
            <p:cNvSpPr/>
            <p:nvPr/>
          </p:nvSpPr>
          <p:spPr bwMode="auto">
            <a:xfrm>
              <a:off x="891879" y="4928429"/>
              <a:ext cx="4371342" cy="380374"/>
            </a:xfrm>
            <a:prstGeom prst="roundRect">
              <a:avLst>
                <a:gd name="adj" fmla="val 50000"/>
              </a:avLst>
            </a:prstGeom>
            <a:solidFill>
              <a:srgbClr val="E4E4E4"/>
            </a:soli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marL="0" marR="0" indent="0" defTabSz="914400" rtl="0" eaLnBrk="1" fontAlgn="base" latinLnBrk="1" hangingPunct="1">
                <a:lnSpc>
                  <a:spcPct val="100000"/>
                </a:lnSpc>
                <a:spcBef>
                  <a:spcPct val="0"/>
                </a:spcBef>
                <a:spcAft>
                  <a:spcPct val="0"/>
                </a:spcAft>
                <a:buClrTx/>
                <a:buSzTx/>
                <a:buFontTx/>
                <a:buNone/>
                <a:tabLst/>
              </a:pPr>
              <a:endParaRPr kumimoji="1" lang="ko-KR" altLang="en-US" sz="2000" b="0" i="0" u="none" strike="noStrike" cap="none" normalizeH="0" baseline="0" dirty="0">
                <a:ln>
                  <a:noFill/>
                </a:ln>
                <a:solidFill>
                  <a:schemeClr val="tx1"/>
                </a:solidFill>
                <a:latin typeface="Phetsarath OT" charset="0"/>
                <a:ea typeface="HY견고딕" pitchFamily="18" charset="-127"/>
                <a:cs typeface="Phetsarath OT" charset="0"/>
              </a:endParaRPr>
            </a:p>
          </p:txBody>
        </p:sp>
        <p:sp>
          <p:nvSpPr>
            <p:cNvPr id="36" name="모서리가 둥근 직사각형 62"/>
            <p:cNvSpPr/>
            <p:nvPr/>
          </p:nvSpPr>
          <p:spPr bwMode="auto">
            <a:xfrm>
              <a:off x="472750" y="4923211"/>
              <a:ext cx="1746500" cy="380374"/>
            </a:xfrm>
            <a:prstGeom prst="roundRect">
              <a:avLst>
                <a:gd name="adj" fmla="val 50000"/>
              </a:avLst>
            </a:prstGeom>
            <a:gradFill flip="none" rotWithShape="1">
              <a:gsLst>
                <a:gs pos="0">
                  <a:srgbClr val="4DD34D"/>
                </a:gs>
                <a:gs pos="100000">
                  <a:srgbClr val="AAE600"/>
                </a:gs>
              </a:gsLst>
              <a:lin ang="16200000" scaled="1"/>
              <a:tileRect/>
            </a:gradFill>
            <a:ln w="6350">
              <a:solidFill>
                <a:srgbClr val="009900"/>
              </a:solidFill>
              <a:round/>
              <a:headEnd/>
              <a:tailEnd/>
            </a:ln>
            <a:effectLst>
              <a:outerShdw blurRad="50800" dist="38100" dir="5400000" algn="t" rotWithShape="0">
                <a:prstClr val="black">
                  <a:alpha val="30000"/>
                </a:prstClr>
              </a:outerShdw>
            </a:effectLst>
          </p:spPr>
          <p:txBody>
            <a:bodyPr wrap="none" anchor="ctr"/>
            <a:lstStyle/>
            <a:p>
              <a:pPr marR="0" indent="0" fontAlgn="base">
                <a:lnSpc>
                  <a:spcPct val="100000"/>
                </a:lnSpc>
                <a:spcBef>
                  <a:spcPct val="0"/>
                </a:spcBef>
                <a:spcAft>
                  <a:spcPct val="0"/>
                </a:spcAft>
                <a:buClrTx/>
                <a:buSzTx/>
                <a:buFontTx/>
                <a:buNone/>
                <a:tabLst/>
                <a:defRPr/>
              </a:pPr>
              <a:endParaRPr lang="ko-KR" altLang="en-US" sz="2000" b="1" dirty="0">
                <a:solidFill>
                  <a:srgbClr val="000000"/>
                </a:solidFill>
                <a:latin typeface="Phetsarath OT" charset="0"/>
                <a:ea typeface="굴림" pitchFamily="50" charset="-127"/>
                <a:cs typeface="Phetsarath OT" charset="0"/>
              </a:endParaRPr>
            </a:p>
          </p:txBody>
        </p:sp>
        <p:sp>
          <p:nvSpPr>
            <p:cNvPr id="37" name="AutoShape 24"/>
            <p:cNvSpPr>
              <a:spLocks noChangeArrowheads="1"/>
            </p:cNvSpPr>
            <p:nvPr/>
          </p:nvSpPr>
          <p:spPr bwMode="auto">
            <a:xfrm>
              <a:off x="904475" y="4919350"/>
              <a:ext cx="800006" cy="389453"/>
            </a:xfrm>
            <a:prstGeom prst="roundRect">
              <a:avLst>
                <a:gd name="adj" fmla="val 0"/>
              </a:avLst>
            </a:prstGeom>
            <a:noFill/>
            <a:ln w="9525">
              <a:noFill/>
              <a:round/>
              <a:headEnd/>
              <a:tailEnd/>
            </a:ln>
            <a:effectLst>
              <a:outerShdw dist="17961" dir="2700000" algn="ctr" rotWithShape="0">
                <a:schemeClr val="tx1"/>
              </a:outerShdw>
            </a:effectLst>
          </p:spPr>
          <p:txBody>
            <a:bodyPr vert="horz" wrap="none" lIns="91440" tIns="45720" rIns="91440" bIns="45720" numCol="1" anchor="ctr" anchorCtr="0" compatLnSpc="1">
              <a:prstTxWarp prst="textNoShape">
                <a:avLst/>
              </a:prstTxWarp>
            </a:bodyPr>
            <a:lstStyle/>
            <a:p>
              <a:pPr>
                <a:lnSpc>
                  <a:spcPct val="115000"/>
                </a:lnSpc>
                <a:spcBef>
                  <a:spcPts val="300"/>
                </a:spcBef>
                <a:spcAft>
                  <a:spcPts val="300"/>
                </a:spcAft>
              </a:pPr>
              <a:r>
                <a:rPr lang="en-GB" sz="2000" b="1" dirty="0" err="1">
                  <a:solidFill>
                    <a:schemeClr val="bg1"/>
                  </a:solidFill>
                  <a:latin typeface="Phetsarath OT" charset="0"/>
                  <a:cs typeface="Phetsarath OT" charset="0"/>
                </a:rPr>
                <a:t>ເຄືອງອັດຫູ</a:t>
              </a:r>
              <a:endParaRPr lang="en-US" sz="2000" b="1" dirty="0">
                <a:solidFill>
                  <a:schemeClr val="bg1"/>
                </a:solidFill>
                <a:latin typeface="Phetsarath OT" charset="0"/>
                <a:ea typeface="Times New Roman" panose="02020603050405020304" pitchFamily="18" charset="0"/>
                <a:cs typeface="Phetsarath OT" charset="0"/>
              </a:endParaRPr>
            </a:p>
          </p:txBody>
        </p:sp>
        <p:sp>
          <p:nvSpPr>
            <p:cNvPr id="38" name="모서리가 둥근 직사각형 61"/>
            <p:cNvSpPr/>
            <p:nvPr/>
          </p:nvSpPr>
          <p:spPr bwMode="auto">
            <a:xfrm>
              <a:off x="927855" y="5360352"/>
              <a:ext cx="4343306" cy="380374"/>
            </a:xfrm>
            <a:prstGeom prst="roundRect">
              <a:avLst>
                <a:gd name="adj" fmla="val 50000"/>
              </a:avLst>
            </a:prstGeom>
            <a:solidFill>
              <a:srgbClr val="E4E4E4"/>
            </a:soli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marL="0" marR="0" indent="0" defTabSz="914400" rtl="0" eaLnBrk="1" fontAlgn="base" latinLnBrk="1" hangingPunct="1">
                <a:lnSpc>
                  <a:spcPct val="100000"/>
                </a:lnSpc>
                <a:spcBef>
                  <a:spcPct val="0"/>
                </a:spcBef>
                <a:spcAft>
                  <a:spcPct val="0"/>
                </a:spcAft>
                <a:buClrTx/>
                <a:buSzTx/>
                <a:buFontTx/>
                <a:buNone/>
                <a:tabLst/>
              </a:pPr>
              <a:endParaRPr kumimoji="1" lang="ko-KR" altLang="en-US" sz="2000" b="0" i="0" u="none" strike="noStrike" cap="none" normalizeH="0" baseline="0" dirty="0">
                <a:ln>
                  <a:noFill/>
                </a:ln>
                <a:solidFill>
                  <a:schemeClr val="tx1"/>
                </a:solidFill>
                <a:latin typeface="Phetsarath OT" charset="0"/>
                <a:ea typeface="HY견고딕" pitchFamily="18" charset="-127"/>
                <a:cs typeface="Phetsarath OT" charset="0"/>
              </a:endParaRPr>
            </a:p>
          </p:txBody>
        </p:sp>
        <p:sp>
          <p:nvSpPr>
            <p:cNvPr id="39" name="모서리가 둥근 직사각형 62"/>
            <p:cNvSpPr/>
            <p:nvPr/>
          </p:nvSpPr>
          <p:spPr bwMode="auto">
            <a:xfrm>
              <a:off x="490848" y="5355134"/>
              <a:ext cx="1715049" cy="380374"/>
            </a:xfrm>
            <a:prstGeom prst="roundRect">
              <a:avLst>
                <a:gd name="adj" fmla="val 50000"/>
              </a:avLst>
            </a:prstGeom>
            <a:gradFill flip="none" rotWithShape="1">
              <a:gsLst>
                <a:gs pos="0">
                  <a:srgbClr val="4DD34D"/>
                </a:gs>
                <a:gs pos="100000">
                  <a:srgbClr val="AAE600"/>
                </a:gs>
              </a:gsLst>
              <a:lin ang="16200000" scaled="1"/>
              <a:tileRect/>
            </a:gradFill>
            <a:ln w="6350">
              <a:solidFill>
                <a:srgbClr val="009900"/>
              </a:solidFill>
              <a:round/>
              <a:headEnd/>
              <a:tailEnd/>
            </a:ln>
            <a:effectLst>
              <a:outerShdw blurRad="50800" dist="38100" dir="5400000" algn="t" rotWithShape="0">
                <a:prstClr val="black">
                  <a:alpha val="30000"/>
                </a:prstClr>
              </a:outerShdw>
            </a:effectLst>
          </p:spPr>
          <p:txBody>
            <a:bodyPr wrap="none" anchor="ctr"/>
            <a:lstStyle/>
            <a:p>
              <a:pPr marR="0" indent="0" fontAlgn="base">
                <a:lnSpc>
                  <a:spcPct val="100000"/>
                </a:lnSpc>
                <a:spcBef>
                  <a:spcPct val="0"/>
                </a:spcBef>
                <a:spcAft>
                  <a:spcPct val="0"/>
                </a:spcAft>
                <a:buClrTx/>
                <a:buSzTx/>
                <a:buFontTx/>
                <a:buNone/>
                <a:tabLst/>
                <a:defRPr/>
              </a:pPr>
              <a:endParaRPr lang="ko-KR" altLang="en-US" sz="2000" b="1" dirty="0">
                <a:solidFill>
                  <a:srgbClr val="000000"/>
                </a:solidFill>
                <a:latin typeface="Phetsarath OT" charset="0"/>
                <a:ea typeface="굴림" pitchFamily="50" charset="-127"/>
                <a:cs typeface="Phetsarath OT" charset="0"/>
              </a:endParaRPr>
            </a:p>
          </p:txBody>
        </p:sp>
        <p:sp>
          <p:nvSpPr>
            <p:cNvPr id="40" name="AutoShape 24"/>
            <p:cNvSpPr>
              <a:spLocks noChangeArrowheads="1"/>
            </p:cNvSpPr>
            <p:nvPr/>
          </p:nvSpPr>
          <p:spPr bwMode="auto">
            <a:xfrm>
              <a:off x="899215" y="5504767"/>
              <a:ext cx="800006" cy="123775"/>
            </a:xfrm>
            <a:prstGeom prst="roundRect">
              <a:avLst>
                <a:gd name="adj" fmla="val 0"/>
              </a:avLst>
            </a:prstGeom>
            <a:noFill/>
            <a:ln w="9525">
              <a:noFill/>
              <a:round/>
              <a:headEnd/>
              <a:tailEnd/>
            </a:ln>
            <a:effectLst>
              <a:outerShdw dist="17961" dir="2700000" algn="ctr" rotWithShape="0">
                <a:schemeClr val="tx1"/>
              </a:outerShdw>
            </a:effectLst>
          </p:spPr>
          <p:txBody>
            <a:bodyPr vert="horz" wrap="none" lIns="91440" tIns="45720" rIns="91440" bIns="45720" numCol="1" anchor="ctr" anchorCtr="0" compatLnSpc="1">
              <a:prstTxWarp prst="textNoShape">
                <a:avLst/>
              </a:prstTxWarp>
            </a:bodyPr>
            <a:lstStyle/>
            <a:p>
              <a:pPr>
                <a:lnSpc>
                  <a:spcPct val="115000"/>
                </a:lnSpc>
                <a:spcBef>
                  <a:spcPts val="300"/>
                </a:spcBef>
                <a:spcAft>
                  <a:spcPts val="300"/>
                </a:spcAft>
              </a:pPr>
              <a:r>
                <a:rPr lang="en-GB" sz="2000" b="1" dirty="0" err="1">
                  <a:solidFill>
                    <a:schemeClr val="bg1"/>
                  </a:solidFill>
                  <a:latin typeface="Phetsarath OT" charset="0"/>
                  <a:cs typeface="Phetsarath OT" charset="0"/>
                </a:rPr>
                <a:t>ແວ່ນຕາ</a:t>
              </a:r>
              <a:endParaRPr lang="en-US" sz="2000" b="1" dirty="0">
                <a:solidFill>
                  <a:schemeClr val="bg1"/>
                </a:solidFill>
                <a:latin typeface="Phetsarath OT" charset="0"/>
                <a:ea typeface="Times New Roman" panose="02020603050405020304" pitchFamily="18" charset="0"/>
                <a:cs typeface="Phetsarath OT" charset="0"/>
              </a:endParaRPr>
            </a:p>
          </p:txBody>
        </p:sp>
        <p:sp>
          <p:nvSpPr>
            <p:cNvPr id="41" name="TextBox 40"/>
            <p:cNvSpPr txBox="1"/>
            <p:nvPr/>
          </p:nvSpPr>
          <p:spPr>
            <a:xfrm>
              <a:off x="2286064" y="4515287"/>
              <a:ext cx="2443391" cy="446276"/>
            </a:xfrm>
            <a:prstGeom prst="rect">
              <a:avLst/>
            </a:prstGeom>
            <a:noFill/>
          </p:spPr>
          <p:txBody>
            <a:bodyPr wrap="square" rtlCol="0">
              <a:spAutoFit/>
            </a:bodyPr>
            <a:lstStyle/>
            <a:p>
              <a:pPr>
                <a:lnSpc>
                  <a:spcPct val="115000"/>
                </a:lnSpc>
                <a:spcBef>
                  <a:spcPts val="300"/>
                </a:spcBef>
                <a:spcAft>
                  <a:spcPts val="300"/>
                </a:spcAft>
              </a:pPr>
              <a:r>
                <a:rPr lang="en-GB" sz="2000" dirty="0"/>
                <a:t>Motor helmet or construction hat </a:t>
              </a:r>
              <a:endParaRPr lang="en-US" sz="2000" dirty="0">
                <a:latin typeface="Phetsarath OT" charset="0"/>
                <a:ea typeface="Times New Roman" panose="02020603050405020304" pitchFamily="18" charset="0"/>
                <a:cs typeface="Times New Roman" panose="02020603050405020304" pitchFamily="18" charset="0"/>
              </a:endParaRPr>
            </a:p>
          </p:txBody>
        </p:sp>
        <p:sp>
          <p:nvSpPr>
            <p:cNvPr id="42" name="TextBox 41"/>
            <p:cNvSpPr txBox="1"/>
            <p:nvPr/>
          </p:nvSpPr>
          <p:spPr>
            <a:xfrm>
              <a:off x="2308595" y="4938681"/>
              <a:ext cx="2420860" cy="446276"/>
            </a:xfrm>
            <a:prstGeom prst="rect">
              <a:avLst/>
            </a:prstGeom>
            <a:noFill/>
          </p:spPr>
          <p:txBody>
            <a:bodyPr wrap="square" rtlCol="0">
              <a:spAutoFit/>
            </a:bodyPr>
            <a:lstStyle/>
            <a:p>
              <a:pPr>
                <a:lnSpc>
                  <a:spcPct val="115000"/>
                </a:lnSpc>
                <a:spcBef>
                  <a:spcPts val="300"/>
                </a:spcBef>
                <a:spcAft>
                  <a:spcPts val="300"/>
                </a:spcAft>
              </a:pPr>
              <a:r>
                <a:rPr lang="en-GB" sz="2000" dirty="0"/>
                <a:t>Soft ear plugs </a:t>
              </a:r>
              <a:endParaRPr lang="en-US" sz="2000" dirty="0">
                <a:latin typeface="Phetsarath OT" charset="0"/>
                <a:ea typeface="Times New Roman" panose="02020603050405020304" pitchFamily="18" charset="0"/>
                <a:cs typeface="Times New Roman" panose="02020603050405020304" pitchFamily="18" charset="0"/>
              </a:endParaRPr>
            </a:p>
          </p:txBody>
        </p:sp>
        <p:sp>
          <p:nvSpPr>
            <p:cNvPr id="43" name="TextBox 42"/>
            <p:cNvSpPr txBox="1"/>
            <p:nvPr/>
          </p:nvSpPr>
          <p:spPr>
            <a:xfrm>
              <a:off x="2335122" y="5369653"/>
              <a:ext cx="2223825" cy="446276"/>
            </a:xfrm>
            <a:prstGeom prst="rect">
              <a:avLst/>
            </a:prstGeom>
            <a:noFill/>
          </p:spPr>
          <p:txBody>
            <a:bodyPr wrap="square" rtlCol="0">
              <a:spAutoFit/>
            </a:bodyPr>
            <a:lstStyle/>
            <a:p>
              <a:pPr>
                <a:lnSpc>
                  <a:spcPct val="115000"/>
                </a:lnSpc>
                <a:spcBef>
                  <a:spcPts val="300"/>
                </a:spcBef>
                <a:spcAft>
                  <a:spcPts val="300"/>
                </a:spcAft>
              </a:pPr>
              <a:r>
                <a:rPr lang="en-GB" sz="2000" dirty="0">
                  <a:latin typeface="Phetsarath OT" charset="0"/>
                  <a:cs typeface="Phetsarath OT" charset="0"/>
                </a:rPr>
                <a:t>Motorbike mask </a:t>
              </a:r>
              <a:endParaRPr lang="en-US" sz="2000" dirty="0">
                <a:latin typeface="Phetsarath OT" charset="0"/>
                <a:ea typeface="Times New Roman" panose="02020603050405020304" pitchFamily="18" charset="0"/>
                <a:cs typeface="Phetsarath OT" charset="0"/>
              </a:endParaRPr>
            </a:p>
          </p:txBody>
        </p:sp>
      </p:grpSp>
      <p:sp>
        <p:nvSpPr>
          <p:cNvPr id="12" name="모서리가 둥근 직사각형 61"/>
          <p:cNvSpPr/>
          <p:nvPr/>
        </p:nvSpPr>
        <p:spPr bwMode="auto">
          <a:xfrm>
            <a:off x="2495029" y="4503804"/>
            <a:ext cx="6696268" cy="380374"/>
          </a:xfrm>
          <a:prstGeom prst="roundRect">
            <a:avLst>
              <a:gd name="adj" fmla="val 50000"/>
            </a:avLst>
          </a:prstGeom>
          <a:solidFill>
            <a:srgbClr val="E4E4E4"/>
          </a:soli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marL="0" marR="0" indent="0" defTabSz="914400" rtl="0" eaLnBrk="1" fontAlgn="base" latinLnBrk="1" hangingPunct="1">
              <a:lnSpc>
                <a:spcPct val="100000"/>
              </a:lnSpc>
              <a:spcBef>
                <a:spcPct val="0"/>
              </a:spcBef>
              <a:spcAft>
                <a:spcPct val="0"/>
              </a:spcAft>
              <a:buClrTx/>
              <a:buSzTx/>
              <a:buFontTx/>
              <a:buNone/>
              <a:tabLst/>
            </a:pPr>
            <a:endParaRPr kumimoji="1" lang="ko-KR" altLang="en-US" sz="2000" b="0" i="0" u="none" strike="noStrike" cap="none" normalizeH="0" baseline="0" dirty="0">
              <a:ln>
                <a:noFill/>
              </a:ln>
              <a:solidFill>
                <a:schemeClr val="tx1"/>
              </a:solidFill>
              <a:latin typeface="Phetsarath OT" charset="0"/>
              <a:ea typeface="HY견고딕" pitchFamily="18" charset="-127"/>
              <a:cs typeface="Phetsarath OT" charset="0"/>
            </a:endParaRPr>
          </a:p>
        </p:txBody>
      </p:sp>
      <p:sp>
        <p:nvSpPr>
          <p:cNvPr id="13" name="모서리가 둥근 직사각형 62"/>
          <p:cNvSpPr/>
          <p:nvPr/>
        </p:nvSpPr>
        <p:spPr bwMode="auto">
          <a:xfrm>
            <a:off x="1820735" y="4498586"/>
            <a:ext cx="2646292" cy="380374"/>
          </a:xfrm>
          <a:prstGeom prst="roundRect">
            <a:avLst>
              <a:gd name="adj" fmla="val 50000"/>
            </a:avLst>
          </a:prstGeom>
          <a:gradFill flip="none" rotWithShape="1">
            <a:gsLst>
              <a:gs pos="0">
                <a:srgbClr val="4DD34D"/>
              </a:gs>
              <a:gs pos="100000">
                <a:srgbClr val="AAE600"/>
              </a:gs>
            </a:gsLst>
            <a:lin ang="16200000" scaled="1"/>
            <a:tileRect/>
          </a:gradFill>
          <a:ln w="6350">
            <a:solidFill>
              <a:srgbClr val="009900"/>
            </a:solidFill>
            <a:round/>
            <a:headEnd/>
            <a:tailEnd/>
          </a:ln>
          <a:effectLst>
            <a:outerShdw blurRad="50800" dist="38100" dir="5400000" algn="t" rotWithShape="0">
              <a:prstClr val="black">
                <a:alpha val="30000"/>
              </a:prstClr>
            </a:outerShdw>
          </a:effectLst>
        </p:spPr>
        <p:txBody>
          <a:bodyPr wrap="none" anchor="ctr"/>
          <a:lstStyle/>
          <a:p>
            <a:pPr marR="0" indent="0" fontAlgn="base">
              <a:lnSpc>
                <a:spcPct val="100000"/>
              </a:lnSpc>
              <a:spcBef>
                <a:spcPct val="0"/>
              </a:spcBef>
              <a:spcAft>
                <a:spcPct val="0"/>
              </a:spcAft>
              <a:buClrTx/>
              <a:buSzTx/>
              <a:buFontTx/>
              <a:buNone/>
              <a:tabLst/>
              <a:defRPr/>
            </a:pPr>
            <a:endParaRPr lang="ko-KR" altLang="en-US" sz="2000" b="1" dirty="0">
              <a:solidFill>
                <a:srgbClr val="000000"/>
              </a:solidFill>
              <a:latin typeface="Phetsarath OT" charset="0"/>
              <a:ea typeface="굴림" pitchFamily="50" charset="-127"/>
              <a:cs typeface="Phetsarath OT" charset="0"/>
            </a:endParaRPr>
          </a:p>
        </p:txBody>
      </p:sp>
      <p:sp>
        <p:nvSpPr>
          <p:cNvPr id="14" name="TextBox 13"/>
          <p:cNvSpPr txBox="1"/>
          <p:nvPr/>
        </p:nvSpPr>
        <p:spPr>
          <a:xfrm>
            <a:off x="4626697" y="4514179"/>
            <a:ext cx="4162660" cy="800219"/>
          </a:xfrm>
          <a:prstGeom prst="rect">
            <a:avLst/>
          </a:prstGeom>
          <a:noFill/>
        </p:spPr>
        <p:txBody>
          <a:bodyPr wrap="square" rtlCol="0">
            <a:spAutoFit/>
          </a:bodyPr>
          <a:lstStyle/>
          <a:p>
            <a:pPr>
              <a:lnSpc>
                <a:spcPct val="115000"/>
              </a:lnSpc>
              <a:spcBef>
                <a:spcPts val="300"/>
              </a:spcBef>
              <a:spcAft>
                <a:spcPts val="300"/>
              </a:spcAft>
            </a:pPr>
            <a:r>
              <a:rPr lang="en-GB" sz="2000" dirty="0">
                <a:latin typeface="Phetsarath OT" charset="0"/>
                <a:cs typeface="Phetsarath OT" charset="0"/>
              </a:rPr>
              <a:t>Bright colour cloths from construction</a:t>
            </a:r>
            <a:endParaRPr lang="en-US" sz="2000" dirty="0">
              <a:latin typeface="Phetsarath OT" charset="0"/>
              <a:ea typeface="Times New Roman" panose="02020603050405020304" pitchFamily="18" charset="0"/>
              <a:cs typeface="Phetsarath OT" charset="0"/>
            </a:endParaRPr>
          </a:p>
        </p:txBody>
      </p:sp>
      <p:sp>
        <p:nvSpPr>
          <p:cNvPr id="15" name="모서리가 둥근 직사각형 61"/>
          <p:cNvSpPr/>
          <p:nvPr/>
        </p:nvSpPr>
        <p:spPr bwMode="auto">
          <a:xfrm>
            <a:off x="2350229" y="4929464"/>
            <a:ext cx="6809112" cy="380374"/>
          </a:xfrm>
          <a:prstGeom prst="roundRect">
            <a:avLst>
              <a:gd name="adj" fmla="val 50000"/>
            </a:avLst>
          </a:prstGeom>
          <a:solidFill>
            <a:srgbClr val="E4E4E4"/>
          </a:soli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marL="0" marR="0" indent="0" defTabSz="914400" rtl="0" eaLnBrk="1" fontAlgn="base" latinLnBrk="1" hangingPunct="1">
              <a:lnSpc>
                <a:spcPct val="100000"/>
              </a:lnSpc>
              <a:spcBef>
                <a:spcPct val="0"/>
              </a:spcBef>
              <a:spcAft>
                <a:spcPct val="0"/>
              </a:spcAft>
              <a:buClrTx/>
              <a:buSzTx/>
              <a:buFontTx/>
              <a:buNone/>
              <a:tabLst/>
            </a:pPr>
            <a:endParaRPr kumimoji="1" lang="ko-KR" altLang="en-US" sz="2000" b="0" i="0" u="none" strike="noStrike" cap="none" normalizeH="0" baseline="0" dirty="0">
              <a:ln>
                <a:noFill/>
              </a:ln>
              <a:solidFill>
                <a:schemeClr val="tx1"/>
              </a:solidFill>
              <a:latin typeface="Phetsarath OT" charset="0"/>
              <a:ea typeface="HY견고딕" pitchFamily="18" charset="-127"/>
              <a:cs typeface="Phetsarath OT" charset="0"/>
            </a:endParaRPr>
          </a:p>
        </p:txBody>
      </p:sp>
      <p:sp>
        <p:nvSpPr>
          <p:cNvPr id="16" name="모서리가 둥근 직사각형 62"/>
          <p:cNvSpPr/>
          <p:nvPr/>
        </p:nvSpPr>
        <p:spPr bwMode="auto">
          <a:xfrm>
            <a:off x="1855219" y="4924246"/>
            <a:ext cx="2646292" cy="380374"/>
          </a:xfrm>
          <a:prstGeom prst="roundRect">
            <a:avLst>
              <a:gd name="adj" fmla="val 50000"/>
            </a:avLst>
          </a:prstGeom>
          <a:gradFill flip="none" rotWithShape="1">
            <a:gsLst>
              <a:gs pos="0">
                <a:srgbClr val="4DD34D"/>
              </a:gs>
              <a:gs pos="100000">
                <a:srgbClr val="AAE600"/>
              </a:gs>
            </a:gsLst>
            <a:lin ang="16200000" scaled="1"/>
            <a:tileRect/>
          </a:gradFill>
          <a:ln w="6350">
            <a:solidFill>
              <a:srgbClr val="009900"/>
            </a:solidFill>
            <a:round/>
            <a:headEnd/>
            <a:tailEnd/>
          </a:ln>
          <a:effectLst>
            <a:outerShdw blurRad="50800" dist="38100" dir="5400000" algn="t" rotWithShape="0">
              <a:prstClr val="black">
                <a:alpha val="30000"/>
              </a:prstClr>
            </a:outerShdw>
          </a:effectLst>
        </p:spPr>
        <p:txBody>
          <a:bodyPr wrap="none" anchor="ctr"/>
          <a:lstStyle/>
          <a:p>
            <a:pPr marR="0" indent="0" fontAlgn="base">
              <a:lnSpc>
                <a:spcPct val="100000"/>
              </a:lnSpc>
              <a:spcBef>
                <a:spcPct val="0"/>
              </a:spcBef>
              <a:spcAft>
                <a:spcPct val="0"/>
              </a:spcAft>
              <a:buClrTx/>
              <a:buSzTx/>
              <a:buFontTx/>
              <a:buNone/>
              <a:tabLst/>
              <a:defRPr/>
            </a:pPr>
            <a:endParaRPr lang="ko-KR" altLang="en-US" sz="2000" b="1" dirty="0">
              <a:solidFill>
                <a:srgbClr val="000000"/>
              </a:solidFill>
              <a:latin typeface="Phetsarath OT" charset="0"/>
              <a:ea typeface="굴림" pitchFamily="50" charset="-127"/>
              <a:cs typeface="Phetsarath OT" charset="0"/>
            </a:endParaRPr>
          </a:p>
        </p:txBody>
      </p:sp>
      <p:sp>
        <p:nvSpPr>
          <p:cNvPr id="17" name="TextBox 16"/>
          <p:cNvSpPr txBox="1"/>
          <p:nvPr/>
        </p:nvSpPr>
        <p:spPr>
          <a:xfrm>
            <a:off x="4647390" y="4981879"/>
            <a:ext cx="3431325" cy="446276"/>
          </a:xfrm>
          <a:prstGeom prst="rect">
            <a:avLst/>
          </a:prstGeom>
          <a:noFill/>
        </p:spPr>
        <p:txBody>
          <a:bodyPr wrap="square" rtlCol="0">
            <a:spAutoFit/>
          </a:bodyPr>
          <a:lstStyle/>
          <a:p>
            <a:pPr>
              <a:lnSpc>
                <a:spcPct val="115000"/>
              </a:lnSpc>
              <a:spcBef>
                <a:spcPts val="300"/>
              </a:spcBef>
              <a:spcAft>
                <a:spcPts val="300"/>
              </a:spcAft>
            </a:pPr>
            <a:r>
              <a:rPr lang="en-GB" sz="2000" dirty="0">
                <a:latin typeface="Phetsarath OT" charset="0"/>
                <a:cs typeface="Phetsarath OT" charset="0"/>
              </a:rPr>
              <a:t>Cotton or synthetic gloves</a:t>
            </a:r>
            <a:endParaRPr lang="en-US" sz="2000" dirty="0">
              <a:latin typeface="Phetsarath OT" charset="0"/>
              <a:ea typeface="Times New Roman" panose="02020603050405020304" pitchFamily="18" charset="0"/>
              <a:cs typeface="Phetsarath OT" charset="0"/>
            </a:endParaRPr>
          </a:p>
        </p:txBody>
      </p:sp>
      <p:sp>
        <p:nvSpPr>
          <p:cNvPr id="18" name="모서리가 둥근 직사각형 61"/>
          <p:cNvSpPr/>
          <p:nvPr/>
        </p:nvSpPr>
        <p:spPr bwMode="auto">
          <a:xfrm>
            <a:off x="2329550" y="5376144"/>
            <a:ext cx="6825226" cy="380374"/>
          </a:xfrm>
          <a:prstGeom prst="roundRect">
            <a:avLst>
              <a:gd name="adj" fmla="val 50000"/>
            </a:avLst>
          </a:prstGeom>
          <a:solidFill>
            <a:srgbClr val="E4E4E4"/>
          </a:soli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marL="0" marR="0" indent="0" defTabSz="914400" rtl="0" eaLnBrk="1" fontAlgn="base" latinLnBrk="1" hangingPunct="1">
              <a:lnSpc>
                <a:spcPct val="100000"/>
              </a:lnSpc>
              <a:spcBef>
                <a:spcPct val="0"/>
              </a:spcBef>
              <a:spcAft>
                <a:spcPct val="0"/>
              </a:spcAft>
              <a:buClrTx/>
              <a:buSzTx/>
              <a:buFontTx/>
              <a:buNone/>
              <a:tabLst/>
            </a:pPr>
            <a:endParaRPr kumimoji="1" lang="ko-KR" altLang="en-US" sz="2000" b="0" i="0" u="none" strike="noStrike" cap="none" normalizeH="0" baseline="0" dirty="0">
              <a:ln>
                <a:noFill/>
              </a:ln>
              <a:solidFill>
                <a:schemeClr val="tx1"/>
              </a:solidFill>
              <a:latin typeface="Phetsarath OT" charset="0"/>
              <a:ea typeface="HY견고딕" pitchFamily="18" charset="-127"/>
              <a:cs typeface="Phetsarath OT" charset="0"/>
            </a:endParaRPr>
          </a:p>
        </p:txBody>
      </p:sp>
      <p:sp>
        <p:nvSpPr>
          <p:cNvPr id="19" name="모서리가 둥근 직사각형 62"/>
          <p:cNvSpPr/>
          <p:nvPr/>
        </p:nvSpPr>
        <p:spPr bwMode="auto">
          <a:xfrm>
            <a:off x="1834539" y="5370926"/>
            <a:ext cx="2646292" cy="380374"/>
          </a:xfrm>
          <a:prstGeom prst="roundRect">
            <a:avLst>
              <a:gd name="adj" fmla="val 50000"/>
            </a:avLst>
          </a:prstGeom>
          <a:gradFill flip="none" rotWithShape="1">
            <a:gsLst>
              <a:gs pos="0">
                <a:srgbClr val="4DD34D"/>
              </a:gs>
              <a:gs pos="100000">
                <a:srgbClr val="AAE600"/>
              </a:gs>
            </a:gsLst>
            <a:lin ang="16200000" scaled="1"/>
            <a:tileRect/>
          </a:gradFill>
          <a:ln w="6350">
            <a:solidFill>
              <a:srgbClr val="009900"/>
            </a:solidFill>
            <a:round/>
            <a:headEnd/>
            <a:tailEnd/>
          </a:ln>
          <a:effectLst>
            <a:outerShdw blurRad="50800" dist="38100" dir="5400000" algn="t" rotWithShape="0">
              <a:prstClr val="black">
                <a:alpha val="30000"/>
              </a:prstClr>
            </a:outerShdw>
          </a:effectLst>
        </p:spPr>
        <p:txBody>
          <a:bodyPr wrap="none" anchor="ctr"/>
          <a:lstStyle/>
          <a:p>
            <a:pPr marR="0" indent="0" fontAlgn="base">
              <a:lnSpc>
                <a:spcPct val="100000"/>
              </a:lnSpc>
              <a:spcBef>
                <a:spcPct val="0"/>
              </a:spcBef>
              <a:spcAft>
                <a:spcPct val="0"/>
              </a:spcAft>
              <a:buClrTx/>
              <a:buSzTx/>
              <a:buFontTx/>
              <a:buNone/>
              <a:tabLst/>
              <a:defRPr/>
            </a:pPr>
            <a:endParaRPr lang="ko-KR" altLang="en-US" sz="2000" b="1" dirty="0">
              <a:solidFill>
                <a:srgbClr val="000000"/>
              </a:solidFill>
              <a:latin typeface="Phetsarath OT" charset="0"/>
              <a:ea typeface="굴림" pitchFamily="50" charset="-127"/>
              <a:cs typeface="Phetsarath OT" charset="0"/>
            </a:endParaRPr>
          </a:p>
        </p:txBody>
      </p:sp>
      <p:sp>
        <p:nvSpPr>
          <p:cNvPr id="20" name="TextBox 19"/>
          <p:cNvSpPr txBox="1"/>
          <p:nvPr/>
        </p:nvSpPr>
        <p:spPr>
          <a:xfrm>
            <a:off x="4695665" y="5428559"/>
            <a:ext cx="3431325" cy="446276"/>
          </a:xfrm>
          <a:prstGeom prst="rect">
            <a:avLst/>
          </a:prstGeom>
          <a:noFill/>
        </p:spPr>
        <p:txBody>
          <a:bodyPr wrap="square" rtlCol="0">
            <a:spAutoFit/>
          </a:bodyPr>
          <a:lstStyle/>
          <a:p>
            <a:pPr>
              <a:lnSpc>
                <a:spcPct val="115000"/>
              </a:lnSpc>
              <a:spcBef>
                <a:spcPts val="300"/>
              </a:spcBef>
              <a:spcAft>
                <a:spcPts val="300"/>
              </a:spcAft>
            </a:pPr>
            <a:r>
              <a:rPr lang="en-GB" sz="2000" dirty="0">
                <a:latin typeface="Phetsarath OT" charset="0"/>
                <a:cs typeface="Phetsarath OT" charset="0"/>
              </a:rPr>
              <a:t>Army boots</a:t>
            </a:r>
            <a:endParaRPr lang="en-US" sz="2000" dirty="0">
              <a:latin typeface="Phetsarath OT" charset="0"/>
              <a:ea typeface="Times New Roman" panose="02020603050405020304" pitchFamily="18" charset="0"/>
              <a:cs typeface="Phetsarath OT" charset="0"/>
            </a:endParaRPr>
          </a:p>
        </p:txBody>
      </p:sp>
      <p:sp>
        <p:nvSpPr>
          <p:cNvPr id="21" name="AutoShape 24"/>
          <p:cNvSpPr>
            <a:spLocks noChangeArrowheads="1"/>
          </p:cNvSpPr>
          <p:nvPr/>
        </p:nvSpPr>
        <p:spPr bwMode="auto">
          <a:xfrm>
            <a:off x="2486424" y="4924924"/>
            <a:ext cx="1234396" cy="389453"/>
          </a:xfrm>
          <a:prstGeom prst="roundRect">
            <a:avLst>
              <a:gd name="adj" fmla="val 0"/>
            </a:avLst>
          </a:prstGeom>
          <a:noFill/>
          <a:ln w="9525">
            <a:noFill/>
            <a:round/>
            <a:headEnd/>
            <a:tailEnd/>
          </a:ln>
          <a:effectLst>
            <a:outerShdw dist="17961" dir="2700000" algn="ctr" rotWithShape="0">
              <a:schemeClr val="tx1"/>
            </a:outerShdw>
          </a:effectLst>
        </p:spPr>
        <p:txBody>
          <a:bodyPr vert="horz" wrap="none" lIns="91440" tIns="45720" rIns="91440" bIns="45720" numCol="1" anchor="ctr" anchorCtr="0" compatLnSpc="1">
            <a:prstTxWarp prst="textNoShape">
              <a:avLst/>
            </a:prstTxWarp>
          </a:bodyPr>
          <a:lstStyle/>
          <a:p>
            <a:pPr>
              <a:lnSpc>
                <a:spcPct val="115000"/>
              </a:lnSpc>
              <a:spcBef>
                <a:spcPts val="300"/>
              </a:spcBef>
              <a:spcAft>
                <a:spcPts val="300"/>
              </a:spcAft>
            </a:pPr>
            <a:r>
              <a:rPr lang="en-GB" sz="2000" b="1" dirty="0" err="1">
                <a:solidFill>
                  <a:schemeClr val="bg1"/>
                </a:solidFill>
                <a:latin typeface="Phetsarath OT" charset="0"/>
                <a:cs typeface="Phetsarath OT" charset="0"/>
              </a:rPr>
              <a:t>ສົບມືປ້ອງກັນໄພ</a:t>
            </a:r>
            <a:endParaRPr lang="en-US" sz="2000" b="1" dirty="0">
              <a:solidFill>
                <a:schemeClr val="bg1"/>
              </a:solidFill>
              <a:latin typeface="Phetsarath OT" charset="0"/>
              <a:ea typeface="Times New Roman" panose="02020603050405020304" pitchFamily="18" charset="0"/>
              <a:cs typeface="Phetsarath OT" charset="0"/>
            </a:endParaRPr>
          </a:p>
        </p:txBody>
      </p:sp>
      <p:sp>
        <p:nvSpPr>
          <p:cNvPr id="22" name="AutoShape 24"/>
          <p:cNvSpPr>
            <a:spLocks noChangeArrowheads="1"/>
          </p:cNvSpPr>
          <p:nvPr/>
        </p:nvSpPr>
        <p:spPr bwMode="auto">
          <a:xfrm>
            <a:off x="2432614" y="4633360"/>
            <a:ext cx="1234396" cy="123775"/>
          </a:xfrm>
          <a:prstGeom prst="roundRect">
            <a:avLst>
              <a:gd name="adj" fmla="val 0"/>
            </a:avLst>
          </a:prstGeom>
          <a:noFill/>
          <a:ln w="9525">
            <a:noFill/>
            <a:round/>
            <a:headEnd/>
            <a:tailEnd/>
          </a:ln>
          <a:effectLst>
            <a:outerShdw dist="17961" dir="2700000" algn="ctr" rotWithShape="0">
              <a:schemeClr val="tx1"/>
            </a:outerShdw>
          </a:effectLst>
        </p:spPr>
        <p:txBody>
          <a:bodyPr vert="horz" wrap="none" lIns="91440" tIns="45720" rIns="91440" bIns="45720" numCol="1" anchor="ctr" anchorCtr="0" compatLnSpc="1">
            <a:prstTxWarp prst="textNoShape">
              <a:avLst/>
            </a:prstTxWarp>
          </a:bodyPr>
          <a:lstStyle/>
          <a:p>
            <a:pPr>
              <a:spcBef>
                <a:spcPts val="300"/>
              </a:spcBef>
              <a:spcAft>
                <a:spcPts val="300"/>
              </a:spcAft>
            </a:pPr>
            <a:r>
              <a:rPr lang="en-GB" sz="2000" b="1" dirty="0" err="1">
                <a:solidFill>
                  <a:schemeClr val="bg1"/>
                </a:solidFill>
                <a:latin typeface="Phetsarath OT" charset="0"/>
                <a:cs typeface="Phetsarath OT" charset="0"/>
              </a:rPr>
              <a:t>ເສື້ອສະທ້ອນແສງ</a:t>
            </a:r>
            <a:endParaRPr lang="en-US" sz="2000" b="1" dirty="0">
              <a:solidFill>
                <a:schemeClr val="bg1"/>
              </a:solidFill>
              <a:latin typeface="Phetsarath OT" charset="0"/>
              <a:ea typeface="Times New Roman" panose="02020603050405020304" pitchFamily="18" charset="0"/>
              <a:cs typeface="Phetsarath OT" charset="0"/>
            </a:endParaRPr>
          </a:p>
        </p:txBody>
      </p:sp>
      <p:sp>
        <p:nvSpPr>
          <p:cNvPr id="23" name="AutoShape 24"/>
          <p:cNvSpPr>
            <a:spLocks noChangeArrowheads="1"/>
          </p:cNvSpPr>
          <p:nvPr/>
        </p:nvSpPr>
        <p:spPr bwMode="auto">
          <a:xfrm>
            <a:off x="2472850" y="5361847"/>
            <a:ext cx="1234396" cy="389453"/>
          </a:xfrm>
          <a:prstGeom prst="roundRect">
            <a:avLst>
              <a:gd name="adj" fmla="val 0"/>
            </a:avLst>
          </a:prstGeom>
          <a:noFill/>
          <a:ln w="9525">
            <a:noFill/>
            <a:round/>
            <a:headEnd/>
            <a:tailEnd/>
          </a:ln>
          <a:effectLst>
            <a:outerShdw dist="17961" dir="2700000" algn="ctr" rotWithShape="0">
              <a:schemeClr val="tx1"/>
            </a:outerShdw>
          </a:effectLst>
        </p:spPr>
        <p:txBody>
          <a:bodyPr vert="horz" wrap="none" lIns="91440" tIns="45720" rIns="91440" bIns="45720" numCol="1" anchor="ctr" anchorCtr="0" compatLnSpc="1">
            <a:prstTxWarp prst="textNoShape">
              <a:avLst/>
            </a:prstTxWarp>
          </a:bodyPr>
          <a:lstStyle/>
          <a:p>
            <a:pPr>
              <a:lnSpc>
                <a:spcPct val="115000"/>
              </a:lnSpc>
              <a:spcBef>
                <a:spcPts val="300"/>
              </a:spcBef>
              <a:spcAft>
                <a:spcPts val="300"/>
              </a:spcAft>
            </a:pPr>
            <a:r>
              <a:rPr lang="en-GB" sz="2000" b="1" dirty="0" err="1">
                <a:solidFill>
                  <a:schemeClr val="bg1"/>
                </a:solidFill>
                <a:latin typeface="Phetsarath OT" charset="0"/>
                <a:cs typeface="Phetsarath OT" charset="0"/>
              </a:rPr>
              <a:t>ເກີບຫົວເຫຼັກ</a:t>
            </a:r>
            <a:endParaRPr lang="en-US" sz="2000" b="1" dirty="0">
              <a:solidFill>
                <a:schemeClr val="bg1"/>
              </a:solidFill>
              <a:latin typeface="Phetsarath OT" charset="0"/>
              <a:ea typeface="Times New Roman" panose="02020603050405020304" pitchFamily="18" charset="0"/>
              <a:cs typeface="Phetsarath OT" charset="0"/>
            </a:endParaRPr>
          </a:p>
        </p:txBody>
      </p:sp>
    </p:spTree>
    <p:extLst>
      <p:ext uri="{BB962C8B-B14F-4D97-AF65-F5344CB8AC3E}">
        <p14:creationId xmlns:p14="http://schemas.microsoft.com/office/powerpoint/2010/main" val="123319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pic>
        <p:nvPicPr>
          <p:cNvPr id="7" name="Picture 3" descr="ac142e0t"/>
          <p:cNvPicPr>
            <a:picLocks noChangeAspect="1" noChangeArrowheads="1"/>
          </p:cNvPicPr>
          <p:nvPr/>
        </p:nvPicPr>
        <p:blipFill>
          <a:blip r:embed="rId3">
            <a:extLst>
              <a:ext uri="{28A0092B-C50C-407E-A947-70E740481C1C}">
                <a14:useLocalDpi xmlns:a14="http://schemas.microsoft.com/office/drawing/2010/main" val="0"/>
              </a:ext>
            </a:extLst>
          </a:blip>
          <a:srcRect b="6018"/>
          <a:stretch>
            <a:fillRect/>
          </a:stretch>
        </p:blipFill>
        <p:spPr bwMode="auto">
          <a:xfrm>
            <a:off x="1756624" y="2756827"/>
            <a:ext cx="6547400" cy="3691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ound Diagonal Corner Rectangle 7"/>
          <p:cNvSpPr/>
          <p:nvPr/>
        </p:nvSpPr>
        <p:spPr>
          <a:xfrm>
            <a:off x="2262644" y="1976837"/>
            <a:ext cx="2957781"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cs typeface="Phetsarath OT" charset="0"/>
              </a:rPr>
              <a:t>(3) </a:t>
            </a:r>
            <a:r>
              <a:rPr lang="en-US" altLang="ko-KR" sz="2000" dirty="0" err="1">
                <a:latin typeface="Phetsarath OT" charset="0"/>
                <a:ea typeface="HY견고딕" pitchFamily="18" charset="-127"/>
                <a:cs typeface="Phetsarath OT" charset="0"/>
              </a:rPr>
              <a:t>ລາຍຈ່າຍອຸປະກອນ</a:t>
            </a:r>
            <a:endParaRPr lang="en-US" altLang="ko-KR" sz="2000" dirty="0">
              <a:latin typeface="Phetsarath OT" charset="0"/>
              <a:ea typeface="HY견고딕" pitchFamily="18" charset="-127"/>
              <a:cs typeface="Phetsarath OT" charset="0"/>
            </a:endParaRPr>
          </a:p>
        </p:txBody>
      </p:sp>
    </p:spTree>
    <p:extLst>
      <p:ext uri="{BB962C8B-B14F-4D97-AF65-F5344CB8AC3E}">
        <p14:creationId xmlns:p14="http://schemas.microsoft.com/office/powerpoint/2010/main" val="4506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315336" y="1837235"/>
            <a:ext cx="4866288"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cs typeface="Phetsarath OT" charset="0"/>
              </a:rPr>
              <a:t>(4) </a:t>
            </a:r>
            <a:r>
              <a:rPr lang="en-US" altLang="ko-KR" sz="2000" dirty="0" err="1">
                <a:latin typeface="Phetsarath OT" charset="0"/>
                <a:ea typeface="HY견고딕" pitchFamily="18" charset="-127"/>
                <a:cs typeface="Phetsarath OT" charset="0"/>
              </a:rPr>
              <a:t>ຄ່າບໍລິການພາຍນອກ</a:t>
            </a:r>
            <a:endParaRPr lang="en-US" altLang="ko-KR" sz="2000" dirty="0">
              <a:latin typeface="Phetsarath OT" charset="0"/>
              <a:ea typeface="HY견고딕" pitchFamily="18" charset="-127"/>
              <a:cs typeface="Phetsarath OT" charset="0"/>
            </a:endParaRPr>
          </a:p>
        </p:txBody>
      </p:sp>
      <p:grpSp>
        <p:nvGrpSpPr>
          <p:cNvPr id="8" name="Group 7"/>
          <p:cNvGrpSpPr/>
          <p:nvPr/>
        </p:nvGrpSpPr>
        <p:grpSpPr>
          <a:xfrm>
            <a:off x="5900992" y="2477564"/>
            <a:ext cx="5844318" cy="3870927"/>
            <a:chOff x="5648445" y="1333794"/>
            <a:chExt cx="4338013" cy="347175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093" y="1333794"/>
              <a:ext cx="3416298" cy="2562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648445" y="3977430"/>
              <a:ext cx="4338013" cy="828115"/>
            </a:xfrm>
            <a:prstGeom prst="rect">
              <a:avLst/>
            </a:prstGeom>
            <a:noFill/>
            <a:ln>
              <a:solidFill>
                <a:schemeClr val="accent6">
                  <a:lumMod val="75000"/>
                </a:schemeClr>
              </a:solidFill>
            </a:ln>
          </p:spPr>
          <p:txBody>
            <a:bodyPr wrap="square" rtlCol="0">
              <a:spAutoFit/>
            </a:bodyPr>
            <a:lstStyle/>
            <a:p>
              <a:pPr algn="ctr"/>
              <a:r>
                <a:rPr lang="en-US" dirty="0" err="1">
                  <a:latin typeface="Phetsarath OT" charset="0"/>
                  <a:cs typeface="Phetsarath OT" charset="0"/>
                </a:rPr>
                <a:t>ທີມງານກວດສອບຈາກສະພາບໍລິຫານປ່າໄມ້ສາກົນ</a:t>
              </a:r>
              <a:r>
                <a:rPr lang="en-US" dirty="0">
                  <a:latin typeface="Phetsarath OT" charset="0"/>
                  <a:cs typeface="Phetsarath OT" charset="0"/>
                </a:rPr>
                <a:t> (Forest Stewardship Council) </a:t>
              </a:r>
              <a:r>
                <a:rPr lang="en-US" dirty="0" err="1">
                  <a:latin typeface="Phetsarath OT" charset="0"/>
                  <a:cs typeface="Phetsarath OT" charset="0"/>
                </a:rPr>
                <a:t>ລົງກວດສອບໍລິເວນດີນທາມຢູ່ແຂວງບໍລິຄຳໄຊ</a:t>
              </a:r>
              <a:r>
                <a:rPr lang="en-US" dirty="0">
                  <a:latin typeface="Phetsarath OT" charset="0"/>
                  <a:cs typeface="Phetsarath OT" charset="0"/>
                </a:rPr>
                <a:t> </a:t>
              </a:r>
              <a:r>
                <a:rPr lang="en-US" dirty="0" err="1">
                  <a:latin typeface="Phetsarath OT" charset="0"/>
                  <a:cs typeface="Phetsarath OT" charset="0"/>
                </a:rPr>
                <a:t>ໃນເດືອນ</a:t>
              </a:r>
              <a:r>
                <a:rPr lang="en-US" dirty="0">
                  <a:latin typeface="Phetsarath OT" charset="0"/>
                  <a:cs typeface="Phetsarath OT" charset="0"/>
                </a:rPr>
                <a:t> </a:t>
              </a:r>
              <a:r>
                <a:rPr lang="en-US" dirty="0" err="1">
                  <a:latin typeface="Phetsarath OT" charset="0"/>
                  <a:cs typeface="Phetsarath OT" charset="0"/>
                </a:rPr>
                <a:t>ເມສາ</a:t>
              </a:r>
              <a:r>
                <a:rPr lang="en-US" dirty="0">
                  <a:latin typeface="Phetsarath OT" charset="0"/>
                  <a:cs typeface="Phetsarath OT" charset="0"/>
                </a:rPr>
                <a:t> 2014. </a:t>
              </a:r>
              <a:endParaRPr lang="en-US" altLang="ko-KR" dirty="0">
                <a:latin typeface="Phetsarath OT" charset="0"/>
                <a:ea typeface="HY견고딕" pitchFamily="18" charset="-127"/>
                <a:cs typeface="Phetsarath OT" charset="0"/>
              </a:endParaRPr>
            </a:p>
          </p:txBody>
        </p:sp>
      </p:grpSp>
      <p:grpSp>
        <p:nvGrpSpPr>
          <p:cNvPr id="12" name="Group 11"/>
          <p:cNvGrpSpPr/>
          <p:nvPr/>
        </p:nvGrpSpPr>
        <p:grpSpPr>
          <a:xfrm>
            <a:off x="1756624" y="2836253"/>
            <a:ext cx="4612645" cy="534804"/>
            <a:chOff x="2710036" y="2329409"/>
            <a:chExt cx="4179198" cy="534804"/>
          </a:xfrm>
        </p:grpSpPr>
        <p:sp>
          <p:nvSpPr>
            <p:cNvPr id="13" name="Rounded Rectangle 12"/>
            <p:cNvSpPr/>
            <p:nvPr/>
          </p:nvSpPr>
          <p:spPr>
            <a:xfrm>
              <a:off x="2710036" y="2329409"/>
              <a:ext cx="4179198"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a:lnSpc>
                  <a:spcPct val="115000"/>
                </a:lnSpc>
                <a:spcBef>
                  <a:spcPts val="300"/>
                </a:spcBef>
                <a:spcAft>
                  <a:spcPts val="300"/>
                </a:spcAft>
              </a:pPr>
              <a:r>
                <a:rPr lang="en-US" sz="2000" dirty="0">
                  <a:solidFill>
                    <a:schemeClr val="tx1"/>
                  </a:solidFill>
                  <a:latin typeface="Phetsarath OT" charset="0"/>
                  <a:cs typeface="Phetsarath OT" charset="0"/>
                </a:rPr>
                <a:t>    </a:t>
              </a:r>
              <a:r>
                <a:rPr lang="en-US" sz="2000" dirty="0" err="1">
                  <a:solidFill>
                    <a:schemeClr val="tx1"/>
                  </a:solidFill>
                  <a:latin typeface="Phetsarath OT" charset="0"/>
                  <a:cs typeface="Phetsarath OT" charset="0"/>
                </a:rPr>
                <a:t>ຄ່າທີ່ປືກສາ</a:t>
              </a:r>
              <a:endParaRPr lang="en-US" sz="2000" dirty="0">
                <a:solidFill>
                  <a:schemeClr val="tx1"/>
                </a:solidFill>
                <a:latin typeface="Phetsarath OT" charset="0"/>
                <a:ea typeface="Times New Roman" panose="02020603050405020304" pitchFamily="18" charset="0"/>
                <a:cs typeface="Phetsarath OT" charset="0"/>
              </a:endParaRPr>
            </a:p>
          </p:txBody>
        </p:sp>
        <p:sp>
          <p:nvSpPr>
            <p:cNvPr id="14" name="Rounded Rectangle 13"/>
            <p:cNvSpPr/>
            <p:nvPr/>
          </p:nvSpPr>
          <p:spPr>
            <a:xfrm>
              <a:off x="2782607" y="2455971"/>
              <a:ext cx="203170" cy="28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grpSp>
      <p:grpSp>
        <p:nvGrpSpPr>
          <p:cNvPr id="15" name="Group 14"/>
          <p:cNvGrpSpPr/>
          <p:nvPr/>
        </p:nvGrpSpPr>
        <p:grpSpPr>
          <a:xfrm>
            <a:off x="1778397" y="3429852"/>
            <a:ext cx="4590871" cy="534804"/>
            <a:chOff x="2731810" y="2923008"/>
            <a:chExt cx="4152156" cy="534804"/>
          </a:xfrm>
        </p:grpSpPr>
        <p:sp>
          <p:nvSpPr>
            <p:cNvPr id="16" name="Rounded Rectangle 15"/>
            <p:cNvSpPr/>
            <p:nvPr/>
          </p:nvSpPr>
          <p:spPr>
            <a:xfrm>
              <a:off x="2731810" y="2923008"/>
              <a:ext cx="4152156"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2000" dirty="0">
                <a:solidFill>
                  <a:schemeClr val="tx1"/>
                </a:solidFill>
                <a:latin typeface="Phetsarath OT" charset="0"/>
                <a:cs typeface="Phetsarath OT" charset="0"/>
              </a:endParaRPr>
            </a:p>
            <a:p>
              <a:pPr marL="171450" marR="0" indent="174625">
                <a:lnSpc>
                  <a:spcPct val="115000"/>
                </a:lnSpc>
                <a:spcBef>
                  <a:spcPts val="300"/>
                </a:spcBef>
                <a:spcAft>
                  <a:spcPts val="300"/>
                </a:spcAft>
              </a:pPr>
              <a:r>
                <a:rPr lang="en-US" sz="2000" dirty="0" err="1">
                  <a:solidFill>
                    <a:schemeClr val="tx1"/>
                  </a:solidFill>
                  <a:latin typeface="Phetsarath OT" charset="0"/>
                  <a:cs typeface="Phetsarath OT" charset="0"/>
                </a:rPr>
                <a:t>ຄ່າປະກັນໄພ</a:t>
              </a:r>
              <a:endParaRPr lang="en-US" sz="2000" dirty="0">
                <a:solidFill>
                  <a:schemeClr val="tx1"/>
                </a:solidFill>
                <a:latin typeface="Phetsarath OT" charset="0"/>
                <a:ea typeface="Times New Roman" panose="02020603050405020304" pitchFamily="18" charset="0"/>
                <a:cs typeface="Phetsarath OT" charset="0"/>
              </a:endParaRPr>
            </a:p>
            <a:p>
              <a:pPr algn="ctr"/>
              <a:endParaRPr lang="en-US" sz="2000" dirty="0">
                <a:solidFill>
                  <a:schemeClr val="tx1"/>
                </a:solidFill>
                <a:latin typeface="Phetsarath OT" charset="0"/>
                <a:cs typeface="Phetsarath OT" charset="0"/>
              </a:endParaRPr>
            </a:p>
          </p:txBody>
        </p:sp>
        <p:sp>
          <p:nvSpPr>
            <p:cNvPr id="17" name="Rounded Rectangle 16"/>
            <p:cNvSpPr/>
            <p:nvPr/>
          </p:nvSpPr>
          <p:spPr>
            <a:xfrm>
              <a:off x="2775352" y="3051910"/>
              <a:ext cx="210425"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a:t>
              </a:r>
            </a:p>
          </p:txBody>
        </p:sp>
      </p:grpSp>
      <p:grpSp>
        <p:nvGrpSpPr>
          <p:cNvPr id="18" name="Group 17"/>
          <p:cNvGrpSpPr/>
          <p:nvPr/>
        </p:nvGrpSpPr>
        <p:grpSpPr>
          <a:xfrm>
            <a:off x="1756626" y="4015829"/>
            <a:ext cx="4612642" cy="534804"/>
            <a:chOff x="2710038" y="3582555"/>
            <a:chExt cx="4179197" cy="534804"/>
          </a:xfrm>
        </p:grpSpPr>
        <p:sp>
          <p:nvSpPr>
            <p:cNvPr id="19" name="Rounded Rectangle 18"/>
            <p:cNvSpPr/>
            <p:nvPr/>
          </p:nvSpPr>
          <p:spPr>
            <a:xfrm>
              <a:off x="2710038" y="3582555"/>
              <a:ext cx="4179197"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latinLnBrk="1"/>
              <a:r>
                <a:rPr lang="en-GB" sz="2000" dirty="0" err="1">
                  <a:solidFill>
                    <a:schemeClr val="tx1"/>
                  </a:solidFill>
                  <a:latin typeface="Phetsarath OT" charset="0"/>
                  <a:cs typeface="Phetsarath OT" charset="0"/>
                </a:rPr>
                <a:t>ຄ່າເອກະສານ</a:t>
              </a:r>
              <a:r>
                <a:rPr lang="en-GB" sz="2000" dirty="0">
                  <a:solidFill>
                    <a:schemeClr val="tx1"/>
                  </a:solidFill>
                  <a:latin typeface="Phetsarath OT" charset="0"/>
                  <a:cs typeface="Phetsarath OT" charset="0"/>
                </a:rPr>
                <a:t>, </a:t>
              </a:r>
              <a:r>
                <a:rPr lang="en-GB" sz="2000" dirty="0" err="1">
                  <a:solidFill>
                    <a:schemeClr val="tx1"/>
                  </a:solidFill>
                  <a:latin typeface="Phetsarath OT" charset="0"/>
                  <a:cs typeface="Phetsarath OT" charset="0"/>
                </a:rPr>
                <a:t>ຄ່າທຳນ່ຽມ</a:t>
              </a:r>
              <a:r>
                <a:rPr lang="en-GB" sz="2000" dirty="0">
                  <a:solidFill>
                    <a:schemeClr val="tx1"/>
                  </a:solidFill>
                  <a:latin typeface="Phetsarath OT" charset="0"/>
                  <a:cs typeface="Phetsarath OT" charset="0"/>
                </a:rPr>
                <a:t> </a:t>
              </a:r>
              <a:r>
                <a:rPr lang="en-GB" sz="2000" dirty="0" err="1">
                  <a:solidFill>
                    <a:schemeClr val="tx1"/>
                  </a:solidFill>
                  <a:latin typeface="Phetsarath OT" charset="0"/>
                  <a:cs typeface="Phetsarath OT" charset="0"/>
                </a:rPr>
                <a:t>ແລະ</a:t>
              </a:r>
              <a:r>
                <a:rPr lang="en-GB" sz="2000" dirty="0">
                  <a:solidFill>
                    <a:schemeClr val="tx1"/>
                  </a:solidFill>
                  <a:latin typeface="Phetsarath OT" charset="0"/>
                  <a:cs typeface="Phetsarath OT" charset="0"/>
                </a:rPr>
                <a:t> </a:t>
              </a:r>
              <a:r>
                <a:rPr lang="en-GB" sz="2000" dirty="0" err="1">
                  <a:solidFill>
                    <a:schemeClr val="tx1"/>
                  </a:solidFill>
                  <a:latin typeface="Phetsarath OT" charset="0"/>
                  <a:cs typeface="Phetsarath OT" charset="0"/>
                </a:rPr>
                <a:t>ສະແຕມ</a:t>
              </a:r>
              <a:endParaRPr lang="ko-KR" altLang="en-US" sz="2000" dirty="0">
                <a:solidFill>
                  <a:schemeClr val="tx1"/>
                </a:solidFill>
              </a:endParaRPr>
            </a:p>
          </p:txBody>
        </p:sp>
        <p:sp>
          <p:nvSpPr>
            <p:cNvPr id="20" name="Rounded Rectangle 19"/>
            <p:cNvSpPr/>
            <p:nvPr/>
          </p:nvSpPr>
          <p:spPr>
            <a:xfrm>
              <a:off x="2768092" y="3700947"/>
              <a:ext cx="23219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a:t>
              </a:r>
            </a:p>
          </p:txBody>
        </p:sp>
      </p:grpSp>
    </p:spTree>
    <p:extLst>
      <p:ext uri="{BB962C8B-B14F-4D97-AF65-F5344CB8AC3E}">
        <p14:creationId xmlns:p14="http://schemas.microsoft.com/office/powerpoint/2010/main" val="1166189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292296" y="1775501"/>
            <a:ext cx="1992600"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Phetsarath OT" charset="0"/>
                <a:cs typeface="Phetsarath OT" charset="0"/>
              </a:rPr>
              <a:t>(5) </a:t>
            </a:r>
            <a:r>
              <a:rPr lang="en-US" altLang="ko-KR" dirty="0" err="1">
                <a:latin typeface="Phetsarath OT" charset="0"/>
                <a:ea typeface="HY견고딕" pitchFamily="18" charset="-127"/>
                <a:cs typeface="Phetsarath OT" charset="0"/>
              </a:rPr>
              <a:t>ຄ່າຕົ້ນທືນ</a:t>
            </a:r>
            <a:endParaRPr lang="en-US" altLang="ko-KR" dirty="0">
              <a:latin typeface="Phetsarath OT" charset="0"/>
              <a:ea typeface="HY견고딕" pitchFamily="18" charset="-127"/>
              <a:cs typeface="Phetsarath OT" charset="0"/>
            </a:endParaRPr>
          </a:p>
        </p:txBody>
      </p:sp>
      <p:sp>
        <p:nvSpPr>
          <p:cNvPr id="8" name="Rectangle 7"/>
          <p:cNvSpPr/>
          <p:nvPr/>
        </p:nvSpPr>
        <p:spPr>
          <a:xfrm>
            <a:off x="1994269" y="2621861"/>
            <a:ext cx="9389503" cy="954107"/>
          </a:xfrm>
          <a:prstGeom prst="rect">
            <a:avLst/>
          </a:prstGeom>
        </p:spPr>
        <p:txBody>
          <a:bodyPr wrap="square">
            <a:spAutoFit/>
          </a:bodyPr>
          <a:lstStyle/>
          <a:p>
            <a:r>
              <a:rPr lang="en-US" sz="2800" dirty="0">
                <a:latin typeface="Phetsarath OT" charset="0"/>
                <a:cs typeface="Phetsarath OT" charset="0"/>
              </a:rPr>
              <a:t>" </a:t>
            </a:r>
            <a:r>
              <a:rPr lang="th-TH" sz="2800" dirty="0">
                <a:solidFill>
                  <a:srgbClr val="FF0000"/>
                </a:solidFill>
                <a:latin typeface="Phetsarath OT" charset="0"/>
                <a:cs typeface="Phetsarath OT" charset="0"/>
              </a:rPr>
              <a:t>ຄ່າຕົ້ນທືນ </a:t>
            </a:r>
            <a:r>
              <a:rPr lang="th-TH" sz="2800" dirty="0">
                <a:latin typeface="Phetsarath OT" charset="0"/>
                <a:cs typeface="Phetsarath OT" charset="0"/>
              </a:rPr>
              <a:t>ໝາຍເຖີງ </a:t>
            </a:r>
            <a:r>
              <a:rPr lang="th-TH" sz="2800" dirty="0">
                <a:solidFill>
                  <a:srgbClr val="FF0000"/>
                </a:solidFill>
                <a:latin typeface="Phetsarath OT" charset="0"/>
                <a:cs typeface="Phetsarath OT" charset="0"/>
              </a:rPr>
              <a:t>ຄ່າເສຍໂອກາດຂອງຕົ້ນທືນທັງໝົດ </a:t>
            </a:r>
            <a:r>
              <a:rPr lang="th-TH" sz="2800" dirty="0">
                <a:latin typeface="Phetsarath OT" charset="0"/>
                <a:cs typeface="Phetsarath OT" charset="0"/>
              </a:rPr>
              <a:t>ທີ່ລົງທືນໃນວິສະຫະກິດໃດໜື່ງ</a:t>
            </a:r>
            <a:r>
              <a:rPr lang="en-US" sz="2800" dirty="0">
                <a:latin typeface="Phetsarath OT" charset="0"/>
                <a:cs typeface="Phetsarath OT" charset="0"/>
              </a:rPr>
              <a:t>”. </a:t>
            </a:r>
            <a:endParaRPr lang="en-US" sz="2800" dirty="0"/>
          </a:p>
        </p:txBody>
      </p:sp>
      <p:grpSp>
        <p:nvGrpSpPr>
          <p:cNvPr id="9" name="Group 8"/>
          <p:cNvGrpSpPr/>
          <p:nvPr/>
        </p:nvGrpSpPr>
        <p:grpSpPr>
          <a:xfrm>
            <a:off x="961697" y="3722079"/>
            <a:ext cx="10830910" cy="2726018"/>
            <a:chOff x="486677" y="4813808"/>
            <a:chExt cx="7399520" cy="1675602"/>
          </a:xfrm>
        </p:grpSpPr>
        <p:grpSp>
          <p:nvGrpSpPr>
            <p:cNvPr id="10" name="그룹 31"/>
            <p:cNvGrpSpPr/>
            <p:nvPr/>
          </p:nvGrpSpPr>
          <p:grpSpPr>
            <a:xfrm>
              <a:off x="1628019" y="4813808"/>
              <a:ext cx="6258173" cy="1577400"/>
              <a:chOff x="6113625" y="2527472"/>
              <a:chExt cx="1968681" cy="3438673"/>
            </a:xfrm>
          </p:grpSpPr>
          <p:sp>
            <p:nvSpPr>
              <p:cNvPr id="19" name="모서리가 둥근 직사각형 10"/>
              <p:cNvSpPr/>
              <p:nvPr/>
            </p:nvSpPr>
            <p:spPr>
              <a:xfrm flipH="1" flipV="1">
                <a:off x="6113625" y="2527472"/>
                <a:ext cx="1968681" cy="3421808"/>
              </a:xfrm>
              <a:prstGeom prst="roundRect">
                <a:avLst>
                  <a:gd name="adj" fmla="val 7544"/>
                </a:avLst>
              </a:prstGeom>
              <a:solidFill>
                <a:srgbClr val="336600"/>
              </a:solidFill>
              <a:ln w="28575">
                <a:solidFill>
                  <a:schemeClr val="bg1"/>
                </a:solidFill>
                <a:round/>
                <a:headEnd/>
                <a:tailEnd/>
              </a:ln>
              <a:effectLst>
                <a:outerShdw blurRad="50800" dist="38100" dir="5400000" algn="t" rotWithShape="0">
                  <a:prstClr val="black">
                    <a:alpha val="30000"/>
                  </a:prstClr>
                </a:outerShdw>
              </a:effectLst>
            </p:spPr>
            <p:txBody>
              <a:bodyPr wrap="none" anchor="ctr"/>
              <a:lstStyle/>
              <a:p>
                <a:pPr algn="ctr">
                  <a:defRPr/>
                </a:pPr>
                <a:endParaRPr lang="ko-KR" altLang="en-US" sz="2000" b="1">
                  <a:solidFill>
                    <a:srgbClr val="000000"/>
                  </a:solidFill>
                  <a:latin typeface="굴림" pitchFamily="50" charset="-127"/>
                  <a:ea typeface="굴림" pitchFamily="50" charset="-127"/>
                </a:endParaRPr>
              </a:p>
            </p:txBody>
          </p:sp>
          <p:sp>
            <p:nvSpPr>
              <p:cNvPr id="20" name="모서리가 둥근 직사각형 7"/>
              <p:cNvSpPr/>
              <p:nvPr/>
            </p:nvSpPr>
            <p:spPr>
              <a:xfrm flipH="1" flipV="1">
                <a:off x="6143120" y="2609330"/>
                <a:ext cx="1939186" cy="3356815"/>
              </a:xfrm>
              <a:prstGeom prst="roundRect">
                <a:avLst>
                  <a:gd name="adj" fmla="val 7544"/>
                </a:avLst>
              </a:prstGeom>
              <a:gradFill flip="none" rotWithShape="1">
                <a:gsLst>
                  <a:gs pos="1000">
                    <a:schemeClr val="bg1"/>
                  </a:gs>
                  <a:gs pos="100000">
                    <a:schemeClr val="accent3">
                      <a:lumMod val="40000"/>
                      <a:lumOff val="60000"/>
                    </a:schemeClr>
                  </a:gs>
                </a:gsLst>
                <a:lin ang="16200000" scaled="1"/>
                <a:tileRect/>
              </a:gradFill>
              <a:ln w="6350">
                <a:solidFill>
                  <a:srgbClr val="0070C0"/>
                </a:solidFill>
                <a:round/>
                <a:headEnd/>
                <a:tailEnd/>
              </a:ln>
              <a:effectLst>
                <a:outerShdw blurRad="50800" dist="38100" dir="5400000" algn="t" rotWithShape="0">
                  <a:prstClr val="black">
                    <a:alpha val="30000"/>
                  </a:prstClr>
                </a:outerShdw>
              </a:effectLst>
            </p:spPr>
            <p:txBody>
              <a:bodyPr wrap="none" anchor="ctr"/>
              <a:lstStyle/>
              <a:p>
                <a:pPr algn="ctr">
                  <a:defRPr/>
                </a:pPr>
                <a:endParaRPr lang="ko-KR" altLang="en-US" sz="2000" b="1">
                  <a:solidFill>
                    <a:srgbClr val="000000"/>
                  </a:solidFill>
                  <a:latin typeface="굴림" pitchFamily="50" charset="-127"/>
                  <a:ea typeface="굴림" pitchFamily="50" charset="-127"/>
                </a:endParaRPr>
              </a:p>
            </p:txBody>
          </p:sp>
        </p:grpSp>
        <p:grpSp>
          <p:nvGrpSpPr>
            <p:cNvPr id="12" name="그룹 81"/>
            <p:cNvGrpSpPr/>
            <p:nvPr/>
          </p:nvGrpSpPr>
          <p:grpSpPr>
            <a:xfrm>
              <a:off x="486677" y="4882083"/>
              <a:ext cx="1502560" cy="1498154"/>
              <a:chOff x="486677" y="4891608"/>
              <a:chExt cx="1502560" cy="1498154"/>
            </a:xfrm>
          </p:grpSpPr>
          <p:sp>
            <p:nvSpPr>
              <p:cNvPr id="15" name="타원 64"/>
              <p:cNvSpPr/>
              <p:nvPr/>
            </p:nvSpPr>
            <p:spPr>
              <a:xfrm>
                <a:off x="486677" y="4891608"/>
                <a:ext cx="1498155" cy="1498154"/>
              </a:xfrm>
              <a:prstGeom prst="roundRect">
                <a:avLst/>
              </a:prstGeom>
              <a:blipFill>
                <a:blip r:embed="rId3" cstate="print">
                  <a:lum bright="-10000"/>
                </a:blip>
                <a:stretch>
                  <a:fillRect/>
                </a:stretch>
              </a:blipFill>
              <a:ln>
                <a:solidFill>
                  <a:srgbClr val="329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sz="2000" b="1"/>
              </a:p>
            </p:txBody>
          </p:sp>
          <p:sp>
            <p:nvSpPr>
              <p:cNvPr id="16" name="도넛 65"/>
              <p:cNvSpPr/>
              <p:nvPr/>
            </p:nvSpPr>
            <p:spPr>
              <a:xfrm>
                <a:off x="491082" y="4891608"/>
                <a:ext cx="1498155" cy="1498154"/>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17" name="타원 66"/>
              <p:cNvSpPr/>
              <p:nvPr/>
            </p:nvSpPr>
            <p:spPr>
              <a:xfrm>
                <a:off x="674873" y="5071710"/>
                <a:ext cx="1132076" cy="1132075"/>
              </a:xfrm>
              <a:prstGeom prst="roundRect">
                <a:avLst/>
              </a:prstGeom>
              <a:blipFill>
                <a:blip r:embed="rId4" cstate="print">
                  <a:lum bright="30000" contras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8" name="직사각형 70"/>
              <p:cNvSpPr/>
              <p:nvPr/>
            </p:nvSpPr>
            <p:spPr>
              <a:xfrm rot="10800000">
                <a:off x="1192115" y="5678679"/>
                <a:ext cx="140323" cy="291550"/>
              </a:xfrm>
              <a:prstGeom prst="roundRect">
                <a:avLst/>
              </a:prstGeom>
            </p:spPr>
            <p:txBody>
              <a:bodyPr wrap="none">
                <a:spAutoFit/>
              </a:bodyPr>
              <a:lstStyle/>
              <a:p>
                <a:pPr marR="0" lvl="0" indent="0" algn="ctr" fontAlgn="base">
                  <a:lnSpc>
                    <a:spcPct val="100000"/>
                  </a:lnSpc>
                  <a:spcBef>
                    <a:spcPct val="0"/>
                  </a:spcBef>
                  <a:spcAft>
                    <a:spcPct val="0"/>
                  </a:spcAft>
                  <a:buClrTx/>
                  <a:buSzTx/>
                  <a:buFontTx/>
                  <a:buNone/>
                  <a:tabLst/>
                </a:pPr>
                <a:endParaRPr lang="ko-KR" altLang="ko-KR" sz="2000" b="1" dirty="0">
                  <a:solidFill>
                    <a:schemeClr val="tx1">
                      <a:lumMod val="65000"/>
                      <a:lumOff val="35000"/>
                    </a:schemeClr>
                  </a:solidFill>
                </a:endParaRPr>
              </a:p>
            </p:txBody>
          </p:sp>
        </p:grpSp>
        <p:sp>
          <p:nvSpPr>
            <p:cNvPr id="13" name="TextBox 12"/>
            <p:cNvSpPr txBox="1"/>
            <p:nvPr/>
          </p:nvSpPr>
          <p:spPr>
            <a:xfrm>
              <a:off x="2094235" y="5102765"/>
              <a:ext cx="5791962" cy="1386645"/>
            </a:xfrm>
            <a:prstGeom prst="rect">
              <a:avLst/>
            </a:prstGeom>
            <a:noFill/>
          </p:spPr>
          <p:txBody>
            <a:bodyPr wrap="square" rtlCol="0">
              <a:spAutoFit/>
            </a:bodyPr>
            <a:lstStyle/>
            <a:p>
              <a:r>
                <a:rPr lang="en-US" sz="2000" dirty="0" err="1">
                  <a:latin typeface="Phetsarath" charset="0"/>
                  <a:ea typeface="Phetsarath" charset="0"/>
                  <a:cs typeface="Phetsarath" charset="0"/>
                </a:rPr>
                <a:t>ສົມມຸດວ່າ</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ທ້າວ ສີນໄຊ </a:t>
              </a:r>
              <a:r>
                <a:rPr lang="en-US" sz="2000" dirty="0" err="1">
                  <a:latin typeface="Phetsarath" charset="0"/>
                  <a:ea typeface="Phetsarath" charset="0"/>
                  <a:cs typeface="Phetsarath" charset="0"/>
                </a:rPr>
                <a:t>ໃຊ</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ເງີນ </a:t>
              </a:r>
              <a:r>
                <a:rPr lang="en-US" sz="2000" dirty="0" err="1">
                  <a:latin typeface="Phetsarath" charset="0"/>
                  <a:ea typeface="Phetsarath" charset="0"/>
                  <a:cs typeface="Phetsarath" charset="0"/>
                </a:rPr>
                <a:t>ຝາກປະຢັດຂອງລາວ</a:t>
              </a:r>
              <a:r>
                <a:rPr lang="en-US" sz="2000" dirty="0">
                  <a:latin typeface="Phetsarath" charset="0"/>
                  <a:ea typeface="Phetsarath" charset="0"/>
                  <a:cs typeface="Phetsarath" charset="0"/>
                </a:rPr>
                <a:t> </a:t>
              </a:r>
              <a:r>
                <a:rPr lang="en-US" sz="2000" dirty="0" err="1">
                  <a:latin typeface="Phetsarath" charset="0"/>
                  <a:ea typeface="Phetsarath" charset="0"/>
                  <a:cs typeface="Phetsarath" charset="0"/>
                </a:rPr>
                <a:t>ຈຳນວນ</a:t>
              </a:r>
              <a:r>
                <a:rPr lang="th-TH" sz="2000" dirty="0">
                  <a:latin typeface="Phetsarath" charset="0"/>
                  <a:ea typeface="Phetsarath" charset="0"/>
                  <a:cs typeface="Phetsarath" charset="0"/>
                </a:rPr>
                <a:t> </a:t>
              </a:r>
              <a:r>
                <a:rPr lang="en-US" sz="2000" dirty="0">
                  <a:latin typeface="Phetsarath" charset="0"/>
                  <a:ea typeface="Phetsarath" charset="0"/>
                  <a:cs typeface="Phetsarath" charset="0"/>
                </a:rPr>
                <a:t>$ 300,000 </a:t>
              </a:r>
              <a:r>
                <a:rPr lang="en-US" sz="2000" dirty="0" err="1">
                  <a:latin typeface="Phetsarath" charset="0"/>
                  <a:ea typeface="Phetsarath" charset="0"/>
                  <a:cs typeface="Phetsarath" charset="0"/>
                </a:rPr>
                <a:t>ຂອງເງິນທີ່ຈະຊື້ໂຮງງານຜະລິດ</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ໄມ້ອັດຈາກເຈົ້າຂອງຄົນຫຼວງພະບາງ. </a:t>
              </a:r>
              <a:r>
                <a:rPr lang="en-US" sz="2000" dirty="0" err="1">
                  <a:latin typeface="Phetsarath" charset="0"/>
                  <a:ea typeface="Phetsarath" charset="0"/>
                  <a:cs typeface="Phetsarath" charset="0"/>
                </a:rPr>
                <a:t>ຖ້າຫາກວ່າ</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ທ້າວ ສີນໄຊ</a:t>
              </a:r>
              <a:r>
                <a:rPr lang="en-US" sz="2000" dirty="0" err="1">
                  <a:latin typeface="Phetsarath" charset="0"/>
                  <a:ea typeface="Phetsarath" charset="0"/>
                  <a:cs typeface="Phetsarath" charset="0"/>
                </a:rPr>
                <a:t>ໄດ້ຝາກປະຢັດ</a:t>
              </a:r>
              <a:r>
                <a:rPr lang="th-TH" sz="2000" dirty="0">
                  <a:latin typeface="Phetsarath" charset="0"/>
                  <a:ea typeface="Phetsarath" charset="0"/>
                  <a:cs typeface="Phetsarath" charset="0"/>
                </a:rPr>
                <a:t>ໃນ</a:t>
              </a:r>
              <a:r>
                <a:rPr lang="en-US" sz="2000" dirty="0" err="1">
                  <a:latin typeface="Phetsarath" charset="0"/>
                  <a:ea typeface="Phetsarath" charset="0"/>
                  <a:cs typeface="Phetsarath" charset="0"/>
                </a:rPr>
                <a:t>ບັນຊີທະນາຄານ</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ຂອງລາວໃນ</a:t>
              </a:r>
              <a:r>
                <a:rPr lang="en-US" sz="2000" dirty="0" err="1">
                  <a:latin typeface="Phetsarath" charset="0"/>
                  <a:ea typeface="Phetsarath" charset="0"/>
                  <a:cs typeface="Phetsarath" charset="0"/>
                </a:rPr>
                <a:t>ອັດຕາດອກເບ້ຍ</a:t>
              </a:r>
              <a:r>
                <a:rPr lang="en-US" sz="2000" dirty="0">
                  <a:latin typeface="Phetsarath" charset="0"/>
                  <a:ea typeface="Phetsarath" charset="0"/>
                  <a:cs typeface="Phetsarath" charset="0"/>
                </a:rPr>
                <a:t> 5 </a:t>
              </a:r>
              <a:r>
                <a:rPr lang="en-US" sz="2000" dirty="0" err="1">
                  <a:latin typeface="Phetsarath" charset="0"/>
                  <a:ea typeface="Phetsarath" charset="0"/>
                  <a:cs typeface="Phetsarath" charset="0"/>
                </a:rPr>
                <a:t>ສ່ວນຮ້ອຍ</a:t>
              </a:r>
              <a:r>
                <a:rPr lang="en-US" sz="2000" dirty="0">
                  <a:latin typeface="Phetsarath" charset="0"/>
                  <a:ea typeface="Phetsarath" charset="0"/>
                  <a:cs typeface="Phetsarath" charset="0"/>
                </a:rPr>
                <a:t>, </a:t>
              </a:r>
              <a:r>
                <a:rPr lang="en-US" sz="2000" dirty="0" err="1">
                  <a:latin typeface="Phetsarath" charset="0"/>
                  <a:ea typeface="Phetsarath" charset="0"/>
                  <a:cs typeface="Phetsarath" charset="0"/>
                </a:rPr>
                <a:t>ນາງຈະໄດ້ຮັບ</a:t>
              </a:r>
              <a:r>
                <a:rPr lang="en-US" sz="2000" dirty="0">
                  <a:latin typeface="Phetsarath" charset="0"/>
                  <a:ea typeface="Phetsarath" charset="0"/>
                  <a:cs typeface="Phetsarath" charset="0"/>
                </a:rPr>
                <a:t> $ 15,000 </a:t>
              </a:r>
              <a:r>
                <a:rPr lang="en-US" sz="2000" dirty="0" err="1">
                  <a:latin typeface="Phetsarath" charset="0"/>
                  <a:ea typeface="Phetsarath" charset="0"/>
                  <a:cs typeface="Phetsarath" charset="0"/>
                </a:rPr>
                <a:t>ຕໍ່ປີ</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ສະນັ້ນ, ເພື່ອເປັນກຳມະສີດ </a:t>
              </a:r>
              <a:r>
                <a:rPr lang="en-US" sz="2000" dirty="0" err="1">
                  <a:latin typeface="Phetsarath" charset="0"/>
                  <a:ea typeface="Phetsarath" charset="0"/>
                  <a:cs typeface="Phetsarath" charset="0"/>
                </a:rPr>
                <a:t>ໂຮງງານຜະລິດ</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ໄມ້ອັດ</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ທ້ານ ສີນໄຊ </a:t>
              </a:r>
              <a:r>
                <a:rPr lang="en-US" sz="2000" dirty="0" err="1">
                  <a:latin typeface="Phetsarath" charset="0"/>
                  <a:ea typeface="Phetsarath" charset="0"/>
                  <a:cs typeface="Phetsarath" charset="0"/>
                </a:rPr>
                <a:t>ໄດ</a:t>
              </a:r>
              <a:r>
                <a:rPr lang="en-US" sz="2000" dirty="0">
                  <a:latin typeface="Phetsarath" charset="0"/>
                  <a:ea typeface="Phetsarath" charset="0"/>
                  <a:cs typeface="Phetsarath" charset="0"/>
                </a:rPr>
                <a:t>້</a:t>
              </a:r>
              <a:r>
                <a:rPr lang="th-TH" sz="2000" dirty="0">
                  <a:latin typeface="Phetsarath" charset="0"/>
                  <a:ea typeface="Phetsarath" charset="0"/>
                  <a:cs typeface="Phetsarath" charset="0"/>
                </a:rPr>
                <a:t>ເສຍສະ</a:t>
              </a:r>
              <a:r>
                <a:rPr lang="en-US" sz="2000" dirty="0" err="1">
                  <a:latin typeface="Phetsarath" charset="0"/>
                  <a:ea typeface="Phetsarath" charset="0"/>
                  <a:cs typeface="Phetsarath" charset="0"/>
                </a:rPr>
                <a:t>ລະເຖິງ</a:t>
              </a:r>
              <a:r>
                <a:rPr lang="en-US" sz="2000" dirty="0">
                  <a:latin typeface="Phetsarath" charset="0"/>
                  <a:ea typeface="Phetsarath" charset="0"/>
                  <a:cs typeface="Phetsarath" charset="0"/>
                </a:rPr>
                <a:t> $ 15,000 </a:t>
              </a:r>
              <a:r>
                <a:rPr lang="en-US" sz="2000" dirty="0" err="1">
                  <a:latin typeface="Phetsarath" charset="0"/>
                  <a:ea typeface="Phetsarath" charset="0"/>
                  <a:cs typeface="Phetsarath" charset="0"/>
                </a:rPr>
                <a:t>ຕໍ່ປີ</a:t>
              </a:r>
              <a:r>
                <a:rPr lang="th-TH" sz="2000" dirty="0">
                  <a:latin typeface="Phetsarath" charset="0"/>
                  <a:ea typeface="Phetsarath" charset="0"/>
                  <a:cs typeface="Phetsarath" charset="0"/>
                </a:rPr>
                <a:t> ຊື່ງເປັນເງີນມາຈາກດອກເບ້ຍ. ລາຍຮັບ</a:t>
              </a:r>
              <a:r>
                <a:rPr lang="en-US" sz="2000" dirty="0">
                  <a:latin typeface="Phetsarath" charset="0"/>
                  <a:ea typeface="Phetsarath" charset="0"/>
                  <a:cs typeface="Phetsarath" charset="0"/>
                </a:rPr>
                <a:t>$ 15,000 </a:t>
              </a:r>
              <a:r>
                <a:rPr lang="th-TH" sz="2000" dirty="0">
                  <a:latin typeface="Phetsarath" charset="0"/>
                  <a:ea typeface="Phetsarath" charset="0"/>
                  <a:cs typeface="Phetsarath" charset="0"/>
                </a:rPr>
                <a:t>ແມ່ນ</a:t>
              </a:r>
              <a:r>
                <a:rPr lang="en-US" sz="2000" dirty="0" err="1">
                  <a:latin typeface="Phetsarath" charset="0"/>
                  <a:ea typeface="Phetsarath" charset="0"/>
                  <a:cs typeface="Phetsarath" charset="0"/>
                </a:rPr>
                <a:t>ຄ່າເສຍໂອກາດ</a:t>
              </a:r>
              <a:r>
                <a:rPr lang="en-US" sz="2000" dirty="0">
                  <a:latin typeface="Phetsarath" charset="0"/>
                  <a:ea typeface="Phetsarath" charset="0"/>
                  <a:cs typeface="Phetsarath" charset="0"/>
                </a:rPr>
                <a:t> </a:t>
              </a:r>
              <a:r>
                <a:rPr lang="th-TH" sz="2000" dirty="0">
                  <a:latin typeface="Phetsarath" charset="0"/>
                  <a:ea typeface="Phetsarath" charset="0"/>
                  <a:cs typeface="Phetsarath" charset="0"/>
                </a:rPr>
                <a:t>ຂອງທຸລະກິດທ້າວ ສີນໄຊ</a:t>
              </a:r>
              <a:endParaRPr lang="en-US" sz="2000" dirty="0">
                <a:latin typeface="Phetsarath" charset="0"/>
                <a:ea typeface="Phetsarath" charset="0"/>
                <a:cs typeface="Phetsarath" charset="0"/>
              </a:endParaRPr>
            </a:p>
          </p:txBody>
        </p:sp>
        <p:pic>
          <p:nvPicPr>
            <p:cNvPr id="14" name="Picture 2" descr="http://tomfedro.com/wordpress-content/uploads/2012/09/cost-of-capital-tom-fedr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353" y="5118615"/>
              <a:ext cx="1002939" cy="1002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8383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478259" y="1899983"/>
            <a:ext cx="2960844"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hetsarath OT" charset="0"/>
                <a:cs typeface="Phetsarath OT" charset="0"/>
              </a:rPr>
              <a:t>(6) </a:t>
            </a:r>
            <a:r>
              <a:rPr lang="th-TH" altLang="ko-KR" sz="2400" dirty="0">
                <a:latin typeface="Phetsarath OT" charset="0"/>
                <a:ea typeface="HY견고딕" pitchFamily="18" charset="-127"/>
                <a:cs typeface="Phetsarath OT" charset="0"/>
              </a:rPr>
              <a:t>ອາກອນຕ່າງໆ</a:t>
            </a:r>
            <a:endParaRPr lang="en-US" altLang="ko-KR" sz="2400" dirty="0">
              <a:latin typeface="Phetsarath OT" charset="0"/>
              <a:ea typeface="HY견고딕" pitchFamily="18" charset="-127"/>
              <a:cs typeface="Phetsarath OT" charset="0"/>
            </a:endParaRPr>
          </a:p>
        </p:txBody>
      </p:sp>
      <p:grpSp>
        <p:nvGrpSpPr>
          <p:cNvPr id="8" name="Group 7"/>
          <p:cNvGrpSpPr/>
          <p:nvPr/>
        </p:nvGrpSpPr>
        <p:grpSpPr>
          <a:xfrm>
            <a:off x="3377602" y="2839906"/>
            <a:ext cx="5098791" cy="534804"/>
            <a:chOff x="2710036" y="2329409"/>
            <a:chExt cx="4179198" cy="534804"/>
          </a:xfrm>
        </p:grpSpPr>
        <p:sp>
          <p:nvSpPr>
            <p:cNvPr id="9" name="Rounded Rectangle 8"/>
            <p:cNvSpPr/>
            <p:nvPr/>
          </p:nvSpPr>
          <p:spPr>
            <a:xfrm>
              <a:off x="2710036" y="2329409"/>
              <a:ext cx="4179198"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indent="-171450">
                <a:lnSpc>
                  <a:spcPct val="115000"/>
                </a:lnSpc>
                <a:spcBef>
                  <a:spcPts val="300"/>
                </a:spcBef>
                <a:spcAft>
                  <a:spcPts val="300"/>
                </a:spcAft>
                <a:buFont typeface="Arial" panose="020B0604020202020204" pitchFamily="34" charset="0"/>
                <a:buChar char="•"/>
              </a:pPr>
              <a:r>
                <a:rPr lang="en-US" sz="2400" dirty="0">
                  <a:solidFill>
                    <a:schemeClr val="tx1"/>
                  </a:solidFill>
                  <a:latin typeface="Phetsarath OT" charset="0"/>
                  <a:cs typeface="Phetsarath OT" charset="0"/>
                </a:rPr>
                <a:t>  </a:t>
              </a:r>
              <a:r>
                <a:rPr lang="en-US" sz="2400" dirty="0" err="1">
                  <a:solidFill>
                    <a:schemeClr val="tx1"/>
                  </a:solidFill>
                  <a:latin typeface="Phetsarath OT" charset="0"/>
                  <a:cs typeface="Phetsarath OT" charset="0"/>
                </a:rPr>
                <a:t>ອາກອນລາຍຮັບ</a:t>
              </a:r>
              <a:endParaRPr lang="en-US" sz="2400" dirty="0">
                <a:solidFill>
                  <a:schemeClr val="tx1"/>
                </a:solidFill>
                <a:latin typeface="Phetsarath OT" charset="0"/>
                <a:ea typeface="Times New Roman" panose="02020603050405020304" pitchFamily="18" charset="0"/>
                <a:cs typeface="Phetsarath OT" charset="0"/>
              </a:endParaRPr>
            </a:p>
          </p:txBody>
        </p:sp>
        <p:sp>
          <p:nvSpPr>
            <p:cNvPr id="10" name="Rounded Rectangle 9"/>
            <p:cNvSpPr/>
            <p:nvPr/>
          </p:nvSpPr>
          <p:spPr>
            <a:xfrm>
              <a:off x="2782607" y="2455971"/>
              <a:ext cx="203170" cy="28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hetsarath OT" charset="0"/>
                  <a:cs typeface="Phetsarath OT" charset="0"/>
                </a:rPr>
                <a:t>1</a:t>
              </a:r>
            </a:p>
          </p:txBody>
        </p:sp>
      </p:grpSp>
      <p:grpSp>
        <p:nvGrpSpPr>
          <p:cNvPr id="12" name="Group 11"/>
          <p:cNvGrpSpPr/>
          <p:nvPr/>
        </p:nvGrpSpPr>
        <p:grpSpPr>
          <a:xfrm>
            <a:off x="3386675" y="3433505"/>
            <a:ext cx="5065799" cy="534804"/>
            <a:chOff x="2722455" y="2923008"/>
            <a:chExt cx="4152156" cy="534804"/>
          </a:xfrm>
        </p:grpSpPr>
        <p:sp>
          <p:nvSpPr>
            <p:cNvPr id="13" name="Rounded Rectangle 12"/>
            <p:cNvSpPr/>
            <p:nvPr/>
          </p:nvSpPr>
          <p:spPr>
            <a:xfrm>
              <a:off x="2722455" y="2923008"/>
              <a:ext cx="4152156"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2400" dirty="0">
                <a:solidFill>
                  <a:schemeClr val="tx1"/>
                </a:solidFill>
                <a:latin typeface="Phetsarath OT" charset="0"/>
                <a:cs typeface="Phetsarath OT" charset="0"/>
              </a:endParaRPr>
            </a:p>
            <a:p>
              <a:pPr marL="171450" marR="0" indent="174625">
                <a:lnSpc>
                  <a:spcPct val="115000"/>
                </a:lnSpc>
                <a:spcBef>
                  <a:spcPts val="300"/>
                </a:spcBef>
                <a:spcAft>
                  <a:spcPts val="300"/>
                </a:spcAft>
              </a:pPr>
              <a:r>
                <a:rPr lang="th-TH" sz="2400" dirty="0">
                  <a:solidFill>
                    <a:schemeClr val="tx1"/>
                  </a:solidFill>
                  <a:latin typeface="Phetsarath OT" charset="0"/>
                  <a:cs typeface="Phetsarath OT" charset="0"/>
                </a:rPr>
                <a:t>ອາກອນຊັບສີນ</a:t>
              </a:r>
              <a:endParaRPr lang="en-US" sz="2400" dirty="0">
                <a:solidFill>
                  <a:schemeClr val="tx1"/>
                </a:solidFill>
                <a:latin typeface="Phetsarath OT" charset="0"/>
                <a:ea typeface="Times New Roman" panose="02020603050405020304" pitchFamily="18" charset="0"/>
                <a:cs typeface="Phetsarath OT" charset="0"/>
              </a:endParaRPr>
            </a:p>
            <a:p>
              <a:pPr algn="ctr"/>
              <a:endParaRPr lang="en-US" sz="2400" dirty="0">
                <a:solidFill>
                  <a:schemeClr val="tx1"/>
                </a:solidFill>
                <a:latin typeface="Phetsarath OT" charset="0"/>
                <a:cs typeface="Phetsarath OT" charset="0"/>
              </a:endParaRPr>
            </a:p>
          </p:txBody>
        </p:sp>
        <p:sp>
          <p:nvSpPr>
            <p:cNvPr id="14" name="Rounded Rectangle 13"/>
            <p:cNvSpPr/>
            <p:nvPr/>
          </p:nvSpPr>
          <p:spPr>
            <a:xfrm>
              <a:off x="2775352" y="3051910"/>
              <a:ext cx="210425"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hetsarath OT" charset="0"/>
                  <a:cs typeface="Phetsarath OT" charset="0"/>
                </a:rPr>
                <a:t>2</a:t>
              </a:r>
            </a:p>
          </p:txBody>
        </p:sp>
      </p:grpSp>
      <p:grpSp>
        <p:nvGrpSpPr>
          <p:cNvPr id="15" name="Group 14"/>
          <p:cNvGrpSpPr/>
          <p:nvPr/>
        </p:nvGrpSpPr>
        <p:grpSpPr>
          <a:xfrm>
            <a:off x="3377603" y="4019482"/>
            <a:ext cx="5098789" cy="534804"/>
            <a:chOff x="2710038" y="3582555"/>
            <a:chExt cx="4179197" cy="534804"/>
          </a:xfrm>
        </p:grpSpPr>
        <p:sp>
          <p:nvSpPr>
            <p:cNvPr id="16" name="Rounded Rectangle 15"/>
            <p:cNvSpPr/>
            <p:nvPr/>
          </p:nvSpPr>
          <p:spPr>
            <a:xfrm>
              <a:off x="2710038" y="3582555"/>
              <a:ext cx="4179197"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346075">
                <a:lnSpc>
                  <a:spcPct val="115000"/>
                </a:lnSpc>
                <a:spcBef>
                  <a:spcPts val="300"/>
                </a:spcBef>
                <a:spcAft>
                  <a:spcPts val="300"/>
                </a:spcAft>
              </a:pPr>
              <a:r>
                <a:rPr lang="th-TH" sz="2400" dirty="0">
                  <a:solidFill>
                    <a:schemeClr val="tx1"/>
                  </a:solidFill>
                  <a:latin typeface="Phetsarath OT" charset="0"/>
                  <a:ea typeface="Times New Roman" panose="02020603050405020304" pitchFamily="18" charset="0"/>
                  <a:cs typeface="Phetsarath OT" charset="0"/>
                </a:rPr>
                <a:t>ອາກອນການສືບມູນ</a:t>
              </a:r>
              <a:endParaRPr lang="en-US" sz="2400" dirty="0">
                <a:solidFill>
                  <a:schemeClr val="tx1"/>
                </a:solidFill>
                <a:latin typeface="Phetsarath OT" charset="0"/>
                <a:ea typeface="Times New Roman" panose="02020603050405020304" pitchFamily="18" charset="0"/>
                <a:cs typeface="Phetsarath OT" charset="0"/>
              </a:endParaRPr>
            </a:p>
          </p:txBody>
        </p:sp>
        <p:sp>
          <p:nvSpPr>
            <p:cNvPr id="17" name="Rounded Rectangle 16"/>
            <p:cNvSpPr/>
            <p:nvPr/>
          </p:nvSpPr>
          <p:spPr>
            <a:xfrm>
              <a:off x="2768092" y="3700947"/>
              <a:ext cx="23219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hetsarath OT" charset="0"/>
                  <a:cs typeface="Phetsarath OT" charset="0"/>
                </a:rPr>
                <a:t>3</a:t>
              </a:r>
            </a:p>
          </p:txBody>
        </p:sp>
      </p:grpSp>
      <p:grpSp>
        <p:nvGrpSpPr>
          <p:cNvPr id="18" name="Group 17"/>
          <p:cNvGrpSpPr/>
          <p:nvPr/>
        </p:nvGrpSpPr>
        <p:grpSpPr>
          <a:xfrm>
            <a:off x="3362228" y="4584221"/>
            <a:ext cx="5098789" cy="534804"/>
            <a:chOff x="2642082" y="3855354"/>
            <a:chExt cx="3364962" cy="534804"/>
          </a:xfrm>
        </p:grpSpPr>
        <p:sp>
          <p:nvSpPr>
            <p:cNvPr id="19" name="Rounded Rectangle 18"/>
            <p:cNvSpPr/>
            <p:nvPr/>
          </p:nvSpPr>
          <p:spPr>
            <a:xfrm>
              <a:off x="2642082" y="3855354"/>
              <a:ext cx="3364962"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346075">
                <a:lnSpc>
                  <a:spcPct val="115000"/>
                </a:lnSpc>
                <a:spcBef>
                  <a:spcPts val="300"/>
                </a:spcBef>
                <a:spcAft>
                  <a:spcPts val="300"/>
                </a:spcAft>
              </a:pPr>
              <a:r>
                <a:rPr lang="th-TH" sz="2400" dirty="0">
                  <a:solidFill>
                    <a:schemeClr val="tx1"/>
                  </a:solidFill>
                  <a:latin typeface="Phetsarath OT" charset="0"/>
                  <a:ea typeface="Times New Roman" panose="02020603050405020304" pitchFamily="18" charset="0"/>
                  <a:cs typeface="Phetsarath OT" charset="0"/>
                </a:rPr>
                <a:t>ອາກອນນຳເຂົ້າ</a:t>
              </a:r>
              <a:endParaRPr lang="en-US" sz="2400" dirty="0">
                <a:solidFill>
                  <a:schemeClr val="tx1"/>
                </a:solidFill>
                <a:latin typeface="Phetsarath OT" charset="0"/>
                <a:ea typeface="Times New Roman" panose="02020603050405020304" pitchFamily="18" charset="0"/>
                <a:cs typeface="Phetsarath OT" charset="0"/>
              </a:endParaRPr>
            </a:p>
          </p:txBody>
        </p:sp>
        <p:sp>
          <p:nvSpPr>
            <p:cNvPr id="20" name="Rounded Rectangle 19"/>
            <p:cNvSpPr/>
            <p:nvPr/>
          </p:nvSpPr>
          <p:spPr>
            <a:xfrm>
              <a:off x="2688825" y="3973746"/>
              <a:ext cx="186960"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Phetsarath OT" charset="0"/>
                  <a:cs typeface="Phetsarath OT" charset="0"/>
                </a:rPr>
                <a:t>4</a:t>
              </a:r>
            </a:p>
          </p:txBody>
        </p:sp>
      </p:grpSp>
    </p:spTree>
    <p:extLst>
      <p:ext uri="{BB962C8B-B14F-4D97-AF65-F5344CB8AC3E}">
        <p14:creationId xmlns:p14="http://schemas.microsoft.com/office/powerpoint/2010/main" val="186496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8" name="TextBox 7"/>
          <p:cNvSpPr txBox="1"/>
          <p:nvPr/>
        </p:nvSpPr>
        <p:spPr>
          <a:xfrm>
            <a:off x="8088770" y="5831086"/>
            <a:ext cx="3413869" cy="707886"/>
          </a:xfrm>
          <a:prstGeom prst="rect">
            <a:avLst/>
          </a:prstGeom>
          <a:noFill/>
          <a:ln>
            <a:solidFill>
              <a:schemeClr val="accent6">
                <a:lumMod val="75000"/>
              </a:schemeClr>
            </a:solidFill>
          </a:ln>
        </p:spPr>
        <p:txBody>
          <a:bodyPr wrap="square" rtlCol="0">
            <a:spAutoFit/>
          </a:bodyPr>
          <a:lstStyle/>
          <a:p>
            <a:r>
              <a:rPr lang="en-US" sz="2000" dirty="0">
                <a:latin typeface="Phetsarath OT" charset="0"/>
                <a:cs typeface="Phetsarath OT" charset="0"/>
              </a:rPr>
              <a:t>Teak wood sale in </a:t>
            </a:r>
            <a:r>
              <a:rPr lang="en-US" sz="2000" dirty="0" err="1">
                <a:latin typeface="Phetsarath OT" charset="0"/>
                <a:cs typeface="Phetsarath OT" charset="0"/>
              </a:rPr>
              <a:t>Luangprabang</a:t>
            </a:r>
            <a:r>
              <a:rPr lang="en-US" sz="2000" dirty="0">
                <a:latin typeface="Phetsarath OT" charset="0"/>
                <a:cs typeface="Phetsarath OT" charset="0"/>
              </a:rPr>
              <a:t> Province</a:t>
            </a:r>
            <a:endParaRPr lang="en-US" altLang="ko-KR" sz="2000" dirty="0">
              <a:latin typeface="Phetsarath OT" charset="0"/>
              <a:ea typeface="HY견고딕" pitchFamily="18" charset="-127"/>
              <a:cs typeface="Phetsarath OT" charset="0"/>
            </a:endParaRPr>
          </a:p>
        </p:txBody>
      </p:sp>
      <p:pic>
        <p:nvPicPr>
          <p:cNvPr id="9" name="Picture 8" descr="DSCF4479.JPG"/>
          <p:cNvPicPr/>
          <p:nvPr/>
        </p:nvPicPr>
        <p:blipFill>
          <a:blip r:embed="rId3" cstate="screen">
            <a:lum bright="22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088770" y="3305796"/>
            <a:ext cx="3447917" cy="2525290"/>
          </a:xfrm>
          <a:prstGeom prst="rect">
            <a:avLst/>
          </a:prstGeom>
          <a:ln>
            <a:noFill/>
          </a:ln>
          <a:effectLst>
            <a:outerShdw blurRad="292100" dist="139700" dir="2700000" algn="tl" rotWithShape="0">
              <a:srgbClr val="333333">
                <a:alpha val="65000"/>
              </a:srgbClr>
            </a:outerShdw>
          </a:effectLst>
        </p:spPr>
      </p:pic>
      <p:sp>
        <p:nvSpPr>
          <p:cNvPr id="12" name="Rounded Rectangle 11"/>
          <p:cNvSpPr/>
          <p:nvPr/>
        </p:nvSpPr>
        <p:spPr>
          <a:xfrm>
            <a:off x="1674426" y="3498233"/>
            <a:ext cx="6208333" cy="983402"/>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lvl="0" indent="-234950"/>
            <a:r>
              <a:rPr lang="en-US"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ໄມ້ທ່ອນຖືກວັດແທກໂດຍເຈົ້າຂອງສວນປູກເພື່ອຄິດໄລ່ບໍລິມາດ</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ແລະ</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ຈັດເກຼດ</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ຂໍ້ມູນດັ່ງກ່າວໄດ້ຖືກບັນທືກໄວ້ໃນແບບຟອມບັນຊີໄມ</a:t>
            </a:r>
            <a:r>
              <a:rPr lang="en-AU" sz="2000" dirty="0">
                <a:solidFill>
                  <a:schemeClr val="tx1"/>
                </a:solidFill>
                <a:latin typeface="Phetsarath OT" charset="0"/>
                <a:cs typeface="Phetsarath OT" charset="0"/>
              </a:rPr>
              <a:t>້</a:t>
            </a:r>
          </a:p>
        </p:txBody>
      </p:sp>
      <p:sp>
        <p:nvSpPr>
          <p:cNvPr id="14" name="Rounded Rectangle 13"/>
          <p:cNvSpPr/>
          <p:nvPr/>
        </p:nvSpPr>
        <p:spPr>
          <a:xfrm>
            <a:off x="2745782" y="2455501"/>
            <a:ext cx="7656942" cy="783193"/>
          </a:xfrm>
          <a:prstGeom prst="roundRect">
            <a:avLst/>
          </a:prstGeom>
          <a:solidFill>
            <a:schemeClr val="bg1"/>
          </a:solidFill>
          <a:ln>
            <a:solidFill>
              <a:schemeClr val="accent1">
                <a:lumMod val="50000"/>
              </a:schemeClr>
            </a:solidFill>
          </a:ln>
        </p:spPr>
        <p:txBody>
          <a:bodyPr wrap="square">
            <a:spAutoFit/>
          </a:bodyPr>
          <a:lstStyle/>
          <a:p>
            <a:r>
              <a:rPr lang="en-US" sz="2000" dirty="0" err="1">
                <a:solidFill>
                  <a:srgbClr val="FF0000"/>
                </a:solidFill>
                <a:latin typeface="Phetsarath OT" charset="0"/>
                <a:cs typeface="Phetsarath OT" charset="0"/>
              </a:rPr>
              <a:t>ການວັດແທກ</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ແລະ</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ການໝາຍໄມ້ທ່ອນ</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ແທກບໍລິມາດ</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ແລະ</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ຈັດເກຼດ</a:t>
            </a:r>
            <a:r>
              <a:rPr lang="en-US" sz="2000" dirty="0">
                <a:latin typeface="Phetsarath OT" charset="0"/>
                <a:cs typeface="Phetsarath OT" charset="0"/>
              </a:rPr>
              <a:t>, </a:t>
            </a:r>
            <a:r>
              <a:rPr lang="en-US" sz="2000" dirty="0" err="1">
                <a:latin typeface="Phetsarath OT" charset="0"/>
                <a:cs typeface="Phetsarath OT" charset="0"/>
              </a:rPr>
              <a:t>ການຊຳລະອາກອນລາຍຮັບຂອງຊາວກະສິກອນປູກໄມ້ສັກ</a:t>
            </a:r>
            <a:r>
              <a:rPr lang="en-US" sz="2000" dirty="0">
                <a:latin typeface="Phetsarath OT" charset="0"/>
                <a:cs typeface="Phetsarath OT" charset="0"/>
              </a:rPr>
              <a:t> </a:t>
            </a:r>
            <a:r>
              <a:rPr lang="en-US" sz="2000" dirty="0" err="1">
                <a:latin typeface="Phetsarath OT" charset="0"/>
                <a:cs typeface="Phetsarath OT" charset="0"/>
              </a:rPr>
              <a:t>ຢູ</a:t>
            </a:r>
            <a:r>
              <a:rPr lang="en-US" sz="2000" dirty="0">
                <a:latin typeface="Phetsarath OT" charset="0"/>
                <a:cs typeface="Phetsarath OT" charset="0"/>
              </a:rPr>
              <a:t>່ </a:t>
            </a:r>
            <a:r>
              <a:rPr lang="en-US" sz="2000" dirty="0" err="1">
                <a:latin typeface="Phetsarath OT" charset="0"/>
                <a:cs typeface="Phetsarath OT" charset="0"/>
              </a:rPr>
              <a:t>ຫຼວງພະບາງ</a:t>
            </a:r>
            <a:endParaRPr lang="en-US" sz="2000" dirty="0">
              <a:latin typeface="Phetsarath OT" charset="0"/>
              <a:cs typeface="Phetsarath OT" charset="0"/>
            </a:endParaRPr>
          </a:p>
        </p:txBody>
      </p:sp>
      <p:sp>
        <p:nvSpPr>
          <p:cNvPr id="15" name="Snip Single Corner Rectangle 14"/>
          <p:cNvSpPr/>
          <p:nvPr/>
        </p:nvSpPr>
        <p:spPr>
          <a:xfrm>
            <a:off x="1674427" y="2441661"/>
            <a:ext cx="857816" cy="434935"/>
          </a:xfrm>
          <a:prstGeom prst="snip1Rect">
            <a:avLst/>
          </a:prstGeom>
          <a:solidFill>
            <a:schemeClr val="accent2">
              <a:lumMod val="75000"/>
            </a:schemeClr>
          </a:solidFill>
        </p:spPr>
        <p:txBody>
          <a:bodyPr wrap="none">
            <a:spAutoFit/>
          </a:bodyPr>
          <a:lstStyle/>
          <a:p>
            <a:r>
              <a:rPr lang="en-US" altLang="ja-JP" sz="2000" dirty="0" err="1">
                <a:latin typeface="Phetsarath OT" charset="0"/>
                <a:ea typeface="굴림" pitchFamily="34" charset="-127"/>
                <a:cs typeface="Phetsarath OT" charset="0"/>
              </a:rPr>
              <a:t>ຕົວຢ່າງ</a:t>
            </a:r>
            <a:endParaRPr lang="en-US" sz="2000" dirty="0"/>
          </a:p>
        </p:txBody>
      </p:sp>
      <p:sp>
        <p:nvSpPr>
          <p:cNvPr id="17" name="Rounded Rectangle 16"/>
          <p:cNvSpPr/>
          <p:nvPr/>
        </p:nvSpPr>
        <p:spPr>
          <a:xfrm>
            <a:off x="1674426" y="4645048"/>
            <a:ext cx="6208333" cy="613423"/>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lang="en-AU" sz="2000" dirty="0" err="1">
                <a:solidFill>
                  <a:schemeClr val="tx1"/>
                </a:solidFill>
                <a:latin typeface="Phetsarath OT" charset="0"/>
                <a:cs typeface="Phetsarath OT" charset="0"/>
              </a:rPr>
              <a:t>ຫ້ອງການ</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ກ.ປ</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ຊ່ວຍເຫຼືອໃນການວັດແທກ</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ແລະ</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ໝາຍໄມ້ທ່ອນ</a:t>
            </a:r>
            <a:endParaRPr lang="en-US" sz="2000" dirty="0">
              <a:solidFill>
                <a:schemeClr val="tx1"/>
              </a:solidFill>
              <a:latin typeface="Phetsarath OT" charset="0"/>
              <a:cs typeface="Phetsarath OT" charset="0"/>
            </a:endParaRPr>
          </a:p>
        </p:txBody>
      </p:sp>
      <p:sp>
        <p:nvSpPr>
          <p:cNvPr id="19" name="Rounded Rectangle 18"/>
          <p:cNvSpPr/>
          <p:nvPr/>
        </p:nvSpPr>
        <p:spPr>
          <a:xfrm>
            <a:off x="1674426" y="5404492"/>
            <a:ext cx="6097974" cy="616336"/>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lvl="0" indent="-234950"/>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ບັນທືກໄວ້ໃນແບບຟອມບັນຊີໄມ້ອີກຟອມໜື່ງ</a:t>
            </a:r>
            <a:endParaRPr lang="en-AU" sz="2000" dirty="0">
              <a:solidFill>
                <a:schemeClr val="tx1"/>
              </a:solidFill>
              <a:latin typeface="Phetsarath OT" charset="0"/>
              <a:cs typeface="Phetsarath OT" charset="0"/>
            </a:endParaRPr>
          </a:p>
        </p:txBody>
      </p:sp>
      <p:sp>
        <p:nvSpPr>
          <p:cNvPr id="20" name="Round Diagonal Corner Rectangle 19"/>
          <p:cNvSpPr/>
          <p:nvPr/>
        </p:nvSpPr>
        <p:spPr>
          <a:xfrm>
            <a:off x="2532243" y="1838165"/>
            <a:ext cx="3324731"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cs typeface="Phetsarath OT" charset="0"/>
              </a:rPr>
              <a:t>(6) </a:t>
            </a:r>
            <a:r>
              <a:rPr lang="en-US" altLang="ko-KR" sz="2000" dirty="0" err="1">
                <a:latin typeface="Phetsarath OT" charset="0"/>
                <a:ea typeface="HY견고딕" pitchFamily="18" charset="-127"/>
                <a:cs typeface="Phetsarath OT" charset="0"/>
              </a:rPr>
              <a:t>ອາກອນຕ່າງ</a:t>
            </a:r>
            <a:r>
              <a:rPr lang="en-US" altLang="ko-KR" sz="2000" dirty="0">
                <a:latin typeface="Phetsarath OT" charset="0"/>
                <a:ea typeface="HY견고딕" pitchFamily="18" charset="-127"/>
                <a:cs typeface="Phetsarath OT" charset="0"/>
              </a:rPr>
              <a:t>ໆ</a:t>
            </a:r>
          </a:p>
        </p:txBody>
      </p:sp>
      <p:sp>
        <p:nvSpPr>
          <p:cNvPr id="22" name="Rounded Rectangle 21"/>
          <p:cNvSpPr/>
          <p:nvPr/>
        </p:nvSpPr>
        <p:spPr>
          <a:xfrm>
            <a:off x="1880438" y="3542544"/>
            <a:ext cx="218102" cy="240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23" name="Rounded Rectangle 22"/>
          <p:cNvSpPr/>
          <p:nvPr/>
        </p:nvSpPr>
        <p:spPr>
          <a:xfrm>
            <a:off x="1839047" y="5590279"/>
            <a:ext cx="218102" cy="240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a:t>
            </a:r>
          </a:p>
        </p:txBody>
      </p:sp>
      <p:sp>
        <p:nvSpPr>
          <p:cNvPr id="24" name="Rounded Rectangle 23"/>
          <p:cNvSpPr/>
          <p:nvPr/>
        </p:nvSpPr>
        <p:spPr>
          <a:xfrm>
            <a:off x="1860137" y="4750207"/>
            <a:ext cx="218102" cy="240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a:t>
            </a:r>
          </a:p>
        </p:txBody>
      </p:sp>
    </p:spTree>
    <p:extLst>
      <p:ext uri="{BB962C8B-B14F-4D97-AF65-F5344CB8AC3E}">
        <p14:creationId xmlns:p14="http://schemas.microsoft.com/office/powerpoint/2010/main" val="1212220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grpSp>
        <p:nvGrpSpPr>
          <p:cNvPr id="7" name="Group 6"/>
          <p:cNvGrpSpPr/>
          <p:nvPr/>
        </p:nvGrpSpPr>
        <p:grpSpPr>
          <a:xfrm>
            <a:off x="891717" y="3268414"/>
            <a:ext cx="7132931" cy="548640"/>
            <a:chOff x="2710036" y="2329407"/>
            <a:chExt cx="4179198" cy="641764"/>
          </a:xfrm>
        </p:grpSpPr>
        <p:sp>
          <p:nvSpPr>
            <p:cNvPr id="8" name="Rounded Rectangle 7"/>
            <p:cNvSpPr/>
            <p:nvPr/>
          </p:nvSpPr>
          <p:spPr>
            <a:xfrm>
              <a:off x="2710036" y="2329407"/>
              <a:ext cx="4179198" cy="64176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6400" lvl="0"/>
              <a:r>
                <a:rPr lang="en-AU" sz="2000" dirty="0" err="1">
                  <a:solidFill>
                    <a:schemeClr val="tx1"/>
                  </a:solidFill>
                  <a:latin typeface="Phetsarath OT" charset="0"/>
                  <a:cs typeface="Phetsarath OT" charset="0"/>
                </a:rPr>
                <a:t>ຫ້ອງການ</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ກ.ປ</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ສົ່ງບົດລາຍງານອາກອນລາຍຮັບທີ່ລະບຸເງີນທັງໝົດທີ່ຈະຈ່າຍ</a:t>
              </a:r>
              <a:r>
                <a:rPr lang="en-AU" sz="2000" dirty="0">
                  <a:solidFill>
                    <a:schemeClr val="tx1"/>
                  </a:solidFill>
                  <a:latin typeface="Phetsarath OT" charset="0"/>
                  <a:cs typeface="Phetsarath OT" charset="0"/>
                </a:rPr>
                <a:t> </a:t>
              </a:r>
            </a:p>
          </p:txBody>
        </p:sp>
        <p:sp>
          <p:nvSpPr>
            <p:cNvPr id="9" name="Rounded Rectangle 8"/>
            <p:cNvSpPr/>
            <p:nvPr/>
          </p:nvSpPr>
          <p:spPr>
            <a:xfrm>
              <a:off x="2782607" y="2455971"/>
              <a:ext cx="203170" cy="28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4</a:t>
              </a:r>
            </a:p>
          </p:txBody>
        </p:sp>
      </p:grpSp>
      <p:grpSp>
        <p:nvGrpSpPr>
          <p:cNvPr id="10" name="Group 9"/>
          <p:cNvGrpSpPr/>
          <p:nvPr/>
        </p:nvGrpSpPr>
        <p:grpSpPr>
          <a:xfrm>
            <a:off x="884119" y="3915963"/>
            <a:ext cx="7140529" cy="613423"/>
            <a:chOff x="2769191" y="1987720"/>
            <a:chExt cx="4179198" cy="717544"/>
          </a:xfrm>
        </p:grpSpPr>
        <p:sp>
          <p:nvSpPr>
            <p:cNvPr id="12" name="Rounded Rectangle 11"/>
            <p:cNvSpPr/>
            <p:nvPr/>
          </p:nvSpPr>
          <p:spPr>
            <a:xfrm>
              <a:off x="2769191" y="1987720"/>
              <a:ext cx="4179198" cy="71754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r>
                <a:rPr lang="en-AU" sz="2000" dirty="0" err="1">
                  <a:solidFill>
                    <a:schemeClr val="tx1"/>
                  </a:solidFill>
                  <a:latin typeface="Phetsarath OT" charset="0"/>
                  <a:cs typeface="Phetsarath OT" charset="0"/>
                </a:rPr>
                <a:t>ຊາວນາມອບເງີນອາກອນລາຍຮັບໃຫ</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ຫ້ອງການ</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ກ.ປ</a:t>
              </a:r>
              <a:r>
                <a:rPr lang="en-AU" sz="2000" dirty="0">
                  <a:solidFill>
                    <a:schemeClr val="tx1"/>
                  </a:solidFill>
                  <a:latin typeface="Phetsarath OT" charset="0"/>
                  <a:cs typeface="Phetsarath OT" charset="0"/>
                </a:rPr>
                <a:t> </a:t>
              </a:r>
            </a:p>
          </p:txBody>
        </p:sp>
        <p:sp>
          <p:nvSpPr>
            <p:cNvPr id="13" name="Rounded Rectangle 12"/>
            <p:cNvSpPr/>
            <p:nvPr/>
          </p:nvSpPr>
          <p:spPr>
            <a:xfrm>
              <a:off x="2865423" y="2173707"/>
              <a:ext cx="203170" cy="28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5</a:t>
              </a:r>
            </a:p>
          </p:txBody>
        </p:sp>
      </p:grpSp>
      <p:sp>
        <p:nvSpPr>
          <p:cNvPr id="14" name="Rounded Rectangle 13"/>
          <p:cNvSpPr/>
          <p:nvPr/>
        </p:nvSpPr>
        <p:spPr>
          <a:xfrm>
            <a:off x="873736" y="4639783"/>
            <a:ext cx="7150912" cy="612648"/>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50800"/>
            <a:r>
              <a:rPr lang="en-AU" sz="2000" dirty="0" err="1">
                <a:solidFill>
                  <a:schemeClr val="tx1"/>
                </a:solidFill>
                <a:latin typeface="Phetsarath OT" charset="0"/>
                <a:cs typeface="Phetsarath OT" charset="0"/>
              </a:rPr>
              <a:t>ຫ້ອງການ</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ກ.ປ</a:t>
            </a:r>
            <a:r>
              <a:rPr lang="en-AU" sz="2000" dirty="0">
                <a:solidFill>
                  <a:schemeClr val="tx1"/>
                </a:solidFill>
                <a:latin typeface="Phetsarath OT" charset="0"/>
                <a:cs typeface="Phetsarath OT" charset="0"/>
              </a:rPr>
              <a:t> </a:t>
            </a:r>
            <a:r>
              <a:rPr lang="en-AU" sz="2000" dirty="0" err="1">
                <a:solidFill>
                  <a:schemeClr val="tx1"/>
                </a:solidFill>
                <a:latin typeface="Phetsarath OT" charset="0"/>
                <a:cs typeface="Phetsarath OT" charset="0"/>
              </a:rPr>
              <a:t>ຮັບຜິດຊອບຈ່າຍເງີນອາກອນໃຫ້ຫ້ອງການອາກອນ</a:t>
            </a:r>
            <a:endParaRPr lang="en-US" sz="2000" dirty="0">
              <a:solidFill>
                <a:schemeClr val="tx1"/>
              </a:solidFill>
              <a:latin typeface="Phetsarath OT" charset="0"/>
              <a:cs typeface="Phetsarath OT" charset="0"/>
            </a:endParaRPr>
          </a:p>
        </p:txBody>
      </p:sp>
      <p:sp>
        <p:nvSpPr>
          <p:cNvPr id="15" name="Rounded Rectangle 14"/>
          <p:cNvSpPr/>
          <p:nvPr/>
        </p:nvSpPr>
        <p:spPr>
          <a:xfrm>
            <a:off x="1512009" y="2318066"/>
            <a:ext cx="8626246" cy="783193"/>
          </a:xfrm>
          <a:prstGeom prst="roundRect">
            <a:avLst/>
          </a:prstGeom>
          <a:solidFill>
            <a:schemeClr val="bg1"/>
          </a:solidFill>
          <a:ln>
            <a:solidFill>
              <a:schemeClr val="accent1">
                <a:lumMod val="50000"/>
              </a:schemeClr>
            </a:solidFill>
          </a:ln>
        </p:spPr>
        <p:txBody>
          <a:bodyPr wrap="square">
            <a:spAutoFit/>
          </a:bodyPr>
          <a:lstStyle/>
          <a:p>
            <a:r>
              <a:rPr lang="en-US" sz="2000" dirty="0" err="1">
                <a:solidFill>
                  <a:srgbClr val="FF0000"/>
                </a:solidFill>
                <a:latin typeface="Phetsarath OT" charset="0"/>
                <a:cs typeface="Phetsarath OT" charset="0"/>
              </a:rPr>
              <a:t>ການວັດແທກ</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ແລະ</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ການໝາຍໄມ້ທ່ອນ</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ແທກບໍລິມາດ</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ແລະ</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ຈັດເກຼດ</a:t>
            </a:r>
            <a:r>
              <a:rPr lang="en-US" sz="2000" dirty="0">
                <a:latin typeface="Phetsarath OT" charset="0"/>
                <a:cs typeface="Phetsarath OT" charset="0"/>
              </a:rPr>
              <a:t>, </a:t>
            </a:r>
            <a:r>
              <a:rPr lang="en-US" sz="2000" dirty="0" err="1">
                <a:latin typeface="Phetsarath OT" charset="0"/>
                <a:cs typeface="Phetsarath OT" charset="0"/>
              </a:rPr>
              <a:t>ການຊຳລະອາກອນລາຍຮັບຂອງຊາວກະສິກອນປູກໄມ້ສັກ</a:t>
            </a:r>
            <a:r>
              <a:rPr lang="en-US" sz="2000" dirty="0">
                <a:latin typeface="Phetsarath OT" charset="0"/>
                <a:cs typeface="Phetsarath OT" charset="0"/>
              </a:rPr>
              <a:t> </a:t>
            </a:r>
            <a:r>
              <a:rPr lang="en-US" sz="2000" dirty="0" err="1">
                <a:latin typeface="Phetsarath OT" charset="0"/>
                <a:cs typeface="Phetsarath OT" charset="0"/>
              </a:rPr>
              <a:t>ຢູ</a:t>
            </a:r>
            <a:r>
              <a:rPr lang="en-US" sz="2000" dirty="0">
                <a:latin typeface="Phetsarath OT" charset="0"/>
                <a:cs typeface="Phetsarath OT" charset="0"/>
              </a:rPr>
              <a:t>່ </a:t>
            </a:r>
            <a:r>
              <a:rPr lang="en-US" sz="2000" dirty="0" err="1">
                <a:latin typeface="Phetsarath OT" charset="0"/>
                <a:cs typeface="Phetsarath OT" charset="0"/>
              </a:rPr>
              <a:t>ຫຼວງພະບາງ</a:t>
            </a:r>
            <a:endParaRPr lang="en-US" sz="2000" dirty="0">
              <a:latin typeface="Phetsarath OT" charset="0"/>
              <a:cs typeface="Phetsarath OT" charset="0"/>
            </a:endParaRPr>
          </a:p>
        </p:txBody>
      </p:sp>
      <p:sp>
        <p:nvSpPr>
          <p:cNvPr id="16" name="Snip Single Corner Rectangle 15"/>
          <p:cNvSpPr/>
          <p:nvPr/>
        </p:nvSpPr>
        <p:spPr>
          <a:xfrm>
            <a:off x="374047" y="2404574"/>
            <a:ext cx="857816" cy="434935"/>
          </a:xfrm>
          <a:prstGeom prst="snip1Rect">
            <a:avLst/>
          </a:prstGeom>
          <a:solidFill>
            <a:schemeClr val="accent2">
              <a:lumMod val="75000"/>
            </a:schemeClr>
          </a:solidFill>
        </p:spPr>
        <p:txBody>
          <a:bodyPr wrap="none">
            <a:spAutoFit/>
          </a:bodyPr>
          <a:lstStyle/>
          <a:p>
            <a:r>
              <a:rPr lang="en-US" altLang="ja-JP" sz="2000" dirty="0" err="1">
                <a:latin typeface="Phetsarath OT" charset="0"/>
                <a:ea typeface="굴림" pitchFamily="34" charset="-127"/>
                <a:cs typeface="Phetsarath OT" charset="0"/>
              </a:rPr>
              <a:t>ຕົວຢ່າງ</a:t>
            </a:r>
            <a:endParaRPr lang="en-US" sz="2000" dirty="0"/>
          </a:p>
        </p:txBody>
      </p:sp>
      <p:sp>
        <p:nvSpPr>
          <p:cNvPr id="17" name="Rounded Rectangle 16"/>
          <p:cNvSpPr/>
          <p:nvPr/>
        </p:nvSpPr>
        <p:spPr>
          <a:xfrm>
            <a:off x="1024332" y="4791635"/>
            <a:ext cx="218102" cy="240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p>
        </p:txBody>
      </p:sp>
      <p:sp>
        <p:nvSpPr>
          <p:cNvPr id="18" name="TextBox 17"/>
          <p:cNvSpPr txBox="1"/>
          <p:nvPr/>
        </p:nvSpPr>
        <p:spPr>
          <a:xfrm>
            <a:off x="8088770" y="5831086"/>
            <a:ext cx="3413869" cy="707886"/>
          </a:xfrm>
          <a:prstGeom prst="rect">
            <a:avLst/>
          </a:prstGeom>
          <a:noFill/>
          <a:ln>
            <a:solidFill>
              <a:schemeClr val="accent6">
                <a:lumMod val="75000"/>
              </a:schemeClr>
            </a:solidFill>
          </a:ln>
        </p:spPr>
        <p:txBody>
          <a:bodyPr wrap="square" rtlCol="0">
            <a:spAutoFit/>
          </a:bodyPr>
          <a:lstStyle/>
          <a:p>
            <a:r>
              <a:rPr lang="en-US" sz="2000" dirty="0">
                <a:latin typeface="Phetsarath OT" charset="0"/>
                <a:cs typeface="Phetsarath OT" charset="0"/>
              </a:rPr>
              <a:t>Teak wood sale in </a:t>
            </a:r>
            <a:r>
              <a:rPr lang="en-US" sz="2000" dirty="0" err="1">
                <a:latin typeface="Phetsarath OT" charset="0"/>
                <a:cs typeface="Phetsarath OT" charset="0"/>
              </a:rPr>
              <a:t>Luangprabang</a:t>
            </a:r>
            <a:r>
              <a:rPr lang="en-US" sz="2000" dirty="0">
                <a:latin typeface="Phetsarath OT" charset="0"/>
                <a:cs typeface="Phetsarath OT" charset="0"/>
              </a:rPr>
              <a:t> Province</a:t>
            </a:r>
            <a:endParaRPr lang="en-US" altLang="ko-KR" sz="2000" dirty="0">
              <a:latin typeface="Phetsarath OT" charset="0"/>
              <a:ea typeface="HY견고딕" pitchFamily="18" charset="-127"/>
              <a:cs typeface="Phetsarath OT" charset="0"/>
            </a:endParaRPr>
          </a:p>
        </p:txBody>
      </p:sp>
      <p:pic>
        <p:nvPicPr>
          <p:cNvPr id="19" name="Picture 18" descr="DSCF4479.JPG"/>
          <p:cNvPicPr/>
          <p:nvPr/>
        </p:nvPicPr>
        <p:blipFill>
          <a:blip r:embed="rId3" cstate="screen">
            <a:lum bright="22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088770" y="3305796"/>
            <a:ext cx="3447917" cy="2525290"/>
          </a:xfrm>
          <a:prstGeom prst="rect">
            <a:avLst/>
          </a:prstGeom>
          <a:ln>
            <a:noFill/>
          </a:ln>
          <a:effectLst>
            <a:outerShdw blurRad="292100" dist="139700" dir="2700000" algn="tl" rotWithShape="0">
              <a:srgbClr val="333333">
                <a:alpha val="65000"/>
              </a:srgbClr>
            </a:outerShdw>
          </a:effectLst>
        </p:spPr>
      </p:pic>
      <p:sp>
        <p:nvSpPr>
          <p:cNvPr id="20" name="Round Diagonal Corner Rectangle 19"/>
          <p:cNvSpPr/>
          <p:nvPr/>
        </p:nvSpPr>
        <p:spPr>
          <a:xfrm>
            <a:off x="2532243" y="1838165"/>
            <a:ext cx="3324731"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cs typeface="Phetsarath OT" charset="0"/>
              </a:rPr>
              <a:t>(6) </a:t>
            </a:r>
            <a:r>
              <a:rPr lang="en-US" altLang="ko-KR" sz="2000" dirty="0" err="1">
                <a:latin typeface="Phetsarath OT" charset="0"/>
                <a:ea typeface="HY견고딕" pitchFamily="18" charset="-127"/>
                <a:cs typeface="Phetsarath OT" charset="0"/>
              </a:rPr>
              <a:t>ອາກອນຕ່າງ</a:t>
            </a:r>
            <a:r>
              <a:rPr lang="en-US" altLang="ko-KR" sz="2000" dirty="0">
                <a:latin typeface="Phetsarath OT" charset="0"/>
                <a:ea typeface="HY견고딕" pitchFamily="18" charset="-127"/>
                <a:cs typeface="Phetsarath OT" charset="0"/>
              </a:rPr>
              <a:t>ໆ</a:t>
            </a:r>
          </a:p>
        </p:txBody>
      </p:sp>
    </p:spTree>
    <p:extLst>
      <p:ext uri="{BB962C8B-B14F-4D97-AF65-F5344CB8AC3E}">
        <p14:creationId xmlns:p14="http://schemas.microsoft.com/office/powerpoint/2010/main" val="191122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412124" y="1899983"/>
            <a:ext cx="5234151"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cs typeface="Phetsarath OT" charset="0"/>
              </a:rPr>
              <a:t>(7) </a:t>
            </a:r>
            <a:r>
              <a:rPr lang="en-US" altLang="ko-KR" sz="2000" dirty="0" err="1">
                <a:latin typeface="Phetsarath OT" charset="0"/>
                <a:ea typeface="HY견고딕" pitchFamily="18" charset="-127"/>
                <a:cs typeface="Phetsarath OT" charset="0"/>
              </a:rPr>
              <a:t>ຄ່າໃຊ້ຈ່າຍຄວາມສ່ຽງຂອງວິສະຫະກິດ</a:t>
            </a:r>
            <a:endParaRPr lang="en-US" altLang="ko-KR" sz="2000" dirty="0">
              <a:latin typeface="Phetsarath OT" charset="0"/>
              <a:ea typeface="HY견고딕" pitchFamily="18" charset="-127"/>
              <a:cs typeface="Phetsarath OT" charset="0"/>
            </a:endParaRPr>
          </a:p>
        </p:txBody>
      </p:sp>
      <p:sp>
        <p:nvSpPr>
          <p:cNvPr id="8" name="Rectangle 7"/>
          <p:cNvSpPr/>
          <p:nvPr/>
        </p:nvSpPr>
        <p:spPr>
          <a:xfrm>
            <a:off x="2194236" y="2505841"/>
            <a:ext cx="8699736" cy="830997"/>
          </a:xfrm>
          <a:prstGeom prst="rect">
            <a:avLst/>
          </a:prstGeom>
        </p:spPr>
        <p:txBody>
          <a:bodyPr wrap="square">
            <a:spAutoFit/>
          </a:bodyPr>
          <a:lstStyle/>
          <a:p>
            <a:r>
              <a:rPr lang="en-US" altLang="ko-KR" sz="2400" dirty="0">
                <a:latin typeface="Phetsarath OT" charset="0"/>
                <a:ea typeface="HY견고딕" pitchFamily="18" charset="-127"/>
                <a:cs typeface="Phetsarath OT" charset="0"/>
              </a:rPr>
              <a:t>“</a:t>
            </a:r>
            <a:r>
              <a:rPr lang="en-US" altLang="ko-KR" sz="2400" dirty="0" err="1">
                <a:solidFill>
                  <a:srgbClr val="FF0000"/>
                </a:solidFill>
                <a:latin typeface="Phetsarath OT" charset="0"/>
                <a:ea typeface="HY견고딕" pitchFamily="18" charset="-127"/>
                <a:cs typeface="Phetsarath OT" charset="0"/>
              </a:rPr>
              <a:t>ຄ່າໃຊ້ຈ່າຍສຳລັບຄວາມສ່ຽງ</a:t>
            </a:r>
            <a:r>
              <a:rPr lang="en-US" altLang="ko-KR" sz="2400" dirty="0">
                <a:solidFill>
                  <a:srgbClr val="FF0000"/>
                </a:solidFill>
                <a:latin typeface="Phetsarath OT" charset="0"/>
                <a:ea typeface="HY견고딕" pitchFamily="18" charset="-127"/>
                <a:cs typeface="Phetsarath OT" charset="0"/>
              </a:rPr>
              <a:t> </a:t>
            </a:r>
            <a:r>
              <a:rPr lang="en-US" altLang="ko-KR" sz="2400" dirty="0" err="1">
                <a:latin typeface="Phetsarath OT" charset="0"/>
                <a:ea typeface="HY견고딕" pitchFamily="18" charset="-127"/>
                <a:cs typeface="Phetsarath OT" charset="0"/>
              </a:rPr>
              <a:t>ຂອງວິສະຫະກິດ</a:t>
            </a:r>
            <a:r>
              <a:rPr lang="en-US" altLang="ko-KR" sz="2400" dirty="0">
                <a:latin typeface="Phetsarath OT" charset="0"/>
                <a:ea typeface="HY견고딕" pitchFamily="18" charset="-127"/>
                <a:cs typeface="Phetsarath OT" charset="0"/>
              </a:rPr>
              <a:t> </a:t>
            </a:r>
            <a:r>
              <a:rPr lang="en-US" altLang="ko-KR" sz="2400" dirty="0" err="1">
                <a:latin typeface="Phetsarath OT" charset="0"/>
                <a:ea typeface="HY견고딕" pitchFamily="18" charset="-127"/>
                <a:cs typeface="Phetsarath OT" charset="0"/>
              </a:rPr>
              <a:t>ອາດແມ່ນຄ່າເສຍຫາຍຕ່າງທີ່ຖືກກະທົບຈາກ</a:t>
            </a:r>
            <a:r>
              <a:rPr lang="en-US" altLang="ko-KR" sz="2400" dirty="0">
                <a:solidFill>
                  <a:srgbClr val="FF0000"/>
                </a:solidFill>
                <a:latin typeface="Phetsarath OT" charset="0"/>
                <a:ea typeface="HY견고딕" pitchFamily="18" charset="-127"/>
                <a:cs typeface="Phetsarath OT" charset="0"/>
              </a:rPr>
              <a:t> </a:t>
            </a:r>
            <a:r>
              <a:rPr lang="en-US" altLang="ko-KR" sz="2400" dirty="0" err="1">
                <a:solidFill>
                  <a:srgbClr val="FF0000"/>
                </a:solidFill>
                <a:latin typeface="Phetsarath OT" charset="0"/>
                <a:ea typeface="HY견고딕" pitchFamily="18" charset="-127"/>
                <a:cs typeface="Phetsarath OT" charset="0"/>
              </a:rPr>
              <a:t>ປັດໃຈພາຍນອກ</a:t>
            </a:r>
            <a:r>
              <a:rPr lang="en-US" altLang="ko-KR" sz="2400" dirty="0">
                <a:solidFill>
                  <a:srgbClr val="FF0000"/>
                </a:solidFill>
                <a:latin typeface="Phetsarath OT" charset="0"/>
                <a:ea typeface="HY견고딕" pitchFamily="18" charset="-127"/>
                <a:cs typeface="Phetsarath OT" charset="0"/>
              </a:rPr>
              <a:t> ໆ</a:t>
            </a:r>
            <a:r>
              <a:rPr lang="en-US" altLang="ko-KR" sz="2400" dirty="0" err="1">
                <a:solidFill>
                  <a:srgbClr val="FF0000"/>
                </a:solidFill>
                <a:latin typeface="Phetsarath OT" charset="0"/>
                <a:ea typeface="HY견고딕" pitchFamily="18" charset="-127"/>
                <a:cs typeface="Phetsarath OT" charset="0"/>
              </a:rPr>
              <a:t>ລ</a:t>
            </a:r>
            <a:r>
              <a:rPr lang="en-US" altLang="ko-KR" sz="2400" dirty="0">
                <a:solidFill>
                  <a:srgbClr val="FF0000"/>
                </a:solidFill>
                <a:latin typeface="Phetsarath OT" charset="0"/>
                <a:ea typeface="HY견고딕" pitchFamily="18" charset="-127"/>
                <a:cs typeface="Phetsarath OT" charset="0"/>
              </a:rPr>
              <a:t>ໆ</a:t>
            </a:r>
            <a:endParaRPr lang="en-US" sz="2400" dirty="0">
              <a:latin typeface="Phetsarath OT" charset="0"/>
              <a:cs typeface="Phetsarath OT" charset="0"/>
            </a:endParaRPr>
          </a:p>
        </p:txBody>
      </p:sp>
      <p:grpSp>
        <p:nvGrpSpPr>
          <p:cNvPr id="9" name="Group 8"/>
          <p:cNvGrpSpPr/>
          <p:nvPr/>
        </p:nvGrpSpPr>
        <p:grpSpPr>
          <a:xfrm>
            <a:off x="1508547" y="3416927"/>
            <a:ext cx="8392197" cy="2905843"/>
            <a:chOff x="696267" y="4857449"/>
            <a:chExt cx="8392197" cy="2905843"/>
          </a:xfrm>
        </p:grpSpPr>
        <p:sp>
          <p:nvSpPr>
            <p:cNvPr id="10" name="AutoShape 7"/>
            <p:cNvSpPr>
              <a:spLocks noChangeArrowheads="1"/>
            </p:cNvSpPr>
            <p:nvPr/>
          </p:nvSpPr>
          <p:spPr bwMode="auto">
            <a:xfrm>
              <a:off x="696267" y="5045184"/>
              <a:ext cx="8392197" cy="2718108"/>
            </a:xfrm>
            <a:prstGeom prst="roundRect">
              <a:avLst>
                <a:gd name="adj" fmla="val 9389"/>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ko-KR" sz="2000" dirty="0"/>
            </a:p>
          </p:txBody>
        </p:sp>
        <p:sp>
          <p:nvSpPr>
            <p:cNvPr id="12" name="AutoShape 8"/>
            <p:cNvSpPr>
              <a:spLocks noChangeArrowheads="1"/>
            </p:cNvSpPr>
            <p:nvPr/>
          </p:nvSpPr>
          <p:spPr bwMode="auto">
            <a:xfrm>
              <a:off x="1009678" y="4857449"/>
              <a:ext cx="4510542" cy="459253"/>
            </a:xfrm>
            <a:prstGeom prst="roundRect">
              <a:avLst>
                <a:gd name="adj" fmla="val 50000"/>
              </a:avLst>
            </a:prstGeom>
            <a:blipFill>
              <a:blip r:embed="rId3" cstate="print">
                <a:lum bright="-10000"/>
              </a:blip>
              <a:stretch>
                <a:fillRect/>
              </a:stretch>
            </a:blipFill>
            <a:ln>
              <a:solidFill>
                <a:srgbClr val="329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base">
                <a:lnSpc>
                  <a:spcPct val="100000"/>
                </a:lnSpc>
                <a:spcBef>
                  <a:spcPct val="0"/>
                </a:spcBef>
                <a:spcAft>
                  <a:spcPct val="0"/>
                </a:spcAft>
                <a:buClrTx/>
                <a:buSzTx/>
                <a:buFontTx/>
                <a:buNone/>
                <a:tabLst/>
              </a:pPr>
              <a:endParaRPr lang="ko-KR" altLang="ko-KR" sz="2000"/>
            </a:p>
          </p:txBody>
        </p:sp>
        <p:sp>
          <p:nvSpPr>
            <p:cNvPr id="13" name="AutoShape 11"/>
            <p:cNvSpPr>
              <a:spLocks noChangeArrowheads="1"/>
            </p:cNvSpPr>
            <p:nvPr/>
          </p:nvSpPr>
          <p:spPr bwMode="auto">
            <a:xfrm>
              <a:off x="1655902" y="4883825"/>
              <a:ext cx="3380154" cy="370815"/>
            </a:xfrm>
            <a:prstGeom prst="roundRect">
              <a:avLst>
                <a:gd name="adj" fmla="val 0"/>
              </a:avLst>
            </a:prstGeom>
            <a:noFill/>
            <a:ln w="9525">
              <a:noFill/>
              <a:round/>
              <a:headEnd/>
              <a:tailEnd/>
            </a:ln>
            <a:effectLst>
              <a:outerShdw sx="1000" sy="1000" algn="ctr" rotWithShape="0">
                <a:schemeClr val="tx1"/>
              </a:outerShdw>
            </a:effectLst>
          </p:spPr>
          <p:txBody>
            <a:bodyPr vert="horz" wrap="none" lIns="91440" tIns="45720" rIns="91440" bIns="45720" numCol="1" anchor="ctr" anchorCtr="0" compatLnSpc="1">
              <a:prstTxWarp prst="textNoShape">
                <a:avLst/>
              </a:prstTxWarp>
            </a:bodyPr>
            <a:lstStyle/>
            <a:p>
              <a:pPr lvl="0" algn="ctr"/>
              <a:r>
                <a:rPr lang="en-US" sz="2000" dirty="0" err="1">
                  <a:solidFill>
                    <a:schemeClr val="bg1"/>
                  </a:solidFill>
                  <a:latin typeface="Phetsarath OT" charset="0"/>
                  <a:cs typeface="Phetsarath OT" charset="0"/>
                </a:rPr>
                <a:t>ຍຸດທະສາດຕ່າງໆໃນການຫຼີກຫຼ່ຽງຄວາມສ່ຽງ</a:t>
              </a:r>
              <a:endParaRPr kumimoji="1" lang="en-US" altLang="ko-KR" sz="2000" b="1" dirty="0">
                <a:solidFill>
                  <a:schemeClr val="bg1"/>
                </a:solidFill>
                <a:latin typeface="Phetsarath OT" charset="0"/>
                <a:ea typeface="HY견고딕" pitchFamily="18" charset="-127"/>
                <a:cs typeface="굴림" pitchFamily="50" charset="-127"/>
              </a:endParaRPr>
            </a:p>
          </p:txBody>
        </p:sp>
        <p:sp>
          <p:nvSpPr>
            <p:cNvPr id="14" name="TextBox 13"/>
            <p:cNvSpPr txBox="1"/>
            <p:nvPr/>
          </p:nvSpPr>
          <p:spPr>
            <a:xfrm>
              <a:off x="899832" y="5372805"/>
              <a:ext cx="7224736" cy="1938992"/>
            </a:xfrm>
            <a:prstGeom prst="rect">
              <a:avLst/>
            </a:prstGeom>
            <a:noFill/>
          </p:spPr>
          <p:txBody>
            <a:bodyPr wrap="square" rtlCol="0">
              <a:spAutoFit/>
            </a:bodyPr>
            <a:lstStyle/>
            <a:p>
              <a:pPr marL="285750" lvl="0" indent="-285750">
                <a:lnSpc>
                  <a:spcPct val="150000"/>
                </a:lnSpc>
                <a:buBlip>
                  <a:blip r:embed="rId4"/>
                </a:buBlip>
              </a:pPr>
              <a:r>
                <a:rPr lang="en-US" sz="2000" dirty="0" err="1">
                  <a:latin typeface="Phetsarath OT" charset="0"/>
                  <a:cs typeface="Phetsarath OT" charset="0"/>
                </a:rPr>
                <a:t>ການຫຼຸດຄວາມສ່ຽງໂດຍ</a:t>
              </a:r>
              <a:r>
                <a:rPr lang="en-US" sz="2000" dirty="0">
                  <a:latin typeface="Phetsarath OT" charset="0"/>
                  <a:cs typeface="Phetsarath OT" charset="0"/>
                </a:rPr>
                <a:t> </a:t>
              </a:r>
              <a:r>
                <a:rPr lang="en-US" sz="2000" dirty="0" err="1">
                  <a:latin typeface="Phetsarath OT" charset="0"/>
                  <a:cs typeface="Phetsarath OT" charset="0"/>
                </a:rPr>
                <a:t>ເຕັກນີກທາງວະນະວັດ</a:t>
              </a:r>
              <a:r>
                <a:rPr lang="en-US"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ວິທີການວາງແຜນປ່າໄມ</a:t>
              </a:r>
              <a:r>
                <a:rPr lang="en-US" sz="2000" dirty="0">
                  <a:latin typeface="Phetsarath OT" charset="0"/>
                  <a:cs typeface="Phetsarath OT" charset="0"/>
                </a:rPr>
                <a:t>້</a:t>
              </a:r>
            </a:p>
            <a:p>
              <a:pPr marL="285750" lvl="0" indent="-285750">
                <a:lnSpc>
                  <a:spcPct val="150000"/>
                </a:lnSpc>
                <a:buBlip>
                  <a:blip r:embed="rId4"/>
                </a:buBlip>
              </a:pPr>
              <a:r>
                <a:rPr lang="en-US" sz="2000" dirty="0" err="1">
                  <a:latin typeface="Phetsarath OT" charset="0"/>
                  <a:cs typeface="Phetsarath OT" charset="0"/>
                </a:rPr>
                <a:t>ການກະຈ່າຍ</a:t>
              </a:r>
              <a:r>
                <a:rPr lang="en-US"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ຊົດເຊີຍຄວາມສ່ຽງ</a:t>
              </a:r>
              <a:r>
                <a:rPr lang="en-US" sz="2000" dirty="0">
                  <a:latin typeface="Phetsarath OT" charset="0"/>
                  <a:cs typeface="Phetsarath OT" charset="0"/>
                </a:rPr>
                <a:t> (Distribution and compensation of risks)</a:t>
              </a:r>
            </a:p>
            <a:p>
              <a:pPr marL="285750" lvl="0" indent="-285750">
                <a:lnSpc>
                  <a:spcPct val="150000"/>
                </a:lnSpc>
                <a:buBlip>
                  <a:blip r:embed="rId4"/>
                </a:buBlip>
              </a:pPr>
              <a:r>
                <a:rPr lang="en-US" sz="2000" dirty="0" err="1">
                  <a:latin typeface="Phetsarath OT" charset="0"/>
                  <a:cs typeface="Phetsarath OT" charset="0"/>
                </a:rPr>
                <a:t>ການໂອນຄວາມສ່ຽງໃຫ້ວິສະຫະກິດອື່ນ</a:t>
              </a:r>
              <a:r>
                <a:rPr lang="en-US" sz="2000" dirty="0">
                  <a:latin typeface="Phetsarath OT" charset="0"/>
                  <a:cs typeface="Phetsarath OT" charset="0"/>
                </a:rPr>
                <a:t>ໆ (</a:t>
              </a:r>
              <a:r>
                <a:rPr lang="en-US" sz="2000" dirty="0" err="1">
                  <a:latin typeface="Phetsarath OT" charset="0"/>
                  <a:cs typeface="Phetsarath OT" charset="0"/>
                </a:rPr>
                <a:t>ປະກັນໄພ</a:t>
              </a:r>
              <a:r>
                <a:rPr lang="en-US" sz="2000" dirty="0">
                  <a:latin typeface="Phetsarath OT" charset="0"/>
                  <a:cs typeface="Phetsarath OT" charset="0"/>
                </a:rPr>
                <a:t>)</a:t>
              </a:r>
            </a:p>
          </p:txBody>
        </p:sp>
      </p:grpSp>
    </p:spTree>
    <p:extLst>
      <p:ext uri="{BB962C8B-B14F-4D97-AF65-F5344CB8AC3E}">
        <p14:creationId xmlns:p14="http://schemas.microsoft.com/office/powerpoint/2010/main" val="479567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412124" y="1899983"/>
            <a:ext cx="5234151"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ea typeface="Phetsarath OT" charset="0"/>
                <a:cs typeface="Phetsarath OT" charset="0"/>
              </a:rPr>
              <a:t>(7) </a:t>
            </a:r>
            <a:r>
              <a:rPr lang="en-US" altLang="ko-KR" sz="2000" dirty="0" err="1">
                <a:latin typeface="Phetsarath OT" charset="0"/>
                <a:ea typeface="Phetsarath OT" charset="0"/>
                <a:cs typeface="Phetsarath OT" charset="0"/>
              </a:rPr>
              <a:t>ຄ່າໃຊ້ຈ່າຍຄວາມສ່ຽງຂອງວິສະຫະກິດ</a:t>
            </a:r>
            <a:endParaRPr lang="en-US" altLang="ko-KR" sz="2000" dirty="0">
              <a:latin typeface="Phetsarath OT" charset="0"/>
              <a:ea typeface="Phetsarath OT" charset="0"/>
              <a:cs typeface="Phetsarath OT" charset="0"/>
            </a:endParaRPr>
          </a:p>
        </p:txBody>
      </p:sp>
      <p:sp>
        <p:nvSpPr>
          <p:cNvPr id="8" name="Rounded Rectangle 7"/>
          <p:cNvSpPr/>
          <p:nvPr/>
        </p:nvSpPr>
        <p:spPr>
          <a:xfrm>
            <a:off x="1298903" y="2488707"/>
            <a:ext cx="2696755" cy="442674"/>
          </a:xfrm>
          <a:prstGeom prst="roundRect">
            <a:avLst/>
          </a:prstGeom>
          <a:solidFill>
            <a:schemeClr val="bg1"/>
          </a:solidFill>
          <a:ln>
            <a:solidFill>
              <a:schemeClr val="accent6">
                <a:lumMod val="50000"/>
              </a:schemeClr>
            </a:solidFill>
          </a:ln>
        </p:spPr>
        <p:txBody>
          <a:bodyPr wrap="none">
            <a:spAutoFit/>
          </a:bodyPr>
          <a:lstStyle/>
          <a:p>
            <a:r>
              <a:rPr lang="en-US" sz="2000" dirty="0" err="1">
                <a:latin typeface="Phetsarath OT" charset="0"/>
                <a:ea typeface="Phetsarath OT" charset="0"/>
                <a:cs typeface="Phetsarath OT" charset="0"/>
              </a:rPr>
              <a:t>ວິທີການປ້ອງກັນອັກຄີໄຟປ່າ</a:t>
            </a:r>
            <a:r>
              <a:rPr lang="en-US" sz="2000" dirty="0">
                <a:latin typeface="Phetsarath OT" charset="0"/>
                <a:ea typeface="Phetsarath OT" charset="0"/>
                <a:cs typeface="Phetsarath OT" charset="0"/>
              </a:rPr>
              <a:t>:</a:t>
            </a:r>
          </a:p>
        </p:txBody>
      </p:sp>
      <p:sp>
        <p:nvSpPr>
          <p:cNvPr id="10" name="AutoShape 10"/>
          <p:cNvSpPr>
            <a:spLocks noChangeArrowheads="1"/>
          </p:cNvSpPr>
          <p:nvPr/>
        </p:nvSpPr>
        <p:spPr bwMode="auto">
          <a:xfrm>
            <a:off x="1432708" y="2866818"/>
            <a:ext cx="10170713" cy="2276278"/>
          </a:xfrm>
          <a:prstGeom prst="roundRect">
            <a:avLst>
              <a:gd name="adj" fmla="val 14500"/>
            </a:avLst>
          </a:prstGeom>
          <a:blipFill>
            <a:blip r:embed="rId3" cstate="print">
              <a:lum bright="-10000"/>
            </a:blip>
            <a:stretch>
              <a:fillRect/>
            </a:stretch>
          </a:blipFill>
          <a:ln>
            <a:solidFill>
              <a:srgbClr val="A49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base">
              <a:lnSpc>
                <a:spcPct val="100000"/>
              </a:lnSpc>
              <a:spcBef>
                <a:spcPct val="0"/>
              </a:spcBef>
              <a:spcAft>
                <a:spcPct val="0"/>
              </a:spcAft>
              <a:buClrTx/>
              <a:buSzTx/>
              <a:buFontTx/>
              <a:buNone/>
              <a:tabLst/>
            </a:pPr>
            <a:endParaRPr lang="ko-KR" altLang="ko-KR">
              <a:solidFill>
                <a:schemeClr val="lt1"/>
              </a:solidFill>
              <a:latin typeface="Phetsarath OT" charset="0"/>
              <a:ea typeface="Phetsarath OT" charset="0"/>
              <a:cs typeface="Phetsarath OT" charset="0"/>
            </a:endParaRPr>
          </a:p>
        </p:txBody>
      </p:sp>
      <p:sp>
        <p:nvSpPr>
          <p:cNvPr id="12" name="AutoShape 6"/>
          <p:cNvSpPr>
            <a:spLocks noChangeArrowheads="1"/>
          </p:cNvSpPr>
          <p:nvPr/>
        </p:nvSpPr>
        <p:spPr bwMode="auto">
          <a:xfrm>
            <a:off x="1623565" y="3749899"/>
            <a:ext cx="7658843" cy="430794"/>
          </a:xfrm>
          <a:prstGeom prst="roundRect">
            <a:avLst>
              <a:gd name="adj" fmla="val 0"/>
            </a:avLst>
          </a:prstGeom>
          <a:noFill/>
          <a:ln w="9525">
            <a:noFill/>
            <a:round/>
            <a:headEnd/>
            <a:tailEnd/>
          </a:ln>
        </p:spPr>
        <p:txBody>
          <a:bodyPr vert="horz" wrap="none" lIns="91440" tIns="45720" rIns="91440" bIns="45720" numCol="1" anchor="ctr" anchorCtr="0" compatLnSpc="1">
            <a:prstTxWarp prst="textNoShape">
              <a:avLst/>
            </a:prstTxWarp>
          </a:bodyPr>
          <a:lstStyle/>
          <a:p>
            <a:pPr marL="285750" indent="-285750">
              <a:buBlip>
                <a:blip r:embed="rId4"/>
              </a:buBlip>
            </a:pPr>
            <a:r>
              <a:rPr kumimoji="1" lang="ko-KR" altLang="ko-KR" b="1" i="0" u="none" strike="noStrike" cap="none" normalizeH="0" baseline="0" dirty="0">
                <a:ln>
                  <a:noFill/>
                </a:ln>
                <a:solidFill>
                  <a:schemeClr val="bg1"/>
                </a:solidFill>
                <a:effectLst/>
                <a:latin typeface="Phetsarath OT" charset="0"/>
                <a:ea typeface="Phetsarath OT" charset="0"/>
                <a:cs typeface="Phetsarath OT" charset="0"/>
              </a:rPr>
              <a:t> </a:t>
            </a:r>
            <a:r>
              <a:rPr kumimoji="1" lang="en-US" altLang="ko-KR" b="1" i="0" u="none" strike="noStrike" cap="none" normalizeH="0" baseline="0" dirty="0" err="1">
                <a:ln>
                  <a:noFill/>
                </a:ln>
                <a:solidFill>
                  <a:schemeClr val="bg1"/>
                </a:solidFill>
                <a:effectLst/>
                <a:latin typeface="Phetsarath OT" charset="0"/>
                <a:ea typeface="Phetsarath OT" charset="0"/>
                <a:cs typeface="Phetsarath OT" charset="0"/>
              </a:rPr>
              <a:t>ທາງຫຼີກໄຟຂຽວ</a:t>
            </a:r>
            <a:r>
              <a:rPr kumimoji="1" lang="en-US" altLang="ko-KR" b="1" i="0" u="none" strike="noStrike" cap="none" normalizeH="0" dirty="0">
                <a:ln>
                  <a:noFill/>
                </a:ln>
                <a:solidFill>
                  <a:schemeClr val="bg1"/>
                </a:solidFill>
                <a:effectLst/>
                <a:latin typeface="Phetsarath OT" charset="0"/>
                <a:ea typeface="Phetsarath OT" charset="0"/>
                <a:cs typeface="Phetsarath OT" charset="0"/>
              </a:rPr>
              <a:t> (</a:t>
            </a:r>
            <a:r>
              <a:rPr lang="en-US" altLang="ko-KR" dirty="0">
                <a:solidFill>
                  <a:srgbClr val="00FF00"/>
                </a:solidFill>
                <a:latin typeface="Phetsarath OT" charset="0"/>
                <a:ea typeface="Phetsarath OT" charset="0"/>
                <a:cs typeface="Phetsarath OT" charset="0"/>
              </a:rPr>
              <a:t>Green firebreak lines)</a:t>
            </a:r>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ປູກພືດຂຽວຕະຫຼອດປີ</a:t>
            </a:r>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ມີໃບໜ້າ</a:t>
            </a:r>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ຊື່ງຍາກໃນການຕິດໄຟ</a:t>
            </a:r>
            <a:endParaRPr lang="en-US" altLang="ko-KR" dirty="0">
              <a:solidFill>
                <a:schemeClr val="bg1"/>
              </a:solidFill>
              <a:latin typeface="Phetsarath OT" charset="0"/>
              <a:ea typeface="Phetsarath OT" charset="0"/>
              <a:cs typeface="Phetsarath OT" charset="0"/>
            </a:endParaRPr>
          </a:p>
        </p:txBody>
      </p:sp>
      <p:sp>
        <p:nvSpPr>
          <p:cNvPr id="13" name="AutoShape 6"/>
          <p:cNvSpPr>
            <a:spLocks noChangeArrowheads="1"/>
          </p:cNvSpPr>
          <p:nvPr/>
        </p:nvSpPr>
        <p:spPr bwMode="auto">
          <a:xfrm>
            <a:off x="1623565" y="4193262"/>
            <a:ext cx="7658844" cy="430794"/>
          </a:xfrm>
          <a:prstGeom prst="roundRect">
            <a:avLst>
              <a:gd name="adj" fmla="val 0"/>
            </a:avLst>
          </a:prstGeom>
          <a:noFill/>
          <a:ln w="9525">
            <a:noFill/>
            <a:round/>
            <a:headEnd/>
            <a:tailEnd/>
          </a:ln>
        </p:spPr>
        <p:txBody>
          <a:bodyPr vert="horz" wrap="none" lIns="91440" tIns="45720" rIns="91440" bIns="45720" numCol="1" anchor="ctr" anchorCtr="0" compatLnSpc="1">
            <a:prstTxWarp prst="textNoShape">
              <a:avLst/>
            </a:prstTxWarp>
          </a:bodyPr>
          <a:lstStyle/>
          <a:p>
            <a:pPr marL="285750" indent="-285750">
              <a:buBlip>
                <a:blip r:embed="rId4"/>
              </a:buBlip>
            </a:pPr>
            <a:r>
              <a:rPr kumimoji="1" lang="ko-KR" altLang="ko-KR" b="1" i="0" u="none" strike="noStrike" cap="none" normalizeH="0" baseline="0" dirty="0">
                <a:ln>
                  <a:noFill/>
                </a:ln>
                <a:solidFill>
                  <a:schemeClr val="bg1"/>
                </a:solidFill>
                <a:effectLst/>
                <a:latin typeface="Phetsarath OT" charset="0"/>
                <a:ea typeface="Phetsarath OT" charset="0"/>
                <a:cs typeface="Phetsarath OT" charset="0"/>
              </a:rPr>
              <a:t> </a:t>
            </a:r>
            <a:r>
              <a:rPr kumimoji="1" lang="en-US" altLang="ko-KR" b="1" dirty="0" err="1">
                <a:solidFill>
                  <a:schemeClr val="bg1"/>
                </a:solidFill>
                <a:latin typeface="Phetsarath OT" charset="0"/>
                <a:ea typeface="Phetsarath OT" charset="0"/>
                <a:cs typeface="Phetsarath OT" charset="0"/>
              </a:rPr>
              <a:t>ທາງຫຼີກໄຟ</a:t>
            </a:r>
            <a:r>
              <a:rPr kumimoji="1" lang="en-US" altLang="ko-KR" b="1" dirty="0">
                <a:solidFill>
                  <a:schemeClr val="bg1"/>
                </a:solidFill>
                <a:latin typeface="Phetsarath OT" charset="0"/>
                <a:ea typeface="Phetsarath OT" charset="0"/>
                <a:cs typeface="Phetsarath OT" charset="0"/>
              </a:rPr>
              <a:t> (</a:t>
            </a:r>
            <a:r>
              <a:rPr lang="en-US" altLang="ko-KR" dirty="0">
                <a:solidFill>
                  <a:srgbClr val="FF0000"/>
                </a:solidFill>
                <a:latin typeface="Phetsarath OT" charset="0"/>
                <a:ea typeface="Phetsarath OT" charset="0"/>
                <a:cs typeface="Phetsarath OT" charset="0"/>
              </a:rPr>
              <a:t>Road firebreak lines)</a:t>
            </a:r>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ອະນາໄມພື້ນທີ່ທາງໃຫ້ປະສະຈາກພືດ</a:t>
            </a:r>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ແລະໄມ້ແຫຼ້ງ</a:t>
            </a:r>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ທີ່ຕິດໄຟງ່າຍ</a:t>
            </a:r>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ບໍ່ຄວນເຮັດ</a:t>
            </a:r>
            <a:endParaRPr lang="en-US" altLang="ko-KR" dirty="0">
              <a:solidFill>
                <a:schemeClr val="bg1"/>
              </a:solidFill>
              <a:latin typeface="Phetsarath OT" charset="0"/>
              <a:ea typeface="Phetsarath OT" charset="0"/>
              <a:cs typeface="Phetsarath OT" charset="0"/>
            </a:endParaRPr>
          </a:p>
          <a:p>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ຢູ່ພື້ນທີ່ຄ່ອຍຊັ້ນ</a:t>
            </a:r>
            <a:r>
              <a:rPr lang="en-US" altLang="ko-KR" dirty="0">
                <a:solidFill>
                  <a:schemeClr val="bg1"/>
                </a:solidFill>
                <a:latin typeface="Phetsarath OT" charset="0"/>
                <a:ea typeface="Phetsarath OT" charset="0"/>
                <a:cs typeface="Phetsarath OT" charset="0"/>
              </a:rPr>
              <a:t> </a:t>
            </a:r>
            <a:r>
              <a:rPr lang="en-US" altLang="ko-KR" dirty="0" err="1">
                <a:solidFill>
                  <a:schemeClr val="bg1"/>
                </a:solidFill>
                <a:latin typeface="Phetsarath OT" charset="0"/>
                <a:ea typeface="Phetsarath OT" charset="0"/>
                <a:cs typeface="Phetsarath OT" charset="0"/>
              </a:rPr>
              <a:t>ເພາະມັນສາມາດເກີດດີນເຊາະເຈື່ອນ</a:t>
            </a:r>
            <a:endParaRPr lang="en-US" altLang="ko-KR" dirty="0">
              <a:solidFill>
                <a:schemeClr val="bg1"/>
              </a:solidFill>
              <a:latin typeface="Phetsarath OT" charset="0"/>
              <a:ea typeface="Phetsarath OT" charset="0"/>
              <a:cs typeface="Phetsarath OT" charset="0"/>
            </a:endParaRPr>
          </a:p>
        </p:txBody>
      </p:sp>
      <p:sp>
        <p:nvSpPr>
          <p:cNvPr id="14" name="Rounded Rectangle 13"/>
          <p:cNvSpPr/>
          <p:nvPr/>
        </p:nvSpPr>
        <p:spPr>
          <a:xfrm>
            <a:off x="1718177" y="2943712"/>
            <a:ext cx="7201432" cy="715089"/>
          </a:xfrm>
          <a:prstGeom prst="roundRect">
            <a:avLst/>
          </a:prstGeom>
          <a:solidFill>
            <a:schemeClr val="bg1"/>
          </a:solidFill>
          <a:ln>
            <a:solidFill>
              <a:schemeClr val="accent6">
                <a:lumMod val="50000"/>
              </a:schemeClr>
            </a:solidFill>
          </a:ln>
          <a:effectLst/>
        </p:spPr>
        <p:txBody>
          <a:bodyPr wrap="square">
            <a:spAutoFit/>
          </a:bodyPr>
          <a:lstStyle/>
          <a:p>
            <a:r>
              <a:rPr lang="en-US" altLang="ko-KR" dirty="0" err="1">
                <a:latin typeface="Phetsarath OT" charset="0"/>
                <a:ea typeface="Phetsarath OT" charset="0"/>
                <a:cs typeface="Phetsarath OT" charset="0"/>
              </a:rPr>
              <a:t>ສ້າງລະບົບການທາງຫຼີກໄຟແບບມີແຜນ</a:t>
            </a:r>
            <a:r>
              <a:rPr lang="en-US" altLang="ko-KR" dirty="0">
                <a:latin typeface="Phetsarath OT" charset="0"/>
                <a:ea typeface="Phetsarath OT" charset="0"/>
                <a:cs typeface="Phetsarath OT" charset="0"/>
              </a:rPr>
              <a:t> </a:t>
            </a:r>
            <a:r>
              <a:rPr lang="en-US" altLang="ko-KR" dirty="0" err="1">
                <a:latin typeface="Phetsarath OT" charset="0"/>
                <a:ea typeface="Phetsarath OT" charset="0"/>
                <a:cs typeface="Phetsarath OT" charset="0"/>
              </a:rPr>
              <a:t>ເຊັ່ນ</a:t>
            </a:r>
            <a:r>
              <a:rPr lang="en-US" altLang="ko-KR" dirty="0">
                <a:latin typeface="Phetsarath OT" charset="0"/>
                <a:ea typeface="Phetsarath OT" charset="0"/>
                <a:cs typeface="Phetsarath OT" charset="0"/>
              </a:rPr>
              <a:t> </a:t>
            </a:r>
            <a:r>
              <a:rPr lang="en-US" altLang="ko-KR" dirty="0" err="1">
                <a:latin typeface="Phetsarath OT" charset="0"/>
                <a:ea typeface="Phetsarath OT" charset="0"/>
                <a:cs typeface="Phetsarath OT" charset="0"/>
              </a:rPr>
              <a:t>ຄວນອະນະໄມ້ພື້ນທີ່ໃຫ້ກ້ຽງ</a:t>
            </a:r>
            <a:r>
              <a:rPr lang="en-US" altLang="ko-KR" dirty="0">
                <a:latin typeface="Phetsarath OT" charset="0"/>
                <a:ea typeface="Phetsarath OT" charset="0"/>
                <a:cs typeface="Phetsarath OT" charset="0"/>
              </a:rPr>
              <a:t> </a:t>
            </a:r>
            <a:r>
              <a:rPr lang="en-US" altLang="ko-KR" dirty="0" err="1">
                <a:latin typeface="Phetsarath OT" charset="0"/>
                <a:ea typeface="Phetsarath OT" charset="0"/>
                <a:cs typeface="Phetsarath OT" charset="0"/>
              </a:rPr>
              <a:t>ບໍ່ໃຫ້ມີວັດຖຸໄວໄຟ</a:t>
            </a:r>
            <a:r>
              <a:rPr lang="en-US" altLang="ko-KR" dirty="0">
                <a:latin typeface="Phetsarath OT" charset="0"/>
                <a:ea typeface="Phetsarath OT" charset="0"/>
                <a:cs typeface="Phetsarath OT" charset="0"/>
              </a:rPr>
              <a:t>: </a:t>
            </a:r>
            <a:r>
              <a:rPr lang="en-US" altLang="ko-KR" dirty="0" err="1">
                <a:latin typeface="Phetsarath OT" charset="0"/>
                <a:ea typeface="Phetsarath OT" charset="0"/>
                <a:cs typeface="Phetsarath OT" charset="0"/>
              </a:rPr>
              <a:t>ເສດໄມ້ແຫ້ງຕ່າງ</a:t>
            </a:r>
            <a:endParaRPr lang="en-US" altLang="ko-KR" dirty="0">
              <a:latin typeface="Phetsarath OT" charset="0"/>
              <a:ea typeface="Phetsarath OT" charset="0"/>
              <a:cs typeface="Phetsarath OT" charset="0"/>
            </a:endParaRPr>
          </a:p>
        </p:txBody>
      </p:sp>
      <p:grpSp>
        <p:nvGrpSpPr>
          <p:cNvPr id="15" name="Group 2"/>
          <p:cNvGrpSpPr>
            <a:grpSpLocks/>
          </p:cNvGrpSpPr>
          <p:nvPr/>
        </p:nvGrpSpPr>
        <p:grpSpPr bwMode="auto">
          <a:xfrm>
            <a:off x="2981640" y="5160662"/>
            <a:ext cx="6300767" cy="1697338"/>
            <a:chOff x="1808" y="11144"/>
            <a:chExt cx="8640" cy="2000"/>
          </a:xfrm>
        </p:grpSpPr>
        <p:pic>
          <p:nvPicPr>
            <p:cNvPr id="16" name="Picture 3" descr="w4442e0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 y="11144"/>
              <a:ext cx="8640" cy="2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7" name="Text Box 4"/>
            <p:cNvSpPr txBox="1">
              <a:spLocks noChangeArrowheads="1"/>
            </p:cNvSpPr>
            <p:nvPr/>
          </p:nvSpPr>
          <p:spPr bwMode="auto">
            <a:xfrm>
              <a:off x="5625" y="12027"/>
              <a:ext cx="2880" cy="5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chemeClr val="tx1"/>
                  </a:solidFill>
                  <a:effectLst/>
                  <a:latin typeface="Phetsarath OT" charset="0"/>
                  <a:ea typeface="Phetsarath OT" charset="0"/>
                  <a:cs typeface="Phetsarath OT" charset="0"/>
                </a:rPr>
                <a:t>Road firebreak</a:t>
              </a:r>
              <a:endParaRPr kumimoji="0" lang="en-US" altLang="en-US" sz="1800" b="0" i="0" u="none" strike="noStrike" cap="none" normalizeH="0" baseline="0" dirty="0">
                <a:ln>
                  <a:noFill/>
                </a:ln>
                <a:solidFill>
                  <a:schemeClr val="tx1"/>
                </a:solidFill>
                <a:effectLst/>
                <a:latin typeface="Phetsarath OT" charset="0"/>
                <a:ea typeface="Phetsarath OT" charset="0"/>
                <a:cs typeface="Phetsarath OT" charset="0"/>
              </a:endParaRPr>
            </a:p>
          </p:txBody>
        </p:sp>
      </p:grpSp>
    </p:spTree>
    <p:extLst>
      <p:ext uri="{BB962C8B-B14F-4D97-AF65-F5344CB8AC3E}">
        <p14:creationId xmlns:p14="http://schemas.microsoft.com/office/powerpoint/2010/main" val="165860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직사각형 6"/>
          <p:cNvSpPr/>
          <p:nvPr/>
        </p:nvSpPr>
        <p:spPr>
          <a:xfrm>
            <a:off x="1338262" y="440531"/>
            <a:ext cx="9515475" cy="5976937"/>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sz="900" kern="1200">
                <a:solidFill>
                  <a:schemeClr val="lt1"/>
                </a:solidFill>
                <a:latin typeface="+mn-lt"/>
                <a:ea typeface="+mn-ea"/>
                <a:cs typeface="+mn-cs"/>
              </a:defRPr>
            </a:lvl1pPr>
            <a:lvl2pPr marL="457200" algn="l" rtl="0" fontAlgn="base" latinLnBrk="1">
              <a:spcBef>
                <a:spcPct val="0"/>
              </a:spcBef>
              <a:spcAft>
                <a:spcPct val="0"/>
              </a:spcAft>
              <a:defRPr kumimoji="1" sz="900" kern="1200">
                <a:solidFill>
                  <a:schemeClr val="lt1"/>
                </a:solidFill>
                <a:latin typeface="+mn-lt"/>
                <a:ea typeface="+mn-ea"/>
                <a:cs typeface="+mn-cs"/>
              </a:defRPr>
            </a:lvl2pPr>
            <a:lvl3pPr marL="914400" algn="l" rtl="0" fontAlgn="base" latinLnBrk="1">
              <a:spcBef>
                <a:spcPct val="0"/>
              </a:spcBef>
              <a:spcAft>
                <a:spcPct val="0"/>
              </a:spcAft>
              <a:defRPr kumimoji="1" sz="900" kern="1200">
                <a:solidFill>
                  <a:schemeClr val="lt1"/>
                </a:solidFill>
                <a:latin typeface="+mn-lt"/>
                <a:ea typeface="+mn-ea"/>
                <a:cs typeface="+mn-cs"/>
              </a:defRPr>
            </a:lvl3pPr>
            <a:lvl4pPr marL="1371600" algn="l" rtl="0" fontAlgn="base" latinLnBrk="1">
              <a:spcBef>
                <a:spcPct val="0"/>
              </a:spcBef>
              <a:spcAft>
                <a:spcPct val="0"/>
              </a:spcAft>
              <a:defRPr kumimoji="1" sz="900" kern="1200">
                <a:solidFill>
                  <a:schemeClr val="lt1"/>
                </a:solidFill>
                <a:latin typeface="+mn-lt"/>
                <a:ea typeface="+mn-ea"/>
                <a:cs typeface="+mn-cs"/>
              </a:defRPr>
            </a:lvl4pPr>
            <a:lvl5pPr marL="1828800" algn="l" rtl="0" fontAlgn="base" latinLnBrk="1">
              <a:spcBef>
                <a:spcPct val="0"/>
              </a:spcBef>
              <a:spcAft>
                <a:spcPct val="0"/>
              </a:spcAft>
              <a:defRPr kumimoji="1" sz="900" kern="1200">
                <a:solidFill>
                  <a:schemeClr val="lt1"/>
                </a:solidFill>
                <a:latin typeface="+mn-lt"/>
                <a:ea typeface="+mn-ea"/>
                <a:cs typeface="+mn-cs"/>
              </a:defRPr>
            </a:lvl5pPr>
            <a:lvl6pPr marL="2286000" algn="l" defTabSz="914400" rtl="0" eaLnBrk="1" latinLnBrk="1" hangingPunct="1">
              <a:defRPr kumimoji="1" sz="900" kern="1200">
                <a:solidFill>
                  <a:schemeClr val="lt1"/>
                </a:solidFill>
                <a:latin typeface="+mn-lt"/>
                <a:ea typeface="+mn-ea"/>
                <a:cs typeface="+mn-cs"/>
              </a:defRPr>
            </a:lvl6pPr>
            <a:lvl7pPr marL="2743200" algn="l" defTabSz="914400" rtl="0" eaLnBrk="1" latinLnBrk="1" hangingPunct="1">
              <a:defRPr kumimoji="1" sz="900" kern="1200">
                <a:solidFill>
                  <a:schemeClr val="lt1"/>
                </a:solidFill>
                <a:latin typeface="+mn-lt"/>
                <a:ea typeface="+mn-ea"/>
                <a:cs typeface="+mn-cs"/>
              </a:defRPr>
            </a:lvl7pPr>
            <a:lvl8pPr marL="3200400" algn="l" defTabSz="914400" rtl="0" eaLnBrk="1" latinLnBrk="1" hangingPunct="1">
              <a:defRPr kumimoji="1" sz="900" kern="1200">
                <a:solidFill>
                  <a:schemeClr val="lt1"/>
                </a:solidFill>
                <a:latin typeface="+mn-lt"/>
                <a:ea typeface="+mn-ea"/>
                <a:cs typeface="+mn-cs"/>
              </a:defRPr>
            </a:lvl8pPr>
            <a:lvl9pPr marL="3657600" algn="l" defTabSz="914400" rtl="0" eaLnBrk="1" latinLnBrk="1" hangingPunct="1">
              <a:defRPr kumimoji="1" sz="900" kern="1200">
                <a:solidFill>
                  <a:schemeClr val="lt1"/>
                </a:solidFill>
                <a:latin typeface="+mn-lt"/>
                <a:ea typeface="+mn-ea"/>
                <a:cs typeface="+mn-cs"/>
              </a:defRPr>
            </a:lvl9pPr>
          </a:lstStyle>
          <a:p>
            <a:pPr algn="ctr">
              <a:lnSpc>
                <a:spcPct val="90000"/>
              </a:lnSpc>
              <a:defRPr/>
            </a:pPr>
            <a:endParaRPr lang="ko-KR" altLang="en-US">
              <a:solidFill>
                <a:prstClr val="white"/>
              </a:solidFill>
            </a:endParaRPr>
          </a:p>
        </p:txBody>
      </p:sp>
      <p:sp>
        <p:nvSpPr>
          <p:cNvPr id="8" name="TextBox 12"/>
          <p:cNvSpPr txBox="1"/>
          <p:nvPr/>
        </p:nvSpPr>
        <p:spPr>
          <a:xfrm>
            <a:off x="8045448" y="5625306"/>
            <a:ext cx="2808288" cy="738187"/>
          </a:xfrm>
          <a:prstGeom prst="rect">
            <a:avLst/>
          </a:prstGeom>
          <a:noFill/>
        </p:spPr>
        <p:txBody>
          <a:bodyPr>
            <a:spAutoFit/>
          </a:bodyPr>
          <a:lstStyle>
            <a:defPPr>
              <a:defRPr lang="ko-KR"/>
            </a:defPPr>
            <a:lvl1pPr algn="l" rtl="0" fontAlgn="base" latinLnBrk="1">
              <a:spcBef>
                <a:spcPct val="0"/>
              </a:spcBef>
              <a:spcAft>
                <a:spcPct val="0"/>
              </a:spcAft>
              <a:defRPr kumimoji="1" sz="9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9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9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9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900" kern="1200">
                <a:solidFill>
                  <a:schemeClr val="tx1"/>
                </a:solidFill>
                <a:latin typeface="굴림" charset="-127"/>
                <a:ea typeface="굴림" charset="-127"/>
                <a:cs typeface="+mn-cs"/>
              </a:defRPr>
            </a:lvl5pPr>
            <a:lvl6pPr marL="2286000" algn="l" defTabSz="914400" rtl="0" eaLnBrk="1" latinLnBrk="1" hangingPunct="1">
              <a:defRPr kumimoji="1" sz="900" kern="1200">
                <a:solidFill>
                  <a:schemeClr val="tx1"/>
                </a:solidFill>
                <a:latin typeface="굴림" charset="-127"/>
                <a:ea typeface="굴림" charset="-127"/>
                <a:cs typeface="+mn-cs"/>
              </a:defRPr>
            </a:lvl6pPr>
            <a:lvl7pPr marL="2743200" algn="l" defTabSz="914400" rtl="0" eaLnBrk="1" latinLnBrk="1" hangingPunct="1">
              <a:defRPr kumimoji="1" sz="900" kern="1200">
                <a:solidFill>
                  <a:schemeClr val="tx1"/>
                </a:solidFill>
                <a:latin typeface="굴림" charset="-127"/>
                <a:ea typeface="굴림" charset="-127"/>
                <a:cs typeface="+mn-cs"/>
              </a:defRPr>
            </a:lvl7pPr>
            <a:lvl8pPr marL="3200400" algn="l" defTabSz="914400" rtl="0" eaLnBrk="1" latinLnBrk="1" hangingPunct="1">
              <a:defRPr kumimoji="1" sz="900" kern="1200">
                <a:solidFill>
                  <a:schemeClr val="tx1"/>
                </a:solidFill>
                <a:latin typeface="굴림" charset="-127"/>
                <a:ea typeface="굴림" charset="-127"/>
                <a:cs typeface="+mn-cs"/>
              </a:defRPr>
            </a:lvl8pPr>
            <a:lvl9pPr marL="3657600" algn="l" defTabSz="914400" rtl="0" eaLnBrk="1" latinLnBrk="1" hangingPunct="1">
              <a:defRPr kumimoji="1" sz="900" kern="1200">
                <a:solidFill>
                  <a:schemeClr val="tx1"/>
                </a:solidFill>
                <a:latin typeface="굴림" charset="-127"/>
                <a:ea typeface="굴림" charset="-127"/>
                <a:cs typeface="+mn-cs"/>
              </a:defRPr>
            </a:lvl9pPr>
          </a:lstStyle>
          <a:p>
            <a:pPr algn="ctr">
              <a:lnSpc>
                <a:spcPct val="150000"/>
              </a:lnSpc>
              <a:defRPr/>
            </a:pPr>
            <a:r>
              <a:rPr lang="en-US" altLang="ko-KR" sz="2800" b="1" i="1" dirty="0">
                <a:solidFill>
                  <a:prstClr val="white">
                    <a:lumMod val="85000"/>
                  </a:prstClr>
                </a:solidFill>
                <a:latin typeface="HY헤드라인M" pitchFamily="18" charset="-127"/>
                <a:ea typeface="HY헤드라인M" pitchFamily="18" charset="-127"/>
              </a:rPr>
              <a:t>Storyboard</a:t>
            </a:r>
            <a:endParaRPr lang="ko-KR" altLang="en-US" sz="2800" b="1" i="1" dirty="0">
              <a:solidFill>
                <a:prstClr val="white">
                  <a:lumMod val="85000"/>
                </a:prstClr>
              </a:solidFill>
              <a:latin typeface="HY헤드라인M" pitchFamily="18" charset="-127"/>
              <a:ea typeface="HY헤드라인M" pitchFamily="18" charset="-127"/>
            </a:endParaRPr>
          </a:p>
        </p:txBody>
      </p:sp>
      <p:grpSp>
        <p:nvGrpSpPr>
          <p:cNvPr id="5" name="Group 4"/>
          <p:cNvGrpSpPr/>
          <p:nvPr/>
        </p:nvGrpSpPr>
        <p:grpSpPr>
          <a:xfrm>
            <a:off x="2076993" y="2557946"/>
            <a:ext cx="4728755" cy="369332"/>
            <a:chOff x="2246810" y="3589912"/>
            <a:chExt cx="4728755" cy="369332"/>
          </a:xfrm>
        </p:grpSpPr>
        <p:sp>
          <p:nvSpPr>
            <p:cNvPr id="6" name="TextBox 5"/>
            <p:cNvSpPr txBox="1"/>
            <p:nvPr/>
          </p:nvSpPr>
          <p:spPr>
            <a:xfrm>
              <a:off x="2246810" y="3589912"/>
              <a:ext cx="4728755" cy="369332"/>
            </a:xfrm>
            <a:prstGeom prst="rect">
              <a:avLst/>
            </a:prstGeom>
            <a:solidFill>
              <a:schemeClr val="bg1"/>
            </a:solidFill>
          </p:spPr>
          <p:txBody>
            <a:bodyPr wrap="square" rtlCol="0">
              <a:spAutoFit/>
            </a:bodyPr>
            <a:lstStyle/>
            <a:p>
              <a:r>
                <a:rPr lang="en-US" dirty="0"/>
                <a:t>           </a:t>
              </a:r>
              <a:r>
                <a:rPr lang="en-US" altLang="ko-KR" dirty="0">
                  <a:latin typeface="Phetsarath OT" charset="0"/>
                  <a:ea typeface="굴림" pitchFamily="50" charset="-127"/>
                  <a:cs typeface="Phetsarath OT" charset="0"/>
                </a:rPr>
                <a:t>Supply</a:t>
              </a:r>
              <a:endParaRPr lang="en-US" dirty="0"/>
            </a:p>
          </p:txBody>
        </p:sp>
        <p:sp>
          <p:nvSpPr>
            <p:cNvPr id="9" name="Snip Diagonal Corner Rectangle 8"/>
            <p:cNvSpPr/>
            <p:nvPr/>
          </p:nvSpPr>
          <p:spPr>
            <a:xfrm>
              <a:off x="2253343" y="3589912"/>
              <a:ext cx="411480" cy="307777"/>
            </a:xfrm>
            <a:prstGeom prst="snip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hetsarath OT" charset="0"/>
                  <a:cs typeface="Phetsarath OT" charset="0"/>
                </a:rPr>
                <a:t>03</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2" y="486902"/>
            <a:ext cx="9515473" cy="593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763783" y="2699838"/>
            <a:ext cx="4337661" cy="338553"/>
            <a:chOff x="2246810" y="3589912"/>
            <a:chExt cx="4337661" cy="107421"/>
          </a:xfrm>
        </p:grpSpPr>
        <p:sp>
          <p:nvSpPr>
            <p:cNvPr id="11" name="TextBox 10"/>
            <p:cNvSpPr txBox="1"/>
            <p:nvPr/>
          </p:nvSpPr>
          <p:spPr>
            <a:xfrm>
              <a:off x="2246810" y="3589912"/>
              <a:ext cx="4337661" cy="107421"/>
            </a:xfrm>
            <a:prstGeom prst="rect">
              <a:avLst/>
            </a:prstGeom>
            <a:solidFill>
              <a:schemeClr val="bg1"/>
            </a:solidFill>
          </p:spPr>
          <p:txBody>
            <a:bodyPr wrap="square" rtlCol="0">
              <a:spAutoFit/>
            </a:bodyPr>
            <a:lstStyle/>
            <a:p>
              <a:r>
                <a:rPr lang="en-US" sz="1600" dirty="0">
                  <a:latin typeface="Phetsarath OT" charset="0"/>
                  <a:cs typeface="Phetsarath OT" charset="0"/>
                </a:rPr>
                <a:t>        </a:t>
              </a:r>
              <a:r>
                <a:rPr lang="en-US" sz="1600" b="1" dirty="0" err="1">
                  <a:latin typeface="Phetsarath OT" charset="0"/>
                  <a:ea typeface="굴림" pitchFamily="50" charset="-127"/>
                  <a:cs typeface="Phetsarath OT" charset="0"/>
                </a:rPr>
                <a:t>ລາຍຈ່າຍຂອງການຜະລິດໃນວິສະຫະກິດປ່າໄມ</a:t>
              </a:r>
              <a:r>
                <a:rPr lang="en-US" sz="1600" b="1" dirty="0">
                  <a:latin typeface="Phetsarath OT" charset="0"/>
                  <a:ea typeface="굴림" pitchFamily="50" charset="-127"/>
                  <a:cs typeface="Phetsarath OT" charset="0"/>
                </a:rPr>
                <a:t>້</a:t>
              </a:r>
            </a:p>
          </p:txBody>
        </p:sp>
        <p:sp>
          <p:nvSpPr>
            <p:cNvPr id="12" name="Snip Diagonal Corner Rectangle 11"/>
            <p:cNvSpPr/>
            <p:nvPr/>
          </p:nvSpPr>
          <p:spPr>
            <a:xfrm>
              <a:off x="2253342" y="3612520"/>
              <a:ext cx="424147" cy="72159"/>
            </a:xfrm>
            <a:prstGeom prst="snip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Phetsarath OT" charset="0"/>
                  <a:cs typeface="Phetsarath OT" charset="0"/>
                </a:rPr>
                <a:t>04</a:t>
              </a:r>
            </a:p>
          </p:txBody>
        </p:sp>
      </p:grpSp>
    </p:spTree>
    <p:extLst>
      <p:ext uri="{BB962C8B-B14F-4D97-AF65-F5344CB8AC3E}">
        <p14:creationId xmlns:p14="http://schemas.microsoft.com/office/powerpoint/2010/main" val="525049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ການວິເຄາະສ່ວນເພີ່ມ</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Round Diagonal Corner Rectangle 6"/>
          <p:cNvSpPr/>
          <p:nvPr/>
        </p:nvSpPr>
        <p:spPr>
          <a:xfrm>
            <a:off x="2660201" y="1899983"/>
            <a:ext cx="3594536"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ea typeface="Phetsarath OT" charset="0"/>
                <a:cs typeface="Phetsarath OT" charset="0"/>
              </a:rPr>
              <a:t>(1) </a:t>
            </a:r>
            <a:r>
              <a:rPr lang="en-US" sz="2000" dirty="0" err="1">
                <a:latin typeface="Phetsarath OT" charset="0"/>
                <a:ea typeface="Phetsarath OT" charset="0"/>
                <a:cs typeface="Phetsarath OT" charset="0"/>
              </a:rPr>
              <a:t>ການວິເຄາະສ່ວນເພີ່ມແມ່ນຫຍັງ</a:t>
            </a:r>
            <a:r>
              <a:rPr lang="en-US" sz="2000" dirty="0">
                <a:latin typeface="Phetsarath OT" charset="0"/>
                <a:ea typeface="Phetsarath OT" charset="0"/>
                <a:cs typeface="Phetsarath OT" charset="0"/>
              </a:rPr>
              <a:t>?</a:t>
            </a:r>
          </a:p>
        </p:txBody>
      </p:sp>
      <p:sp>
        <p:nvSpPr>
          <p:cNvPr id="8" name="Rectangle 7"/>
          <p:cNvSpPr/>
          <p:nvPr/>
        </p:nvSpPr>
        <p:spPr>
          <a:xfrm>
            <a:off x="1718177" y="2577871"/>
            <a:ext cx="9265915" cy="1077218"/>
          </a:xfrm>
          <a:prstGeom prst="rect">
            <a:avLst/>
          </a:prstGeom>
        </p:spPr>
        <p:txBody>
          <a:bodyPr wrap="square">
            <a:spAutoFit/>
          </a:bodyPr>
          <a:lstStyle/>
          <a:p>
            <a:r>
              <a:rPr lang="en-US" altLang="en-US" sz="3200" dirty="0">
                <a:latin typeface="Phetsarath OT" charset="0"/>
                <a:ea typeface="Phetsarath OT" charset="0"/>
                <a:cs typeface="Phetsarath OT" charset="0"/>
              </a:rPr>
              <a:t>“</a:t>
            </a:r>
            <a:r>
              <a:rPr lang="en-US" altLang="en-US" sz="3200" dirty="0" err="1">
                <a:latin typeface="Phetsarath OT" charset="0"/>
                <a:ea typeface="Phetsarath OT" charset="0"/>
                <a:cs typeface="Phetsarath OT" charset="0"/>
              </a:rPr>
              <a:t>ການຈັດສັນຊັບພະຍາກອນທີ່ຫາຍາກ</a:t>
            </a:r>
            <a:r>
              <a:rPr lang="en-US" altLang="en-US" sz="3200" dirty="0">
                <a:latin typeface="Phetsarath OT" charset="0"/>
                <a:ea typeface="Phetsarath OT" charset="0"/>
                <a:cs typeface="Phetsarath OT" charset="0"/>
              </a:rPr>
              <a:t> </a:t>
            </a:r>
            <a:r>
              <a:rPr lang="en-US" altLang="en-US" sz="3200" dirty="0" err="1">
                <a:latin typeface="Phetsarath OT" charset="0"/>
                <a:ea typeface="Phetsarath OT" charset="0"/>
                <a:cs typeface="Phetsarath OT" charset="0"/>
              </a:rPr>
              <a:t>ເພື່ອຕອບສະໜອງຜົນປະໂຫຍດສູງສຸດຈາກສີນຄ້າທີ່ຖືກຜະລິດ</a:t>
            </a:r>
            <a:r>
              <a:rPr lang="en-US" altLang="en-US" sz="3200" dirty="0">
                <a:latin typeface="Phetsarath OT" charset="0"/>
                <a:ea typeface="Phetsarath OT" charset="0"/>
                <a:cs typeface="Phetsarath OT" charset="0"/>
              </a:rPr>
              <a:t>.”</a:t>
            </a:r>
          </a:p>
        </p:txBody>
      </p:sp>
      <p:grpSp>
        <p:nvGrpSpPr>
          <p:cNvPr id="9" name="Group 8"/>
          <p:cNvGrpSpPr/>
          <p:nvPr/>
        </p:nvGrpSpPr>
        <p:grpSpPr>
          <a:xfrm>
            <a:off x="567559" y="3782004"/>
            <a:ext cx="10721579" cy="2608991"/>
            <a:chOff x="696268" y="4857449"/>
            <a:chExt cx="7673868" cy="1568706"/>
          </a:xfrm>
        </p:grpSpPr>
        <p:sp>
          <p:nvSpPr>
            <p:cNvPr id="10" name="AutoShape 7"/>
            <p:cNvSpPr>
              <a:spLocks noChangeArrowheads="1"/>
            </p:cNvSpPr>
            <p:nvPr/>
          </p:nvSpPr>
          <p:spPr bwMode="auto">
            <a:xfrm>
              <a:off x="696268" y="5045184"/>
              <a:ext cx="7673868" cy="1380971"/>
            </a:xfrm>
            <a:prstGeom prst="roundRect">
              <a:avLst>
                <a:gd name="adj" fmla="val 9389"/>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ko-KR" sz="2400" dirty="0">
                <a:latin typeface="Phetsarath OT" charset="0"/>
                <a:ea typeface="Phetsarath OT" charset="0"/>
                <a:cs typeface="Phetsarath OT" charset="0"/>
              </a:endParaRPr>
            </a:p>
          </p:txBody>
        </p:sp>
        <p:sp>
          <p:nvSpPr>
            <p:cNvPr id="12" name="AutoShape 8"/>
            <p:cNvSpPr>
              <a:spLocks noChangeArrowheads="1"/>
            </p:cNvSpPr>
            <p:nvPr/>
          </p:nvSpPr>
          <p:spPr bwMode="auto">
            <a:xfrm>
              <a:off x="1009678" y="4857449"/>
              <a:ext cx="4510542" cy="459253"/>
            </a:xfrm>
            <a:prstGeom prst="roundRect">
              <a:avLst>
                <a:gd name="adj" fmla="val 50000"/>
              </a:avLst>
            </a:prstGeom>
            <a:blipFill>
              <a:blip r:embed="rId3" cstate="print">
                <a:lum bright="-10000"/>
              </a:blip>
              <a:stretch>
                <a:fillRect/>
              </a:stretch>
            </a:blipFill>
            <a:ln>
              <a:solidFill>
                <a:srgbClr val="329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base">
                <a:lnSpc>
                  <a:spcPct val="100000"/>
                </a:lnSpc>
                <a:spcBef>
                  <a:spcPct val="0"/>
                </a:spcBef>
                <a:spcAft>
                  <a:spcPct val="0"/>
                </a:spcAft>
                <a:buClrTx/>
                <a:buSzTx/>
                <a:buFontTx/>
                <a:buNone/>
                <a:tabLst/>
              </a:pPr>
              <a:endParaRPr lang="ko-KR" altLang="ko-KR" sz="2400">
                <a:latin typeface="Phetsarath OT" charset="0"/>
                <a:ea typeface="Phetsarath OT" charset="0"/>
                <a:cs typeface="Phetsarath OT" charset="0"/>
              </a:endParaRPr>
            </a:p>
          </p:txBody>
        </p:sp>
        <p:sp>
          <p:nvSpPr>
            <p:cNvPr id="13" name="AutoShape 11"/>
            <p:cNvSpPr>
              <a:spLocks noChangeArrowheads="1"/>
            </p:cNvSpPr>
            <p:nvPr/>
          </p:nvSpPr>
          <p:spPr bwMode="auto">
            <a:xfrm>
              <a:off x="1249343" y="4883825"/>
              <a:ext cx="3786714" cy="370815"/>
            </a:xfrm>
            <a:prstGeom prst="roundRect">
              <a:avLst>
                <a:gd name="adj" fmla="val 0"/>
              </a:avLst>
            </a:prstGeom>
            <a:noFill/>
            <a:ln w="9525">
              <a:noFill/>
              <a:round/>
              <a:headEnd/>
              <a:tailEnd/>
            </a:ln>
            <a:effectLst>
              <a:outerShdw sx="1000" sy="1000" algn="ctr" rotWithShape="0">
                <a:schemeClr val="tx1"/>
              </a:outerShdw>
            </a:effectLst>
          </p:spPr>
          <p:txBody>
            <a:bodyPr vert="horz" wrap="none" lIns="91440" tIns="45720" rIns="91440" bIns="45720" numCol="1" anchor="ctr" anchorCtr="0" compatLnSpc="1">
              <a:prstTxWarp prst="textNoShape">
                <a:avLst/>
              </a:prstTxWarp>
            </a:bodyPr>
            <a:lstStyle/>
            <a:p>
              <a:pPr algn="ctr"/>
              <a:endParaRPr lang="en-US" altLang="en-US" sz="2800" dirty="0">
                <a:solidFill>
                  <a:schemeClr val="bg1"/>
                </a:solidFill>
                <a:latin typeface="Phetsarath OT" charset="0"/>
                <a:ea typeface="Phetsarath OT" charset="0"/>
                <a:cs typeface="Phetsarath OT" charset="0"/>
              </a:endParaRPr>
            </a:p>
            <a:p>
              <a:pPr algn="ctr"/>
              <a:r>
                <a:rPr lang="en-US" altLang="en-US" sz="2800" dirty="0" err="1">
                  <a:solidFill>
                    <a:schemeClr val="bg1"/>
                  </a:solidFill>
                  <a:latin typeface="Phetsarath OT" charset="0"/>
                  <a:ea typeface="Phetsarath OT" charset="0"/>
                  <a:cs typeface="Phetsarath OT" charset="0"/>
                </a:rPr>
                <a:t>ການວິເຄາະສ່ວນເພີ່ມປຽບທຽບ</a:t>
              </a:r>
              <a:r>
                <a:rPr lang="en-US" altLang="en-US" sz="2800" dirty="0">
                  <a:solidFill>
                    <a:schemeClr val="bg1"/>
                  </a:solidFill>
                  <a:latin typeface="Phetsarath OT" charset="0"/>
                  <a:ea typeface="Phetsarath OT" charset="0"/>
                  <a:cs typeface="Phetsarath OT" charset="0"/>
                </a:rPr>
                <a:t>:  </a:t>
              </a:r>
            </a:p>
            <a:p>
              <a:pPr lvl="0" algn="ctr"/>
              <a:r>
                <a:rPr lang="en-US" sz="2800" dirty="0">
                  <a:solidFill>
                    <a:schemeClr val="bg1"/>
                  </a:solidFill>
                  <a:latin typeface="Phetsarath OT" charset="0"/>
                  <a:ea typeface="Phetsarath OT" charset="0"/>
                  <a:cs typeface="Phetsarath OT" charset="0"/>
                </a:rPr>
                <a:t>:</a:t>
              </a:r>
              <a:endParaRPr kumimoji="1" lang="en-US" altLang="ko-KR" sz="2800" b="1" dirty="0">
                <a:solidFill>
                  <a:schemeClr val="bg1"/>
                </a:solidFill>
                <a:latin typeface="Phetsarath OT" charset="0"/>
                <a:ea typeface="Phetsarath OT" charset="0"/>
                <a:cs typeface="Phetsarath OT" charset="0"/>
              </a:endParaRPr>
            </a:p>
          </p:txBody>
        </p:sp>
        <p:sp>
          <p:nvSpPr>
            <p:cNvPr id="14" name="TextBox 13"/>
            <p:cNvSpPr txBox="1"/>
            <p:nvPr/>
          </p:nvSpPr>
          <p:spPr>
            <a:xfrm>
              <a:off x="899832" y="5372805"/>
              <a:ext cx="7224736" cy="721721"/>
            </a:xfrm>
            <a:prstGeom prst="rect">
              <a:avLst/>
            </a:prstGeom>
            <a:noFill/>
          </p:spPr>
          <p:txBody>
            <a:bodyPr wrap="square" rtlCol="0">
              <a:spAutoFit/>
            </a:bodyPr>
            <a:lstStyle/>
            <a:p>
              <a:pPr marL="457200" indent="-457200">
                <a:lnSpc>
                  <a:spcPct val="150000"/>
                </a:lnSpc>
                <a:buFont typeface="+mj-lt"/>
                <a:buAutoNum type="arabicPeriod"/>
              </a:pPr>
              <a:r>
                <a:rPr lang="en-US" altLang="en-US" sz="2400" dirty="0" err="1">
                  <a:latin typeface="Phetsarath OT" charset="0"/>
                  <a:ea typeface="Phetsarath OT" charset="0"/>
                  <a:cs typeface="Phetsarath OT" charset="0"/>
                </a:rPr>
                <a:t>ລາຍຮັບຈາກຫົວໜ່ວຍສ່ວນເພີ່ມ</a:t>
              </a:r>
              <a:r>
                <a:rPr lang="en-US" altLang="en-US" sz="2400" dirty="0">
                  <a:latin typeface="Phetsarath OT" charset="0"/>
                  <a:ea typeface="Phetsarath OT" charset="0"/>
                  <a:cs typeface="Phetsarath OT" charset="0"/>
                </a:rPr>
                <a:t>, </a:t>
              </a:r>
              <a:r>
                <a:rPr lang="en-US" altLang="en-US" sz="2400" dirty="0" err="1">
                  <a:latin typeface="Phetsarath OT" charset="0"/>
                  <a:ea typeface="Phetsarath OT" charset="0"/>
                  <a:cs typeface="Phetsarath OT" charset="0"/>
                </a:rPr>
                <a:t>ຊື່ງຖືກຮຽກວ່າ</a:t>
              </a:r>
              <a:r>
                <a:rPr lang="en-US" altLang="en-US" sz="2400" dirty="0">
                  <a:latin typeface="Phetsarath OT" charset="0"/>
                  <a:ea typeface="Phetsarath OT" charset="0"/>
                  <a:cs typeface="Phetsarath OT" charset="0"/>
                </a:rPr>
                <a:t> </a:t>
              </a:r>
              <a:r>
                <a:rPr lang="en-US" altLang="en-US" sz="2400" dirty="0" err="1">
                  <a:latin typeface="Phetsarath OT" charset="0"/>
                  <a:ea typeface="Phetsarath OT" charset="0"/>
                  <a:cs typeface="Phetsarath OT" charset="0"/>
                </a:rPr>
                <a:t>ຜົນໄດ້ຮັບສ່ວນເພີ່ມ</a:t>
              </a:r>
              <a:r>
                <a:rPr lang="en-US" altLang="en-US" sz="2400" dirty="0">
                  <a:latin typeface="Phetsarath OT" charset="0"/>
                  <a:ea typeface="Phetsarath OT" charset="0"/>
                  <a:cs typeface="Phetsarath OT" charset="0"/>
                </a:rPr>
                <a:t> </a:t>
              </a:r>
              <a:r>
                <a:rPr lang="en-US" altLang="en-US" sz="2400" dirty="0">
                  <a:solidFill>
                    <a:srgbClr val="FF0000"/>
                  </a:solidFill>
                  <a:latin typeface="Phetsarath OT" charset="0"/>
                  <a:ea typeface="Phetsarath OT" charset="0"/>
                  <a:cs typeface="Phetsarath OT" charset="0"/>
                </a:rPr>
                <a:t>Marginal Benefit</a:t>
              </a:r>
            </a:p>
            <a:p>
              <a:pPr>
                <a:lnSpc>
                  <a:spcPct val="150000"/>
                </a:lnSpc>
              </a:pPr>
              <a:r>
                <a:rPr lang="en-US" altLang="en-US" sz="2400" dirty="0">
                  <a:latin typeface="Phetsarath OT" charset="0"/>
                  <a:ea typeface="Phetsarath OT" charset="0"/>
                  <a:cs typeface="Phetsarath OT" charset="0"/>
                </a:rPr>
                <a:t>2) </a:t>
              </a:r>
              <a:r>
                <a:rPr lang="en-US" altLang="en-US" sz="2400" dirty="0" err="1">
                  <a:latin typeface="Phetsarath OT" charset="0"/>
                  <a:ea typeface="Phetsarath OT" charset="0"/>
                  <a:cs typeface="Phetsarath OT" charset="0"/>
                </a:rPr>
                <a:t>ລາຍຈ່າຍຈາກຫົວໜ່ວຍສ່ວນເພີ່ມ</a:t>
              </a:r>
              <a:r>
                <a:rPr lang="en-US" altLang="en-US" sz="2400" dirty="0">
                  <a:latin typeface="Phetsarath OT" charset="0"/>
                  <a:ea typeface="Phetsarath OT" charset="0"/>
                  <a:cs typeface="Phetsarath OT" charset="0"/>
                </a:rPr>
                <a:t>, </a:t>
              </a:r>
              <a:r>
                <a:rPr lang="en-US" altLang="en-US" sz="2400" dirty="0" err="1">
                  <a:latin typeface="Phetsarath OT" charset="0"/>
                  <a:ea typeface="Phetsarath OT" charset="0"/>
                  <a:cs typeface="Phetsarath OT" charset="0"/>
                </a:rPr>
                <a:t>ຊື່ງຖືກຮຽກວ່າ</a:t>
              </a:r>
              <a:r>
                <a:rPr lang="en-US" altLang="en-US" sz="2400" dirty="0">
                  <a:latin typeface="Phetsarath OT" charset="0"/>
                  <a:ea typeface="Phetsarath OT" charset="0"/>
                  <a:cs typeface="Phetsarath OT" charset="0"/>
                </a:rPr>
                <a:t> </a:t>
              </a:r>
              <a:r>
                <a:rPr lang="en-US" altLang="en-US" sz="2400" dirty="0" err="1">
                  <a:latin typeface="Phetsarath OT" charset="0"/>
                  <a:ea typeface="Phetsarath OT" charset="0"/>
                  <a:cs typeface="Phetsarath OT" charset="0"/>
                </a:rPr>
                <a:t>ລາຍຈ່າຍສ່ວນເພີ່ມ</a:t>
              </a:r>
              <a:r>
                <a:rPr lang="en-US" altLang="en-US" sz="2400" dirty="0">
                  <a:latin typeface="Phetsarath OT" charset="0"/>
                  <a:ea typeface="Phetsarath OT" charset="0"/>
                  <a:cs typeface="Phetsarath OT" charset="0"/>
                </a:rPr>
                <a:t> </a:t>
              </a:r>
              <a:r>
                <a:rPr lang="en-US" altLang="en-US" sz="2400" dirty="0">
                  <a:solidFill>
                    <a:srgbClr val="FF0000"/>
                  </a:solidFill>
                  <a:latin typeface="Phetsarath OT" charset="0"/>
                  <a:ea typeface="Phetsarath OT" charset="0"/>
                  <a:cs typeface="Phetsarath OT" charset="0"/>
                </a:rPr>
                <a:t>Marginal Cost</a:t>
              </a:r>
              <a:r>
                <a:rPr lang="en-US" altLang="en-US" sz="2400" dirty="0">
                  <a:latin typeface="Phetsarath OT" charset="0"/>
                  <a:ea typeface="Phetsarath OT" charset="0"/>
                  <a:cs typeface="Phetsarath OT" charset="0"/>
                </a:rPr>
                <a:t> </a:t>
              </a:r>
              <a:endParaRPr lang="en-US" altLang="en-US" sz="2400" dirty="0">
                <a:solidFill>
                  <a:srgbClr val="FF0000"/>
                </a:solidFill>
                <a:latin typeface="Phetsarath OT" charset="0"/>
                <a:ea typeface="Phetsarath OT" charset="0"/>
                <a:cs typeface="Phetsarath OT" charset="0"/>
              </a:endParaRPr>
            </a:p>
          </p:txBody>
        </p:sp>
      </p:grpSp>
    </p:spTree>
    <p:extLst>
      <p:ext uri="{BB962C8B-B14F-4D97-AF65-F5344CB8AC3E}">
        <p14:creationId xmlns:p14="http://schemas.microsoft.com/office/powerpoint/2010/main" val="770107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ການວິເຄາະສ່ວນເພີ່ມ</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Round Diagonal Corner Rectangle 6"/>
          <p:cNvSpPr/>
          <p:nvPr/>
        </p:nvSpPr>
        <p:spPr>
          <a:xfrm>
            <a:off x="2660201" y="1899983"/>
            <a:ext cx="3594536"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(1) </a:t>
            </a:r>
            <a:r>
              <a:rPr lang="en-US" sz="2000" dirty="0" err="1">
                <a:latin typeface="Phetsarath OT" charset="0"/>
                <a:cs typeface="Phetsarath OT" charset="0"/>
              </a:rPr>
              <a:t>ການວິເຄາະສ່ວນເພີ່ມແມ່ນຫຍັງ</a:t>
            </a:r>
            <a:r>
              <a:rPr lang="en-US" sz="2000" dirty="0">
                <a:latin typeface="Phetsarath OT" charset="0"/>
                <a:cs typeface="Phetsarath OT" charset="0"/>
              </a:rPr>
              <a:t>?</a:t>
            </a:r>
          </a:p>
        </p:txBody>
      </p:sp>
      <p:grpSp>
        <p:nvGrpSpPr>
          <p:cNvPr id="15" name="Group 14"/>
          <p:cNvGrpSpPr/>
          <p:nvPr/>
        </p:nvGrpSpPr>
        <p:grpSpPr>
          <a:xfrm>
            <a:off x="3308547" y="3555663"/>
            <a:ext cx="4624396" cy="2683988"/>
            <a:chOff x="3309918" y="2320174"/>
            <a:chExt cx="5555582" cy="4421194"/>
          </a:xfrm>
        </p:grpSpPr>
        <p:grpSp>
          <p:nvGrpSpPr>
            <p:cNvPr id="16" name="그룹 20"/>
            <p:cNvGrpSpPr/>
            <p:nvPr/>
          </p:nvGrpSpPr>
          <p:grpSpPr>
            <a:xfrm flipH="1">
              <a:off x="3309918" y="3097706"/>
              <a:ext cx="1143008" cy="1195390"/>
              <a:chOff x="1928794" y="2590800"/>
              <a:chExt cx="1143008" cy="1195390"/>
            </a:xfrm>
          </p:grpSpPr>
          <p:sp>
            <p:nvSpPr>
              <p:cNvPr id="42" name="타원 21"/>
              <p:cNvSpPr/>
              <p:nvPr/>
            </p:nvSpPr>
            <p:spPr>
              <a:xfrm>
                <a:off x="1928794" y="3214686"/>
                <a:ext cx="1143008" cy="571504"/>
              </a:xfrm>
              <a:prstGeom prst="ellipse">
                <a:avLst/>
              </a:prstGeom>
              <a:solidFill>
                <a:schemeClr val="bg1">
                  <a:lumMod val="95000"/>
                </a:schemeClr>
              </a:solidFill>
              <a:ln>
                <a:solidFill>
                  <a:schemeClr val="tx1">
                    <a:lumMod val="50000"/>
                    <a:lumOff val="50000"/>
                  </a:schemeClr>
                </a:solidFill>
              </a:ln>
              <a:scene3d>
                <a:camera prst="orthographicFront">
                  <a:rot lat="17099985" lon="0" rev="0"/>
                </a:camera>
                <a:lightRig rig="sunrise" dir="t">
                  <a:rot lat="0" lon="0" rev="4800000"/>
                </a:lightRig>
              </a:scene3d>
              <a:sp3d extrusionH="76200" contourW="12700">
                <a:bevelT w="19050"/>
                <a:bevelB w="635000" h="266700"/>
                <a:extrusionClr>
                  <a:schemeClr val="bg1">
                    <a:lumMod val="65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grpSp>
            <p:nvGrpSpPr>
              <p:cNvPr id="43" name="그룹 24"/>
              <p:cNvGrpSpPr/>
              <p:nvPr/>
            </p:nvGrpSpPr>
            <p:grpSpPr>
              <a:xfrm>
                <a:off x="1954193" y="2590800"/>
                <a:ext cx="1117609" cy="928688"/>
                <a:chOff x="1954193" y="2528881"/>
                <a:chExt cx="1117609" cy="971557"/>
              </a:xfrm>
            </p:grpSpPr>
            <p:cxnSp>
              <p:nvCxnSpPr>
                <p:cNvPr id="44" name="직선 연결선 23"/>
                <p:cNvCxnSpPr/>
                <p:nvPr/>
              </p:nvCxnSpPr>
              <p:spPr>
                <a:xfrm>
                  <a:off x="2403461" y="2528881"/>
                  <a:ext cx="668341" cy="9715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직선 연결선 24"/>
                <p:cNvCxnSpPr/>
                <p:nvPr/>
              </p:nvCxnSpPr>
              <p:spPr>
                <a:xfrm flipH="1">
                  <a:off x="1954193" y="2528881"/>
                  <a:ext cx="449268" cy="9715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직선 연결선 25"/>
                <p:cNvCxnSpPr/>
                <p:nvPr/>
              </p:nvCxnSpPr>
              <p:spPr>
                <a:xfrm>
                  <a:off x="2403461" y="2528881"/>
                  <a:ext cx="25399" cy="8715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그룹 26"/>
            <p:cNvGrpSpPr/>
            <p:nvPr/>
          </p:nvGrpSpPr>
          <p:grpSpPr>
            <a:xfrm>
              <a:off x="7667636" y="3097706"/>
              <a:ext cx="1143008" cy="1195390"/>
              <a:chOff x="1928794" y="2590800"/>
              <a:chExt cx="1143008" cy="1195390"/>
            </a:xfrm>
          </p:grpSpPr>
          <p:sp>
            <p:nvSpPr>
              <p:cNvPr id="37" name="타원 27"/>
              <p:cNvSpPr/>
              <p:nvPr/>
            </p:nvSpPr>
            <p:spPr>
              <a:xfrm>
                <a:off x="1928794" y="3214686"/>
                <a:ext cx="1143008" cy="571504"/>
              </a:xfrm>
              <a:prstGeom prst="ellipse">
                <a:avLst/>
              </a:prstGeom>
              <a:solidFill>
                <a:schemeClr val="bg1">
                  <a:lumMod val="95000"/>
                </a:schemeClr>
              </a:solidFill>
              <a:ln>
                <a:solidFill>
                  <a:schemeClr val="tx1">
                    <a:lumMod val="50000"/>
                    <a:lumOff val="50000"/>
                  </a:schemeClr>
                </a:solidFill>
              </a:ln>
              <a:scene3d>
                <a:camera prst="orthographicFront">
                  <a:rot lat="17099985" lon="0" rev="0"/>
                </a:camera>
                <a:lightRig rig="sunrise" dir="t">
                  <a:rot lat="0" lon="0" rev="4800000"/>
                </a:lightRig>
              </a:scene3d>
              <a:sp3d extrusionH="76200" contourW="12700">
                <a:bevelT w="19050"/>
                <a:bevelB w="635000" h="266700"/>
                <a:extrusionClr>
                  <a:schemeClr val="bg1">
                    <a:lumMod val="65000"/>
                  </a:schemeClr>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grpSp>
            <p:nvGrpSpPr>
              <p:cNvPr id="38" name="그룹 41"/>
              <p:cNvGrpSpPr/>
              <p:nvPr/>
            </p:nvGrpSpPr>
            <p:grpSpPr>
              <a:xfrm>
                <a:off x="1954193" y="2590800"/>
                <a:ext cx="1117609" cy="928688"/>
                <a:chOff x="1954193" y="2528881"/>
                <a:chExt cx="1117609" cy="971557"/>
              </a:xfrm>
            </p:grpSpPr>
            <p:cxnSp>
              <p:nvCxnSpPr>
                <p:cNvPr id="39" name="직선 연결선 29"/>
                <p:cNvCxnSpPr/>
                <p:nvPr/>
              </p:nvCxnSpPr>
              <p:spPr>
                <a:xfrm>
                  <a:off x="2403461" y="2528881"/>
                  <a:ext cx="668341" cy="9715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직선 연결선 30"/>
                <p:cNvCxnSpPr/>
                <p:nvPr/>
              </p:nvCxnSpPr>
              <p:spPr>
                <a:xfrm flipH="1">
                  <a:off x="1954193" y="2528881"/>
                  <a:ext cx="449268" cy="9715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직선 연결선 31"/>
                <p:cNvCxnSpPr/>
                <p:nvPr/>
              </p:nvCxnSpPr>
              <p:spPr>
                <a:xfrm>
                  <a:off x="2403461" y="2528881"/>
                  <a:ext cx="25399" cy="8715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그룹 32"/>
            <p:cNvGrpSpPr/>
            <p:nvPr/>
          </p:nvGrpSpPr>
          <p:grpSpPr>
            <a:xfrm>
              <a:off x="3735395" y="2991691"/>
              <a:ext cx="4671468" cy="285752"/>
              <a:chOff x="2211395" y="1500174"/>
              <a:chExt cx="4671468" cy="285752"/>
            </a:xfrm>
          </p:grpSpPr>
          <p:sp>
            <p:nvSpPr>
              <p:cNvPr id="33" name="자유형 33"/>
              <p:cNvSpPr/>
              <p:nvPr/>
            </p:nvSpPr>
            <p:spPr>
              <a:xfrm>
                <a:off x="2211395" y="1500174"/>
                <a:ext cx="4671468" cy="285752"/>
              </a:xfrm>
              <a:custGeom>
                <a:avLst/>
                <a:gdLst>
                  <a:gd name="connsiteX0" fmla="*/ 0 w 4357718"/>
                  <a:gd name="connsiteY0" fmla="*/ 35720 h 214314"/>
                  <a:gd name="connsiteX1" fmla="*/ 10462 w 4357718"/>
                  <a:gd name="connsiteY1" fmla="*/ 10462 h 214314"/>
                  <a:gd name="connsiteX2" fmla="*/ 35720 w 4357718"/>
                  <a:gd name="connsiteY2" fmla="*/ 0 h 214314"/>
                  <a:gd name="connsiteX3" fmla="*/ 4321998 w 4357718"/>
                  <a:gd name="connsiteY3" fmla="*/ 0 h 214314"/>
                  <a:gd name="connsiteX4" fmla="*/ 4347256 w 4357718"/>
                  <a:gd name="connsiteY4" fmla="*/ 10462 h 214314"/>
                  <a:gd name="connsiteX5" fmla="*/ 4357718 w 4357718"/>
                  <a:gd name="connsiteY5" fmla="*/ 35720 h 214314"/>
                  <a:gd name="connsiteX6" fmla="*/ 4357718 w 4357718"/>
                  <a:gd name="connsiteY6" fmla="*/ 178594 h 214314"/>
                  <a:gd name="connsiteX7" fmla="*/ 4347256 w 4357718"/>
                  <a:gd name="connsiteY7" fmla="*/ 203852 h 214314"/>
                  <a:gd name="connsiteX8" fmla="*/ 4321998 w 4357718"/>
                  <a:gd name="connsiteY8" fmla="*/ 214314 h 214314"/>
                  <a:gd name="connsiteX9" fmla="*/ 35720 w 4357718"/>
                  <a:gd name="connsiteY9" fmla="*/ 214314 h 214314"/>
                  <a:gd name="connsiteX10" fmla="*/ 10462 w 4357718"/>
                  <a:gd name="connsiteY10" fmla="*/ 203852 h 214314"/>
                  <a:gd name="connsiteX11" fmla="*/ 0 w 4357718"/>
                  <a:gd name="connsiteY11" fmla="*/ 178594 h 214314"/>
                  <a:gd name="connsiteX12" fmla="*/ 0 w 4357718"/>
                  <a:gd name="connsiteY12" fmla="*/ 35720 h 214314"/>
                  <a:gd name="connsiteX0" fmla="*/ 0 w 4852731"/>
                  <a:gd name="connsiteY0" fmla="*/ 35720 h 428628"/>
                  <a:gd name="connsiteX1" fmla="*/ 10462 w 4852731"/>
                  <a:gd name="connsiteY1" fmla="*/ 10462 h 428628"/>
                  <a:gd name="connsiteX2" fmla="*/ 35720 w 4852731"/>
                  <a:gd name="connsiteY2" fmla="*/ 0 h 428628"/>
                  <a:gd name="connsiteX3" fmla="*/ 4321998 w 4852731"/>
                  <a:gd name="connsiteY3" fmla="*/ 0 h 428628"/>
                  <a:gd name="connsiteX4" fmla="*/ 4347256 w 4852731"/>
                  <a:gd name="connsiteY4" fmla="*/ 10462 h 428628"/>
                  <a:gd name="connsiteX5" fmla="*/ 4357718 w 4852731"/>
                  <a:gd name="connsiteY5" fmla="*/ 35720 h 428628"/>
                  <a:gd name="connsiteX6" fmla="*/ 4357718 w 4852731"/>
                  <a:gd name="connsiteY6" fmla="*/ 178594 h 428628"/>
                  <a:gd name="connsiteX7" fmla="*/ 4347256 w 4852731"/>
                  <a:gd name="connsiteY7" fmla="*/ 203852 h 428628"/>
                  <a:gd name="connsiteX8" fmla="*/ 4321998 w 4852731"/>
                  <a:gd name="connsiteY8" fmla="*/ 214314 h 428628"/>
                  <a:gd name="connsiteX9" fmla="*/ 1178727 w 4852731"/>
                  <a:gd name="connsiteY9" fmla="*/ 428628 h 428628"/>
                  <a:gd name="connsiteX10" fmla="*/ 35720 w 4852731"/>
                  <a:gd name="connsiteY10" fmla="*/ 214314 h 428628"/>
                  <a:gd name="connsiteX11" fmla="*/ 10462 w 4852731"/>
                  <a:gd name="connsiteY11" fmla="*/ 203852 h 428628"/>
                  <a:gd name="connsiteX12" fmla="*/ 0 w 4852731"/>
                  <a:gd name="connsiteY12" fmla="*/ 178594 h 428628"/>
                  <a:gd name="connsiteX13" fmla="*/ 0 w 4852731"/>
                  <a:gd name="connsiteY13" fmla="*/ 35720 h 428628"/>
                  <a:gd name="connsiteX0" fmla="*/ 156346 w 5009077"/>
                  <a:gd name="connsiteY0" fmla="*/ 35720 h 428628"/>
                  <a:gd name="connsiteX1" fmla="*/ 166808 w 5009077"/>
                  <a:gd name="connsiteY1" fmla="*/ 10462 h 428628"/>
                  <a:gd name="connsiteX2" fmla="*/ 192066 w 5009077"/>
                  <a:gd name="connsiteY2" fmla="*/ 0 h 428628"/>
                  <a:gd name="connsiteX3" fmla="*/ 1335073 w 5009077"/>
                  <a:gd name="connsiteY3" fmla="*/ 214314 h 428628"/>
                  <a:gd name="connsiteX4" fmla="*/ 4478344 w 5009077"/>
                  <a:gd name="connsiteY4" fmla="*/ 0 h 428628"/>
                  <a:gd name="connsiteX5" fmla="*/ 4503602 w 5009077"/>
                  <a:gd name="connsiteY5" fmla="*/ 10462 h 428628"/>
                  <a:gd name="connsiteX6" fmla="*/ 4514064 w 5009077"/>
                  <a:gd name="connsiteY6" fmla="*/ 35720 h 428628"/>
                  <a:gd name="connsiteX7" fmla="*/ 4514064 w 5009077"/>
                  <a:gd name="connsiteY7" fmla="*/ 178594 h 428628"/>
                  <a:gd name="connsiteX8" fmla="*/ 4503602 w 5009077"/>
                  <a:gd name="connsiteY8" fmla="*/ 203852 h 428628"/>
                  <a:gd name="connsiteX9" fmla="*/ 4478344 w 5009077"/>
                  <a:gd name="connsiteY9" fmla="*/ 214314 h 428628"/>
                  <a:gd name="connsiteX10" fmla="*/ 1335073 w 5009077"/>
                  <a:gd name="connsiteY10" fmla="*/ 428628 h 428628"/>
                  <a:gd name="connsiteX11" fmla="*/ 192066 w 5009077"/>
                  <a:gd name="connsiteY11" fmla="*/ 214314 h 428628"/>
                  <a:gd name="connsiteX12" fmla="*/ 166808 w 5009077"/>
                  <a:gd name="connsiteY12" fmla="*/ 203852 h 428628"/>
                  <a:gd name="connsiteX13" fmla="*/ 156346 w 5009077"/>
                  <a:gd name="connsiteY13" fmla="*/ 178594 h 428628"/>
                  <a:gd name="connsiteX14" fmla="*/ 156346 w 5009077"/>
                  <a:gd name="connsiteY14" fmla="*/ 35720 h 428628"/>
                  <a:gd name="connsiteX0" fmla="*/ 156346 w 4671468"/>
                  <a:gd name="connsiteY0" fmla="*/ 35720 h 428628"/>
                  <a:gd name="connsiteX1" fmla="*/ 166808 w 4671468"/>
                  <a:gd name="connsiteY1" fmla="*/ 10462 h 428628"/>
                  <a:gd name="connsiteX2" fmla="*/ 192066 w 4671468"/>
                  <a:gd name="connsiteY2" fmla="*/ 0 h 428628"/>
                  <a:gd name="connsiteX3" fmla="*/ 1335073 w 4671468"/>
                  <a:gd name="connsiteY3" fmla="*/ 214314 h 428628"/>
                  <a:gd name="connsiteX4" fmla="*/ 4478344 w 4671468"/>
                  <a:gd name="connsiteY4" fmla="*/ 0 h 428628"/>
                  <a:gd name="connsiteX5" fmla="*/ 4503602 w 4671468"/>
                  <a:gd name="connsiteY5" fmla="*/ 10462 h 428628"/>
                  <a:gd name="connsiteX6" fmla="*/ 4514064 w 4671468"/>
                  <a:gd name="connsiteY6" fmla="*/ 35720 h 428628"/>
                  <a:gd name="connsiteX7" fmla="*/ 4514064 w 4671468"/>
                  <a:gd name="connsiteY7" fmla="*/ 178594 h 428628"/>
                  <a:gd name="connsiteX8" fmla="*/ 4503602 w 4671468"/>
                  <a:gd name="connsiteY8" fmla="*/ 203852 h 428628"/>
                  <a:gd name="connsiteX9" fmla="*/ 4478344 w 4671468"/>
                  <a:gd name="connsiteY9" fmla="*/ 214314 h 428628"/>
                  <a:gd name="connsiteX10" fmla="*/ 3335337 w 4671468"/>
                  <a:gd name="connsiteY10" fmla="*/ 428628 h 428628"/>
                  <a:gd name="connsiteX11" fmla="*/ 1335073 w 4671468"/>
                  <a:gd name="connsiteY11" fmla="*/ 428628 h 428628"/>
                  <a:gd name="connsiteX12" fmla="*/ 192066 w 4671468"/>
                  <a:gd name="connsiteY12" fmla="*/ 214314 h 428628"/>
                  <a:gd name="connsiteX13" fmla="*/ 166808 w 4671468"/>
                  <a:gd name="connsiteY13" fmla="*/ 203852 h 428628"/>
                  <a:gd name="connsiteX14" fmla="*/ 156346 w 4671468"/>
                  <a:gd name="connsiteY14" fmla="*/ 178594 h 428628"/>
                  <a:gd name="connsiteX15" fmla="*/ 156346 w 4671468"/>
                  <a:gd name="connsiteY15" fmla="*/ 35720 h 428628"/>
                  <a:gd name="connsiteX0" fmla="*/ 156346 w 4671468"/>
                  <a:gd name="connsiteY0" fmla="*/ 35720 h 428628"/>
                  <a:gd name="connsiteX1" fmla="*/ 166808 w 4671468"/>
                  <a:gd name="connsiteY1" fmla="*/ 10462 h 428628"/>
                  <a:gd name="connsiteX2" fmla="*/ 192066 w 4671468"/>
                  <a:gd name="connsiteY2" fmla="*/ 0 h 428628"/>
                  <a:gd name="connsiteX3" fmla="*/ 1335073 w 4671468"/>
                  <a:gd name="connsiteY3" fmla="*/ 214314 h 428628"/>
                  <a:gd name="connsiteX4" fmla="*/ 3335337 w 4671468"/>
                  <a:gd name="connsiteY4" fmla="*/ 214314 h 428628"/>
                  <a:gd name="connsiteX5" fmla="*/ 4478344 w 4671468"/>
                  <a:gd name="connsiteY5" fmla="*/ 0 h 428628"/>
                  <a:gd name="connsiteX6" fmla="*/ 4503602 w 4671468"/>
                  <a:gd name="connsiteY6" fmla="*/ 10462 h 428628"/>
                  <a:gd name="connsiteX7" fmla="*/ 4514064 w 4671468"/>
                  <a:gd name="connsiteY7" fmla="*/ 35720 h 428628"/>
                  <a:gd name="connsiteX8" fmla="*/ 4514064 w 4671468"/>
                  <a:gd name="connsiteY8" fmla="*/ 178594 h 428628"/>
                  <a:gd name="connsiteX9" fmla="*/ 4503602 w 4671468"/>
                  <a:gd name="connsiteY9" fmla="*/ 203852 h 428628"/>
                  <a:gd name="connsiteX10" fmla="*/ 4478344 w 4671468"/>
                  <a:gd name="connsiteY10" fmla="*/ 214314 h 428628"/>
                  <a:gd name="connsiteX11" fmla="*/ 3335337 w 4671468"/>
                  <a:gd name="connsiteY11" fmla="*/ 428628 h 428628"/>
                  <a:gd name="connsiteX12" fmla="*/ 1335073 w 4671468"/>
                  <a:gd name="connsiteY12" fmla="*/ 428628 h 428628"/>
                  <a:gd name="connsiteX13" fmla="*/ 192066 w 4671468"/>
                  <a:gd name="connsiteY13" fmla="*/ 214314 h 428628"/>
                  <a:gd name="connsiteX14" fmla="*/ 166808 w 4671468"/>
                  <a:gd name="connsiteY14" fmla="*/ 203852 h 428628"/>
                  <a:gd name="connsiteX15" fmla="*/ 156346 w 4671468"/>
                  <a:gd name="connsiteY15" fmla="*/ 178594 h 428628"/>
                  <a:gd name="connsiteX16" fmla="*/ 156346 w 4671468"/>
                  <a:gd name="connsiteY16" fmla="*/ 35720 h 428628"/>
                  <a:gd name="connsiteX0" fmla="*/ 156346 w 4671468"/>
                  <a:gd name="connsiteY0" fmla="*/ 35720 h 428628"/>
                  <a:gd name="connsiteX1" fmla="*/ 166808 w 4671468"/>
                  <a:gd name="connsiteY1" fmla="*/ 10462 h 428628"/>
                  <a:gd name="connsiteX2" fmla="*/ 192066 w 4671468"/>
                  <a:gd name="connsiteY2" fmla="*/ 0 h 428628"/>
                  <a:gd name="connsiteX3" fmla="*/ 1335073 w 4671468"/>
                  <a:gd name="connsiteY3" fmla="*/ 214314 h 428628"/>
                  <a:gd name="connsiteX4" fmla="*/ 2335205 w 4671468"/>
                  <a:gd name="connsiteY4" fmla="*/ 71438 h 428628"/>
                  <a:gd name="connsiteX5" fmla="*/ 3335337 w 4671468"/>
                  <a:gd name="connsiteY5" fmla="*/ 214314 h 428628"/>
                  <a:gd name="connsiteX6" fmla="*/ 4478344 w 4671468"/>
                  <a:gd name="connsiteY6" fmla="*/ 0 h 428628"/>
                  <a:gd name="connsiteX7" fmla="*/ 4503602 w 4671468"/>
                  <a:gd name="connsiteY7" fmla="*/ 10462 h 428628"/>
                  <a:gd name="connsiteX8" fmla="*/ 4514064 w 4671468"/>
                  <a:gd name="connsiteY8" fmla="*/ 35720 h 428628"/>
                  <a:gd name="connsiteX9" fmla="*/ 4514064 w 4671468"/>
                  <a:gd name="connsiteY9" fmla="*/ 178594 h 428628"/>
                  <a:gd name="connsiteX10" fmla="*/ 4503602 w 4671468"/>
                  <a:gd name="connsiteY10" fmla="*/ 203852 h 428628"/>
                  <a:gd name="connsiteX11" fmla="*/ 4478344 w 4671468"/>
                  <a:gd name="connsiteY11" fmla="*/ 214314 h 428628"/>
                  <a:gd name="connsiteX12" fmla="*/ 3335337 w 4671468"/>
                  <a:gd name="connsiteY12" fmla="*/ 428628 h 428628"/>
                  <a:gd name="connsiteX13" fmla="*/ 1335073 w 4671468"/>
                  <a:gd name="connsiteY13" fmla="*/ 428628 h 428628"/>
                  <a:gd name="connsiteX14" fmla="*/ 192066 w 4671468"/>
                  <a:gd name="connsiteY14" fmla="*/ 214314 h 428628"/>
                  <a:gd name="connsiteX15" fmla="*/ 166808 w 4671468"/>
                  <a:gd name="connsiteY15" fmla="*/ 203852 h 428628"/>
                  <a:gd name="connsiteX16" fmla="*/ 156346 w 4671468"/>
                  <a:gd name="connsiteY16" fmla="*/ 178594 h 428628"/>
                  <a:gd name="connsiteX17" fmla="*/ 156346 w 4671468"/>
                  <a:gd name="connsiteY17" fmla="*/ 35720 h 428628"/>
                  <a:gd name="connsiteX0" fmla="*/ 156346 w 4671468"/>
                  <a:gd name="connsiteY0" fmla="*/ 35720 h 428628"/>
                  <a:gd name="connsiteX1" fmla="*/ 166808 w 4671468"/>
                  <a:gd name="connsiteY1" fmla="*/ 10462 h 428628"/>
                  <a:gd name="connsiteX2" fmla="*/ 192066 w 4671468"/>
                  <a:gd name="connsiteY2" fmla="*/ 0 h 428628"/>
                  <a:gd name="connsiteX3" fmla="*/ 1335073 w 4671468"/>
                  <a:gd name="connsiteY3" fmla="*/ 214314 h 428628"/>
                  <a:gd name="connsiteX4" fmla="*/ 2335205 w 4671468"/>
                  <a:gd name="connsiteY4" fmla="*/ 71438 h 428628"/>
                  <a:gd name="connsiteX5" fmla="*/ 3335337 w 4671468"/>
                  <a:gd name="connsiteY5" fmla="*/ 214314 h 428628"/>
                  <a:gd name="connsiteX6" fmla="*/ 4478344 w 4671468"/>
                  <a:gd name="connsiteY6" fmla="*/ 0 h 428628"/>
                  <a:gd name="connsiteX7" fmla="*/ 4503602 w 4671468"/>
                  <a:gd name="connsiteY7" fmla="*/ 10462 h 428628"/>
                  <a:gd name="connsiteX8" fmla="*/ 4514064 w 4671468"/>
                  <a:gd name="connsiteY8" fmla="*/ 35720 h 428628"/>
                  <a:gd name="connsiteX9" fmla="*/ 4514064 w 4671468"/>
                  <a:gd name="connsiteY9" fmla="*/ 178594 h 428628"/>
                  <a:gd name="connsiteX10" fmla="*/ 4503602 w 4671468"/>
                  <a:gd name="connsiteY10" fmla="*/ 203852 h 428628"/>
                  <a:gd name="connsiteX11" fmla="*/ 4478344 w 4671468"/>
                  <a:gd name="connsiteY11" fmla="*/ 214314 h 428628"/>
                  <a:gd name="connsiteX12" fmla="*/ 3335337 w 4671468"/>
                  <a:gd name="connsiteY12" fmla="*/ 428628 h 428628"/>
                  <a:gd name="connsiteX13" fmla="*/ 2335205 w 4671468"/>
                  <a:gd name="connsiteY13" fmla="*/ 285752 h 428628"/>
                  <a:gd name="connsiteX14" fmla="*/ 1335073 w 4671468"/>
                  <a:gd name="connsiteY14" fmla="*/ 428628 h 428628"/>
                  <a:gd name="connsiteX15" fmla="*/ 192066 w 4671468"/>
                  <a:gd name="connsiteY15" fmla="*/ 214314 h 428628"/>
                  <a:gd name="connsiteX16" fmla="*/ 166808 w 4671468"/>
                  <a:gd name="connsiteY16" fmla="*/ 203852 h 428628"/>
                  <a:gd name="connsiteX17" fmla="*/ 156346 w 4671468"/>
                  <a:gd name="connsiteY17" fmla="*/ 178594 h 428628"/>
                  <a:gd name="connsiteX18" fmla="*/ 156346 w 4671468"/>
                  <a:gd name="connsiteY18" fmla="*/ 35720 h 42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1468" h="428628">
                    <a:moveTo>
                      <a:pt x="156346" y="35720"/>
                    </a:moveTo>
                    <a:cubicBezTo>
                      <a:pt x="156346" y="26246"/>
                      <a:pt x="160109" y="17161"/>
                      <a:pt x="166808" y="10462"/>
                    </a:cubicBezTo>
                    <a:cubicBezTo>
                      <a:pt x="173507" y="3763"/>
                      <a:pt x="0" y="1742"/>
                      <a:pt x="192066" y="0"/>
                    </a:cubicBezTo>
                    <a:lnTo>
                      <a:pt x="1335073" y="214314"/>
                    </a:lnTo>
                    <a:lnTo>
                      <a:pt x="2335205" y="71438"/>
                    </a:lnTo>
                    <a:lnTo>
                      <a:pt x="3335337" y="214314"/>
                    </a:lnTo>
                    <a:lnTo>
                      <a:pt x="4478344" y="0"/>
                    </a:lnTo>
                    <a:cubicBezTo>
                      <a:pt x="4487818" y="0"/>
                      <a:pt x="4496903" y="3763"/>
                      <a:pt x="4503602" y="10462"/>
                    </a:cubicBezTo>
                    <a:cubicBezTo>
                      <a:pt x="4510301" y="17161"/>
                      <a:pt x="4514064" y="26246"/>
                      <a:pt x="4514064" y="35720"/>
                    </a:cubicBezTo>
                    <a:lnTo>
                      <a:pt x="4514064" y="178594"/>
                    </a:lnTo>
                    <a:cubicBezTo>
                      <a:pt x="4514064" y="188068"/>
                      <a:pt x="4510301" y="197153"/>
                      <a:pt x="4503602" y="203852"/>
                    </a:cubicBezTo>
                    <a:cubicBezTo>
                      <a:pt x="4496903" y="210551"/>
                      <a:pt x="4671468" y="199604"/>
                      <a:pt x="4478344" y="214314"/>
                    </a:cubicBezTo>
                    <a:lnTo>
                      <a:pt x="3335337" y="428628"/>
                    </a:lnTo>
                    <a:lnTo>
                      <a:pt x="2335205" y="285752"/>
                    </a:lnTo>
                    <a:lnTo>
                      <a:pt x="1335073" y="428628"/>
                    </a:lnTo>
                    <a:lnTo>
                      <a:pt x="192066" y="214314"/>
                    </a:lnTo>
                    <a:cubicBezTo>
                      <a:pt x="182592" y="214314"/>
                      <a:pt x="173507" y="210551"/>
                      <a:pt x="166808" y="203852"/>
                    </a:cubicBezTo>
                    <a:cubicBezTo>
                      <a:pt x="160109" y="197153"/>
                      <a:pt x="156346" y="188068"/>
                      <a:pt x="156346" y="178594"/>
                    </a:cubicBezTo>
                    <a:lnTo>
                      <a:pt x="156346" y="3572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morning" dir="t"/>
              </a:scene3d>
              <a:sp3d>
                <a:bevelT w="190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sp>
            <p:nvSpPr>
              <p:cNvPr id="35" name="타원 34"/>
              <p:cNvSpPr/>
              <p:nvPr/>
            </p:nvSpPr>
            <p:spPr>
              <a:xfrm>
                <a:off x="6586550" y="1543037"/>
                <a:ext cx="72000" cy="72000"/>
              </a:xfrm>
              <a:prstGeom prst="ellipse">
                <a:avLst/>
              </a:prstGeom>
              <a:solidFill>
                <a:schemeClr val="bg1">
                  <a:lumMod val="95000"/>
                </a:schemeClr>
              </a:solidFill>
              <a:ln>
                <a:noFill/>
              </a:ln>
              <a:effectLst/>
              <a:scene3d>
                <a:camera prst="orthographicFront"/>
                <a:lightRig rig="threePt" dir="t"/>
              </a:scene3d>
              <a:sp3d>
                <a:bevelT w="317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sp>
            <p:nvSpPr>
              <p:cNvPr id="36" name="타원 35"/>
              <p:cNvSpPr/>
              <p:nvPr/>
            </p:nvSpPr>
            <p:spPr>
              <a:xfrm>
                <a:off x="2431241" y="1543037"/>
                <a:ext cx="72000" cy="72000"/>
              </a:xfrm>
              <a:prstGeom prst="ellipse">
                <a:avLst/>
              </a:prstGeom>
              <a:solidFill>
                <a:schemeClr val="bg1">
                  <a:lumMod val="95000"/>
                </a:schemeClr>
              </a:solidFill>
              <a:ln>
                <a:noFill/>
              </a:ln>
              <a:effectLst/>
              <a:scene3d>
                <a:camera prst="orthographicFront"/>
                <a:lightRig rig="threePt" dir="t"/>
              </a:scene3d>
              <a:sp3d>
                <a:bevelT w="317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grpSp>
        <p:pic>
          <p:nvPicPr>
            <p:cNvPr id="19" name="Picture 6"/>
            <p:cNvPicPr>
              <a:picLocks noChangeAspect="1" noChangeArrowheads="1"/>
            </p:cNvPicPr>
            <p:nvPr/>
          </p:nvPicPr>
          <p:blipFill>
            <a:blip r:embed="rId2" cstate="print"/>
            <a:srcRect/>
            <a:stretch>
              <a:fillRect/>
            </a:stretch>
          </p:blipFill>
          <p:spPr bwMode="auto">
            <a:xfrm>
              <a:off x="5167306" y="3034555"/>
              <a:ext cx="1858976" cy="3706813"/>
            </a:xfrm>
            <a:prstGeom prst="rect">
              <a:avLst/>
            </a:prstGeom>
            <a:noFill/>
            <a:ln w="9525">
              <a:noFill/>
              <a:miter lim="800000"/>
              <a:headEnd/>
              <a:tailEnd/>
            </a:ln>
            <a:effectLst/>
            <a:scene3d>
              <a:camera prst="orthographicFront"/>
              <a:lightRig rig="threePt" dir="t">
                <a:rot lat="0" lon="0" rev="21594000"/>
              </a:lightRig>
            </a:scene3d>
          </p:spPr>
        </p:pic>
        <p:grpSp>
          <p:nvGrpSpPr>
            <p:cNvPr id="20" name="그룹 41"/>
            <p:cNvGrpSpPr/>
            <p:nvPr/>
          </p:nvGrpSpPr>
          <p:grpSpPr>
            <a:xfrm>
              <a:off x="6018530" y="2320174"/>
              <a:ext cx="153354" cy="1857388"/>
              <a:chOff x="4494530" y="1857364"/>
              <a:chExt cx="153354" cy="1857388"/>
            </a:xfrm>
          </p:grpSpPr>
          <p:pic>
            <p:nvPicPr>
              <p:cNvPr id="29" name="Picture 2"/>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4494530" y="1857364"/>
                <a:ext cx="153354" cy="749300"/>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lightRig rig="morning" dir="t"/>
              </a:scene3d>
            </p:spPr>
          </p:pic>
          <p:sp>
            <p:nvSpPr>
              <p:cNvPr id="30" name="타원 39"/>
              <p:cNvSpPr/>
              <p:nvPr/>
            </p:nvSpPr>
            <p:spPr>
              <a:xfrm>
                <a:off x="4500562" y="3571876"/>
                <a:ext cx="142876" cy="142876"/>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grpSp>
        <p:sp>
          <p:nvSpPr>
            <p:cNvPr id="21" name="TextBox 20"/>
            <p:cNvSpPr txBox="1"/>
            <p:nvPr/>
          </p:nvSpPr>
          <p:spPr>
            <a:xfrm>
              <a:off x="3565470" y="3683847"/>
              <a:ext cx="1291771" cy="792636"/>
            </a:xfrm>
            <a:prstGeom prst="rect">
              <a:avLst/>
            </a:prstGeom>
            <a:noFill/>
          </p:spPr>
          <p:txBody>
            <a:bodyPr wrap="none" rtlCol="0">
              <a:spAutoFit/>
            </a:bodyPr>
            <a:lstStyle/>
            <a:p>
              <a:r>
                <a:rPr lang="en-US" altLang="ko-KR" sz="2000" b="1" dirty="0" err="1">
                  <a:solidFill>
                    <a:srgbClr val="FF0000"/>
                  </a:solidFill>
                  <a:effectLst>
                    <a:outerShdw blurRad="63500" sx="102000" sy="102000" algn="ctr" rotWithShape="0">
                      <a:srgbClr val="FF4747">
                        <a:alpha val="40000"/>
                      </a:srgbClr>
                    </a:outerShdw>
                    <a:reflection blurRad="6350" stA="55000" endA="300" endPos="45500" dir="5400000" sy="-100000" algn="bl" rotWithShape="0"/>
                  </a:effectLst>
                </a:rPr>
                <a:t>ລາຍຈ່າຍ</a:t>
              </a:r>
              <a:endParaRPr lang="ko-KR" altLang="en-US" sz="2000" b="1" dirty="0">
                <a:solidFill>
                  <a:srgbClr val="FF0000"/>
                </a:solidFill>
                <a:effectLst>
                  <a:outerShdw blurRad="63500" sx="102000" sy="102000" algn="ctr" rotWithShape="0">
                    <a:srgbClr val="FF4747">
                      <a:alpha val="40000"/>
                    </a:srgbClr>
                  </a:outerShdw>
                  <a:reflection blurRad="6350" stA="55000" endA="300" endPos="45500" dir="5400000" sy="-100000" algn="bl" rotWithShape="0"/>
                </a:effectLst>
              </a:endParaRPr>
            </a:p>
          </p:txBody>
        </p:sp>
        <p:sp>
          <p:nvSpPr>
            <p:cNvPr id="22" name="TextBox 21"/>
            <p:cNvSpPr txBox="1"/>
            <p:nvPr/>
          </p:nvSpPr>
          <p:spPr>
            <a:xfrm>
              <a:off x="7735936" y="3683847"/>
              <a:ext cx="1129564" cy="792636"/>
            </a:xfrm>
            <a:prstGeom prst="rect">
              <a:avLst/>
            </a:prstGeom>
            <a:noFill/>
          </p:spPr>
          <p:txBody>
            <a:bodyPr wrap="none" rtlCol="0">
              <a:spAutoFit/>
            </a:bodyPr>
            <a:lstStyle/>
            <a:p>
              <a:r>
                <a:rPr lang="en-US" altLang="ko-KR" sz="2000" b="0" dirty="0" err="1">
                  <a:solidFill>
                    <a:srgbClr val="0070C0"/>
                  </a:solidFill>
                  <a:effectLst>
                    <a:outerShdw blurRad="63500" sx="102000" sy="102000" algn="ctr" rotWithShape="0">
                      <a:srgbClr val="00B0F0">
                        <a:alpha val="40000"/>
                      </a:srgbClr>
                    </a:outerShdw>
                    <a:reflection blurRad="6350" stA="55000" endA="300" endPos="45500" dir="5400000" sy="-100000" algn="bl" rotWithShape="0"/>
                  </a:effectLst>
                </a:rPr>
                <a:t>ລາຍຮັບ</a:t>
              </a:r>
              <a:endParaRPr lang="ko-KR" altLang="en-US" sz="2000" b="0" dirty="0">
                <a:solidFill>
                  <a:srgbClr val="0070C0"/>
                </a:solidFill>
                <a:effectLst>
                  <a:outerShdw blurRad="63500" sx="102000" sy="102000" algn="ctr" rotWithShape="0">
                    <a:srgbClr val="00B0F0">
                      <a:alpha val="40000"/>
                    </a:srgbClr>
                  </a:outerShdw>
                  <a:reflection blurRad="6350" stA="55000" endA="300" endPos="45500" dir="5400000" sy="-100000" algn="bl" rotWithShape="0"/>
                </a:effectLst>
              </a:endParaRPr>
            </a:p>
          </p:txBody>
        </p:sp>
        <p:sp>
          <p:nvSpPr>
            <p:cNvPr id="23" name="타원 202"/>
            <p:cNvSpPr/>
            <p:nvPr/>
          </p:nvSpPr>
          <p:spPr>
            <a:xfrm>
              <a:off x="3752835" y="4749067"/>
              <a:ext cx="257177" cy="257177"/>
            </a:xfrm>
            <a:prstGeom prst="ellipse">
              <a:avLst/>
            </a:prstGeom>
            <a:solidFill>
              <a:srgbClr val="FFA3A3"/>
            </a:solid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sp>
          <p:nvSpPr>
            <p:cNvPr id="24" name="타원 205"/>
            <p:cNvSpPr/>
            <p:nvPr/>
          </p:nvSpPr>
          <p:spPr>
            <a:xfrm>
              <a:off x="3752835" y="4491889"/>
              <a:ext cx="257177" cy="257177"/>
            </a:xfrm>
            <a:prstGeom prst="ellipse">
              <a:avLst/>
            </a:prstGeom>
            <a:solidFill>
              <a:srgbClr val="FFA3A3"/>
            </a:solid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sp>
          <p:nvSpPr>
            <p:cNvPr id="25" name="타원 207"/>
            <p:cNvSpPr/>
            <p:nvPr/>
          </p:nvSpPr>
          <p:spPr>
            <a:xfrm>
              <a:off x="3667108" y="4891942"/>
              <a:ext cx="428628" cy="428628"/>
            </a:xfrm>
            <a:prstGeom prst="ellipse">
              <a:avLst/>
            </a:prstGeom>
            <a:gradFill flip="none" rotWithShape="1">
              <a:gsLst>
                <a:gs pos="0">
                  <a:srgbClr val="FE405B"/>
                </a:gs>
                <a:gs pos="100000">
                  <a:schemeClr val="tx1">
                    <a:lumMod val="50000"/>
                    <a:lumOff val="50000"/>
                    <a:alpha val="0"/>
                  </a:schemeClr>
                </a:gs>
              </a:gsLst>
              <a:path path="shape">
                <a:fillToRect l="50000" t="50000" r="50000" b="50000"/>
              </a:path>
              <a:tileRect/>
            </a:grad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sp>
          <p:nvSpPr>
            <p:cNvPr id="27" name="타원 217"/>
            <p:cNvSpPr/>
            <p:nvPr/>
          </p:nvSpPr>
          <p:spPr>
            <a:xfrm>
              <a:off x="8110553" y="4491889"/>
              <a:ext cx="257177" cy="257177"/>
            </a:xfrm>
            <a:prstGeom prst="ellipse">
              <a:avLst/>
            </a:prstGeom>
            <a:solidFill>
              <a:srgbClr val="00B0F0"/>
            </a:solid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sp>
          <p:nvSpPr>
            <p:cNvPr id="28" name="타원 219"/>
            <p:cNvSpPr/>
            <p:nvPr/>
          </p:nvSpPr>
          <p:spPr>
            <a:xfrm>
              <a:off x="8024826" y="4891942"/>
              <a:ext cx="428628" cy="428628"/>
            </a:xfrm>
            <a:prstGeom prst="ellipse">
              <a:avLst/>
            </a:prstGeom>
            <a:gradFill flip="none" rotWithShape="1">
              <a:gsLst>
                <a:gs pos="0">
                  <a:srgbClr val="00B0F0"/>
                </a:gs>
                <a:gs pos="100000">
                  <a:schemeClr val="tx1">
                    <a:lumMod val="50000"/>
                    <a:lumOff val="50000"/>
                    <a:alpha val="0"/>
                  </a:schemeClr>
                </a:gs>
              </a:gsLst>
              <a:path path="shape">
                <a:fillToRect l="50000" t="50000" r="50000" b="50000"/>
              </a:path>
              <a:tileRect/>
            </a:grad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grpSp>
      <p:grpSp>
        <p:nvGrpSpPr>
          <p:cNvPr id="47" name="Group 46"/>
          <p:cNvGrpSpPr/>
          <p:nvPr/>
        </p:nvGrpSpPr>
        <p:grpSpPr>
          <a:xfrm>
            <a:off x="3168827" y="2797998"/>
            <a:ext cx="1781885" cy="526073"/>
            <a:chOff x="2508543" y="2295612"/>
            <a:chExt cx="3552044" cy="711351"/>
          </a:xfrm>
        </p:grpSpPr>
        <p:sp>
          <p:nvSpPr>
            <p:cNvPr id="48" name="Round Single Corner Rectangle 47"/>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2943039" y="2456329"/>
              <a:ext cx="2737541" cy="541025"/>
            </a:xfrm>
            <a:prstGeom prst="rect">
              <a:avLst/>
            </a:prstGeom>
          </p:spPr>
          <p:txBody>
            <a:bodyPr wrap="square">
              <a:spAutoFit/>
            </a:bodyPr>
            <a:lstStyle/>
            <a:p>
              <a:pPr algn="ctr"/>
              <a:r>
                <a:rPr lang="en-US" altLang="en-US" sz="2000" dirty="0">
                  <a:latin typeface="Phetsarath OT" charset="0"/>
                  <a:cs typeface="Phetsarath OT" charset="0"/>
                </a:rPr>
                <a:t>Marginal</a:t>
              </a:r>
              <a:endParaRPr lang="en-US" sz="2000" dirty="0">
                <a:solidFill>
                  <a:srgbClr val="FF0000"/>
                </a:solidFill>
              </a:endParaRPr>
            </a:p>
          </p:txBody>
        </p:sp>
      </p:grpSp>
      <p:grpSp>
        <p:nvGrpSpPr>
          <p:cNvPr id="50" name="Group 49"/>
          <p:cNvGrpSpPr/>
          <p:nvPr/>
        </p:nvGrpSpPr>
        <p:grpSpPr>
          <a:xfrm>
            <a:off x="6061164" y="2833417"/>
            <a:ext cx="1891204" cy="526073"/>
            <a:chOff x="2508543" y="2295612"/>
            <a:chExt cx="3552044" cy="711351"/>
          </a:xfrm>
        </p:grpSpPr>
        <p:sp>
          <p:nvSpPr>
            <p:cNvPr id="51" name="Round Single Corner Rectangle 50"/>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2594301" y="2413798"/>
              <a:ext cx="3466286" cy="541025"/>
            </a:xfrm>
            <a:prstGeom prst="rect">
              <a:avLst/>
            </a:prstGeom>
          </p:spPr>
          <p:txBody>
            <a:bodyPr wrap="square">
              <a:spAutoFit/>
            </a:bodyPr>
            <a:lstStyle/>
            <a:p>
              <a:pPr algn="ctr"/>
              <a:r>
                <a:rPr lang="en-US" altLang="en-US" sz="2000" dirty="0">
                  <a:latin typeface="Phetsarath OT" charset="0"/>
                  <a:cs typeface="Phetsarath OT" charset="0"/>
                </a:rPr>
                <a:t>The next unit</a:t>
              </a:r>
            </a:p>
          </p:txBody>
        </p:sp>
      </p:grpSp>
      <p:grpSp>
        <p:nvGrpSpPr>
          <p:cNvPr id="53" name="Group 52"/>
          <p:cNvGrpSpPr/>
          <p:nvPr/>
        </p:nvGrpSpPr>
        <p:grpSpPr>
          <a:xfrm>
            <a:off x="5277789" y="2910083"/>
            <a:ext cx="419636" cy="375888"/>
            <a:chOff x="5116980" y="2183930"/>
            <a:chExt cx="1050805" cy="1050805"/>
          </a:xfrm>
        </p:grpSpPr>
        <p:sp>
          <p:nvSpPr>
            <p:cNvPr id="54" name="Equal 53"/>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55" name="Equal 4"/>
            <p:cNvSpPr/>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2000" kern="1200"/>
            </a:p>
          </p:txBody>
        </p:sp>
      </p:grpSp>
      <p:sp>
        <p:nvSpPr>
          <p:cNvPr id="56" name="타원 217"/>
          <p:cNvSpPr/>
          <p:nvPr/>
        </p:nvSpPr>
        <p:spPr>
          <a:xfrm>
            <a:off x="7258203" y="4735106"/>
            <a:ext cx="195696" cy="129819"/>
          </a:xfrm>
          <a:prstGeom prst="ellipse">
            <a:avLst/>
          </a:prstGeom>
          <a:solidFill>
            <a:srgbClr val="00B0F0"/>
          </a:solidFill>
          <a:ln>
            <a:no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endParaRPr>
          </a:p>
        </p:txBody>
      </p:sp>
    </p:spTree>
    <p:extLst>
      <p:ext uri="{BB962C8B-B14F-4D97-AF65-F5344CB8AC3E}">
        <p14:creationId xmlns:p14="http://schemas.microsoft.com/office/powerpoint/2010/main" val="199627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ການວິເຄາະສ່ວນເພີ່ມ</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Round Diagonal Corner Rectangle 6"/>
          <p:cNvSpPr/>
          <p:nvPr/>
        </p:nvSpPr>
        <p:spPr>
          <a:xfrm>
            <a:off x="2660201" y="1899983"/>
            <a:ext cx="3594536" cy="40613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(1) </a:t>
            </a:r>
            <a:r>
              <a:rPr lang="en-US" sz="2000" dirty="0" err="1">
                <a:latin typeface="Phetsarath OT" charset="0"/>
                <a:cs typeface="Phetsarath OT" charset="0"/>
              </a:rPr>
              <a:t>ການວິເຄາະສ່ວນເພີ່ມແມ່ນຫຍັງ</a:t>
            </a:r>
            <a:r>
              <a:rPr lang="en-US" sz="2000" dirty="0">
                <a:latin typeface="Phetsarath OT" charset="0"/>
                <a:cs typeface="Phetsarath OT" charset="0"/>
              </a:rPr>
              <a:t>?</a:t>
            </a:r>
          </a:p>
        </p:txBody>
      </p:sp>
      <p:grpSp>
        <p:nvGrpSpPr>
          <p:cNvPr id="57" name="Group 56"/>
          <p:cNvGrpSpPr/>
          <p:nvPr/>
        </p:nvGrpSpPr>
        <p:grpSpPr>
          <a:xfrm>
            <a:off x="1103586" y="2996819"/>
            <a:ext cx="2923827" cy="765188"/>
            <a:chOff x="2508543" y="2295612"/>
            <a:chExt cx="3552044" cy="1034680"/>
          </a:xfrm>
        </p:grpSpPr>
        <p:sp>
          <p:nvSpPr>
            <p:cNvPr id="58" name="Round Single Corner Rectangle 57"/>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Rectangle 58"/>
            <p:cNvSpPr/>
            <p:nvPr/>
          </p:nvSpPr>
          <p:spPr>
            <a:xfrm>
              <a:off x="2943039" y="2456329"/>
              <a:ext cx="2737541" cy="873963"/>
            </a:xfrm>
            <a:prstGeom prst="rect">
              <a:avLst/>
            </a:prstGeom>
          </p:spPr>
          <p:txBody>
            <a:bodyPr wrap="square">
              <a:spAutoFit/>
            </a:bodyPr>
            <a:lstStyle/>
            <a:p>
              <a:pPr algn="ctr"/>
              <a:r>
                <a:rPr lang="en-US" altLang="en-US" dirty="0" err="1">
                  <a:latin typeface="Phetsarath OT" charset="0"/>
                  <a:cs typeface="Phetsarath OT" charset="0"/>
                </a:rPr>
                <a:t>ຖ້າວ່າ</a:t>
              </a:r>
              <a:r>
                <a:rPr lang="en-US" altLang="en-US" dirty="0">
                  <a:latin typeface="Phetsarath OT" charset="0"/>
                  <a:cs typeface="Phetsarath OT" charset="0"/>
                </a:rPr>
                <a:t>,  </a:t>
              </a:r>
              <a:r>
                <a:rPr lang="en-US" altLang="en-US" dirty="0" err="1">
                  <a:latin typeface="Phetsarath OT" charset="0"/>
                  <a:cs typeface="Phetsarath OT" charset="0"/>
                </a:rPr>
                <a:t>ລາຍໄດ້ສ່ວນເພີ່ມ</a:t>
              </a:r>
              <a:endParaRPr lang="en-US" dirty="0">
                <a:solidFill>
                  <a:srgbClr val="FF0000"/>
                </a:solidFill>
                <a:latin typeface="Phetsarath OT" charset="0"/>
                <a:cs typeface="Phetsarath OT" charset="0"/>
              </a:endParaRPr>
            </a:p>
          </p:txBody>
        </p:sp>
      </p:grpSp>
      <p:grpSp>
        <p:nvGrpSpPr>
          <p:cNvPr id="60" name="Group 59"/>
          <p:cNvGrpSpPr/>
          <p:nvPr/>
        </p:nvGrpSpPr>
        <p:grpSpPr>
          <a:xfrm>
            <a:off x="4794964" y="3006839"/>
            <a:ext cx="2300729" cy="733735"/>
            <a:chOff x="2508543" y="2295612"/>
            <a:chExt cx="3552044" cy="992149"/>
          </a:xfrm>
        </p:grpSpPr>
        <p:sp>
          <p:nvSpPr>
            <p:cNvPr id="61" name="Round Single Corner Rectangle 60"/>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Rectangle 61"/>
            <p:cNvSpPr/>
            <p:nvPr/>
          </p:nvSpPr>
          <p:spPr>
            <a:xfrm>
              <a:off x="2594301" y="2413798"/>
              <a:ext cx="3466286" cy="873963"/>
            </a:xfrm>
            <a:prstGeom prst="rect">
              <a:avLst/>
            </a:prstGeom>
          </p:spPr>
          <p:txBody>
            <a:bodyPr wrap="square">
              <a:spAutoFit/>
            </a:bodyPr>
            <a:lstStyle/>
            <a:p>
              <a:pPr algn="ctr"/>
              <a:r>
                <a:rPr lang="en-US" altLang="en-US" dirty="0">
                  <a:latin typeface="Phetsarath OT" charset="0"/>
                  <a:cs typeface="Phetsarath OT" charset="0"/>
                </a:rPr>
                <a:t> </a:t>
              </a:r>
              <a:r>
                <a:rPr lang="en-US" altLang="en-US" dirty="0" err="1">
                  <a:latin typeface="Phetsarath OT" charset="0"/>
                  <a:cs typeface="Phetsarath OT" charset="0"/>
                </a:rPr>
                <a:t>ລາຍຈ່າຍສ່ວນເພີ່ມ</a:t>
              </a:r>
              <a:r>
                <a:rPr lang="en-US" altLang="en-US" dirty="0">
                  <a:latin typeface="Phetsarath OT" charset="0"/>
                  <a:cs typeface="Phetsarath OT" charset="0"/>
                </a:rPr>
                <a:t> </a:t>
              </a:r>
            </a:p>
          </p:txBody>
        </p:sp>
      </p:grpSp>
      <p:grpSp>
        <p:nvGrpSpPr>
          <p:cNvPr id="63" name="Group 62"/>
          <p:cNvGrpSpPr/>
          <p:nvPr/>
        </p:nvGrpSpPr>
        <p:grpSpPr>
          <a:xfrm>
            <a:off x="4250545" y="3094241"/>
            <a:ext cx="419636" cy="375888"/>
            <a:chOff x="5116980" y="2183930"/>
            <a:chExt cx="1050805" cy="1050805"/>
          </a:xfrm>
        </p:grpSpPr>
        <p:sp>
          <p:nvSpPr>
            <p:cNvPr id="64" name="Equal 63"/>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65" name="Equal 4"/>
            <p:cNvSpPr/>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kern="1200"/>
            </a:p>
          </p:txBody>
        </p:sp>
      </p:grpSp>
      <p:grpSp>
        <p:nvGrpSpPr>
          <p:cNvPr id="66" name="Group 65"/>
          <p:cNvGrpSpPr/>
          <p:nvPr/>
        </p:nvGrpSpPr>
        <p:grpSpPr>
          <a:xfrm>
            <a:off x="8000421" y="2996819"/>
            <a:ext cx="2334933" cy="526073"/>
            <a:chOff x="2508543" y="2295612"/>
            <a:chExt cx="3552044" cy="711351"/>
          </a:xfrm>
        </p:grpSpPr>
        <p:sp>
          <p:nvSpPr>
            <p:cNvPr id="67" name="Round Single Corner Rectangle 66"/>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8" name="Rectangle 67"/>
            <p:cNvSpPr/>
            <p:nvPr/>
          </p:nvSpPr>
          <p:spPr>
            <a:xfrm>
              <a:off x="2594301" y="2413798"/>
              <a:ext cx="3466286" cy="499407"/>
            </a:xfrm>
            <a:prstGeom prst="rect">
              <a:avLst/>
            </a:prstGeom>
          </p:spPr>
          <p:txBody>
            <a:bodyPr wrap="square">
              <a:spAutoFit/>
            </a:bodyPr>
            <a:lstStyle/>
            <a:p>
              <a:r>
                <a:rPr lang="en-US" altLang="en-US" dirty="0" err="1">
                  <a:latin typeface="Phetsarath OT" charset="0"/>
                  <a:cs typeface="Phetsarath OT" charset="0"/>
                </a:rPr>
                <a:t>ປະລິມານ</a:t>
              </a:r>
              <a:r>
                <a:rPr lang="en-US" altLang="en-US" i="1" dirty="0" err="1">
                  <a:solidFill>
                    <a:srgbClr val="C00000"/>
                  </a:solidFill>
                  <a:latin typeface="Phetsarath OT" charset="0"/>
                  <a:cs typeface="Phetsarath OT" charset="0"/>
                </a:rPr>
                <a:t>ຈຸດສູງສຸດ</a:t>
              </a:r>
              <a:endParaRPr lang="en-US" altLang="en-US" i="1" dirty="0">
                <a:latin typeface="Phetsarath OT" charset="0"/>
                <a:cs typeface="Phetsarath OT" charset="0"/>
              </a:endParaRPr>
            </a:p>
          </p:txBody>
        </p:sp>
      </p:grpSp>
      <p:sp>
        <p:nvSpPr>
          <p:cNvPr id="69" name="Right Arrow 68"/>
          <p:cNvSpPr/>
          <p:nvPr/>
        </p:nvSpPr>
        <p:spPr>
          <a:xfrm>
            <a:off x="7408492" y="3037315"/>
            <a:ext cx="423201" cy="484032"/>
          </a:xfrm>
          <a:prstGeom prst="rightArrow">
            <a:avLst>
              <a:gd name="adj1" fmla="val 38861"/>
              <a:gd name="adj2" fmla="val 44478"/>
            </a:avLst>
          </a:prstGeom>
          <a:solidFill>
            <a:schemeClr val="accent1">
              <a:lumMod val="75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70" name="Group 69"/>
          <p:cNvGrpSpPr/>
          <p:nvPr/>
        </p:nvGrpSpPr>
        <p:grpSpPr>
          <a:xfrm>
            <a:off x="1103586" y="3836045"/>
            <a:ext cx="2923827" cy="765188"/>
            <a:chOff x="2508543" y="2295612"/>
            <a:chExt cx="3552044" cy="1034680"/>
          </a:xfrm>
        </p:grpSpPr>
        <p:sp>
          <p:nvSpPr>
            <p:cNvPr id="71" name="Round Single Corner Rectangle 70"/>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2" name="Rectangle 71"/>
            <p:cNvSpPr/>
            <p:nvPr/>
          </p:nvSpPr>
          <p:spPr>
            <a:xfrm>
              <a:off x="2943039" y="2456329"/>
              <a:ext cx="2737541" cy="873963"/>
            </a:xfrm>
            <a:prstGeom prst="rect">
              <a:avLst/>
            </a:prstGeom>
          </p:spPr>
          <p:txBody>
            <a:bodyPr wrap="square">
              <a:spAutoFit/>
            </a:bodyPr>
            <a:lstStyle/>
            <a:p>
              <a:pPr algn="ctr"/>
              <a:r>
                <a:rPr lang="en-US" altLang="en-US" dirty="0" err="1">
                  <a:latin typeface="Phetsarath OT" charset="0"/>
                  <a:cs typeface="Phetsarath OT" charset="0"/>
                </a:rPr>
                <a:t>ຖ້າວ່າ</a:t>
              </a:r>
              <a:r>
                <a:rPr lang="en-US" altLang="en-US" dirty="0">
                  <a:latin typeface="Phetsarath OT" charset="0"/>
                  <a:cs typeface="Phetsarath OT" charset="0"/>
                </a:rPr>
                <a:t>,  </a:t>
              </a:r>
              <a:r>
                <a:rPr lang="en-US" altLang="en-US" dirty="0" err="1">
                  <a:latin typeface="Phetsarath OT" charset="0"/>
                  <a:cs typeface="Phetsarath OT" charset="0"/>
                </a:rPr>
                <a:t>ລາຍໄດ້ສ່ວນເພີ່ມ</a:t>
              </a:r>
              <a:endParaRPr lang="en-US" dirty="0">
                <a:solidFill>
                  <a:srgbClr val="FF0000"/>
                </a:solidFill>
                <a:latin typeface="Phetsarath OT" charset="0"/>
                <a:cs typeface="Phetsarath OT" charset="0"/>
              </a:endParaRPr>
            </a:p>
          </p:txBody>
        </p:sp>
      </p:grpSp>
      <p:grpSp>
        <p:nvGrpSpPr>
          <p:cNvPr id="73" name="Group 72"/>
          <p:cNvGrpSpPr/>
          <p:nvPr/>
        </p:nvGrpSpPr>
        <p:grpSpPr>
          <a:xfrm>
            <a:off x="4794965" y="3846065"/>
            <a:ext cx="2300728" cy="733735"/>
            <a:chOff x="2508543" y="2295612"/>
            <a:chExt cx="3552044" cy="992149"/>
          </a:xfrm>
        </p:grpSpPr>
        <p:sp>
          <p:nvSpPr>
            <p:cNvPr id="74" name="Round Single Corner Rectangle 73"/>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5" name="Rectangle 74"/>
            <p:cNvSpPr/>
            <p:nvPr/>
          </p:nvSpPr>
          <p:spPr>
            <a:xfrm>
              <a:off x="2594301" y="2413798"/>
              <a:ext cx="3466286" cy="873963"/>
            </a:xfrm>
            <a:prstGeom prst="rect">
              <a:avLst/>
            </a:prstGeom>
          </p:spPr>
          <p:txBody>
            <a:bodyPr wrap="square">
              <a:spAutoFit/>
            </a:bodyPr>
            <a:lstStyle/>
            <a:p>
              <a:pPr algn="ctr"/>
              <a:r>
                <a:rPr lang="en-US" altLang="en-US" b="1" dirty="0">
                  <a:latin typeface="Phetsarath OT" charset="0"/>
                  <a:cs typeface="Phetsarath OT" charset="0"/>
                </a:rPr>
                <a:t> </a:t>
              </a:r>
              <a:r>
                <a:rPr lang="en-US" altLang="en-US" dirty="0" err="1">
                  <a:latin typeface="Phetsarath OT" charset="0"/>
                  <a:cs typeface="Phetsarath OT" charset="0"/>
                </a:rPr>
                <a:t>ລາຍຈ່າຍສ່ວນເພີ່ມ</a:t>
              </a:r>
              <a:endParaRPr lang="en-US" altLang="en-US" b="1" dirty="0">
                <a:latin typeface="Phetsarath OT" charset="0"/>
                <a:cs typeface="Phetsarath OT" charset="0"/>
              </a:endParaRPr>
            </a:p>
          </p:txBody>
        </p:sp>
      </p:grpSp>
      <p:grpSp>
        <p:nvGrpSpPr>
          <p:cNvPr id="76" name="Group 75"/>
          <p:cNvGrpSpPr/>
          <p:nvPr/>
        </p:nvGrpSpPr>
        <p:grpSpPr>
          <a:xfrm>
            <a:off x="8000422" y="3836045"/>
            <a:ext cx="2452116" cy="526073"/>
            <a:chOff x="2508543" y="2295612"/>
            <a:chExt cx="3730310" cy="711351"/>
          </a:xfrm>
        </p:grpSpPr>
        <p:sp>
          <p:nvSpPr>
            <p:cNvPr id="77" name="Round Single Corner Rectangle 76"/>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8" name="Rectangle 77"/>
            <p:cNvSpPr/>
            <p:nvPr/>
          </p:nvSpPr>
          <p:spPr>
            <a:xfrm>
              <a:off x="2594301" y="2413798"/>
              <a:ext cx="3644552" cy="499407"/>
            </a:xfrm>
            <a:prstGeom prst="rect">
              <a:avLst/>
            </a:prstGeom>
          </p:spPr>
          <p:txBody>
            <a:bodyPr wrap="square">
              <a:spAutoFit/>
            </a:bodyPr>
            <a:lstStyle/>
            <a:p>
              <a:r>
                <a:rPr lang="en-US" altLang="en-US" i="1" dirty="0" err="1">
                  <a:solidFill>
                    <a:srgbClr val="C00000"/>
                  </a:solidFill>
                  <a:latin typeface="Phetsarath OT" charset="0"/>
                  <a:cs typeface="Phetsarath OT" charset="0"/>
                </a:rPr>
                <a:t>ລາຍໄດ້ສ່ວນເພີ່ມສຸດທິ</a:t>
              </a:r>
              <a:endParaRPr lang="en-US" altLang="en-US" b="1" i="1" dirty="0">
                <a:latin typeface="Phetsarath OT" charset="0"/>
                <a:cs typeface="Phetsarath OT" charset="0"/>
              </a:endParaRPr>
            </a:p>
          </p:txBody>
        </p:sp>
      </p:grpSp>
      <p:sp>
        <p:nvSpPr>
          <p:cNvPr id="79" name="Right Arrow 78"/>
          <p:cNvSpPr/>
          <p:nvPr/>
        </p:nvSpPr>
        <p:spPr>
          <a:xfrm>
            <a:off x="7408492" y="3876541"/>
            <a:ext cx="423201" cy="484032"/>
          </a:xfrm>
          <a:prstGeom prst="rightArrow">
            <a:avLst>
              <a:gd name="adj1" fmla="val 38861"/>
              <a:gd name="adj2" fmla="val 44478"/>
            </a:avLst>
          </a:prstGeom>
          <a:solidFill>
            <a:schemeClr val="accent1">
              <a:lumMod val="75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80" name="Group 79"/>
          <p:cNvGrpSpPr/>
          <p:nvPr/>
        </p:nvGrpSpPr>
        <p:grpSpPr>
          <a:xfrm>
            <a:off x="1103586" y="4648845"/>
            <a:ext cx="2936527" cy="765188"/>
            <a:chOff x="2508543" y="2295612"/>
            <a:chExt cx="3552044" cy="1034680"/>
          </a:xfrm>
        </p:grpSpPr>
        <p:sp>
          <p:nvSpPr>
            <p:cNvPr id="81" name="Round Single Corner Rectangle 80"/>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2" name="Rectangle 81"/>
            <p:cNvSpPr/>
            <p:nvPr/>
          </p:nvSpPr>
          <p:spPr>
            <a:xfrm>
              <a:off x="2943039" y="2456329"/>
              <a:ext cx="2737541" cy="873963"/>
            </a:xfrm>
            <a:prstGeom prst="rect">
              <a:avLst/>
            </a:prstGeom>
          </p:spPr>
          <p:txBody>
            <a:bodyPr wrap="square">
              <a:spAutoFit/>
            </a:bodyPr>
            <a:lstStyle/>
            <a:p>
              <a:pPr algn="ctr"/>
              <a:r>
                <a:rPr lang="en-US" altLang="en-US" dirty="0" err="1">
                  <a:latin typeface="Phetsarath OT" charset="0"/>
                  <a:cs typeface="Phetsarath OT" charset="0"/>
                </a:rPr>
                <a:t>ຖ້າວ່າ</a:t>
              </a:r>
              <a:r>
                <a:rPr lang="en-US" altLang="en-US" dirty="0">
                  <a:latin typeface="Phetsarath OT" charset="0"/>
                  <a:cs typeface="Phetsarath OT" charset="0"/>
                </a:rPr>
                <a:t>,  </a:t>
              </a:r>
              <a:r>
                <a:rPr lang="en-US" altLang="en-US" dirty="0" err="1">
                  <a:latin typeface="Phetsarath OT" charset="0"/>
                  <a:cs typeface="Phetsarath OT" charset="0"/>
                </a:rPr>
                <a:t>ລາຍໄດ້ສ່ວນເພີ່ມ</a:t>
              </a:r>
              <a:endParaRPr lang="en-US" dirty="0">
                <a:solidFill>
                  <a:srgbClr val="FF0000"/>
                </a:solidFill>
                <a:latin typeface="Phetsarath OT" charset="0"/>
                <a:cs typeface="Phetsarath OT" charset="0"/>
              </a:endParaRPr>
            </a:p>
          </p:txBody>
        </p:sp>
      </p:grpSp>
      <p:grpSp>
        <p:nvGrpSpPr>
          <p:cNvPr id="83" name="Group 82"/>
          <p:cNvGrpSpPr/>
          <p:nvPr/>
        </p:nvGrpSpPr>
        <p:grpSpPr>
          <a:xfrm>
            <a:off x="4807664" y="4658865"/>
            <a:ext cx="2299369" cy="733735"/>
            <a:chOff x="2508543" y="2295612"/>
            <a:chExt cx="3552044" cy="992149"/>
          </a:xfrm>
        </p:grpSpPr>
        <p:sp>
          <p:nvSpPr>
            <p:cNvPr id="84" name="Round Single Corner Rectangle 83"/>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5" name="Rectangle 84"/>
            <p:cNvSpPr/>
            <p:nvPr/>
          </p:nvSpPr>
          <p:spPr>
            <a:xfrm>
              <a:off x="2594301" y="2413798"/>
              <a:ext cx="3466286" cy="873963"/>
            </a:xfrm>
            <a:prstGeom prst="rect">
              <a:avLst/>
            </a:prstGeom>
          </p:spPr>
          <p:txBody>
            <a:bodyPr wrap="square">
              <a:spAutoFit/>
            </a:bodyPr>
            <a:lstStyle/>
            <a:p>
              <a:pPr algn="ctr"/>
              <a:r>
                <a:rPr lang="en-US" altLang="en-US" b="1" dirty="0">
                  <a:latin typeface="Phetsarath OT" charset="0"/>
                  <a:cs typeface="Phetsarath OT" charset="0"/>
                </a:rPr>
                <a:t> </a:t>
              </a:r>
              <a:r>
                <a:rPr lang="en-US" altLang="en-US" dirty="0" err="1">
                  <a:latin typeface="Phetsarath OT" charset="0"/>
                  <a:cs typeface="Phetsarath OT" charset="0"/>
                </a:rPr>
                <a:t>ລາຍຈ່າຍສ່ວນເພີ່ມ</a:t>
              </a:r>
              <a:endParaRPr lang="en-US" altLang="en-US" b="1" dirty="0">
                <a:latin typeface="Phetsarath OT" charset="0"/>
                <a:cs typeface="Phetsarath OT" charset="0"/>
              </a:endParaRPr>
            </a:p>
          </p:txBody>
        </p:sp>
      </p:grpSp>
      <p:grpSp>
        <p:nvGrpSpPr>
          <p:cNvPr id="86" name="Group 85"/>
          <p:cNvGrpSpPr/>
          <p:nvPr/>
        </p:nvGrpSpPr>
        <p:grpSpPr>
          <a:xfrm>
            <a:off x="8013122" y="4648846"/>
            <a:ext cx="2439416" cy="733735"/>
            <a:chOff x="2508543" y="2295612"/>
            <a:chExt cx="3552044" cy="992149"/>
          </a:xfrm>
        </p:grpSpPr>
        <p:sp>
          <p:nvSpPr>
            <p:cNvPr id="87" name="Round Single Corner Rectangle 86"/>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Rectangle 87"/>
            <p:cNvSpPr/>
            <p:nvPr/>
          </p:nvSpPr>
          <p:spPr>
            <a:xfrm>
              <a:off x="2594301" y="2413798"/>
              <a:ext cx="3466286" cy="873963"/>
            </a:xfrm>
            <a:prstGeom prst="rect">
              <a:avLst/>
            </a:prstGeom>
          </p:spPr>
          <p:txBody>
            <a:bodyPr wrap="square">
              <a:spAutoFit/>
            </a:bodyPr>
            <a:lstStyle/>
            <a:p>
              <a:r>
                <a:rPr lang="en-US" altLang="en-US" i="1" dirty="0" err="1">
                  <a:solidFill>
                    <a:srgbClr val="C00000"/>
                  </a:solidFill>
                  <a:latin typeface="Phetsarath OT" charset="0"/>
                  <a:cs typeface="Phetsarath OT" charset="0"/>
                </a:rPr>
                <a:t>ລາຍຈ່າຍສ່ວນເພີ່ມສຸດທິ</a:t>
              </a:r>
              <a:r>
                <a:rPr lang="en-US" altLang="en-US" dirty="0">
                  <a:solidFill>
                    <a:srgbClr val="FF66CC"/>
                  </a:solidFill>
                  <a:latin typeface="Phetsarath OT" charset="0"/>
                  <a:cs typeface="Phetsarath OT" charset="0"/>
                </a:rPr>
                <a:t> </a:t>
              </a:r>
            </a:p>
          </p:txBody>
        </p:sp>
      </p:grpSp>
      <p:sp>
        <p:nvSpPr>
          <p:cNvPr id="89" name="Right Arrow 88"/>
          <p:cNvSpPr/>
          <p:nvPr/>
        </p:nvSpPr>
        <p:spPr>
          <a:xfrm>
            <a:off x="7421192" y="4689341"/>
            <a:ext cx="423201" cy="484032"/>
          </a:xfrm>
          <a:prstGeom prst="rightArrow">
            <a:avLst>
              <a:gd name="adj1" fmla="val 38861"/>
              <a:gd name="adj2" fmla="val 44478"/>
            </a:avLst>
          </a:prstGeom>
          <a:solidFill>
            <a:schemeClr val="accent1">
              <a:lumMod val="75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0" name="TextBox 89"/>
          <p:cNvSpPr txBox="1"/>
          <p:nvPr/>
        </p:nvSpPr>
        <p:spPr>
          <a:xfrm>
            <a:off x="4164891" y="4620241"/>
            <a:ext cx="590943" cy="369332"/>
          </a:xfrm>
          <a:prstGeom prst="rect">
            <a:avLst/>
          </a:prstGeom>
          <a:noFill/>
        </p:spPr>
        <p:txBody>
          <a:bodyPr wrap="square" rtlCol="0">
            <a:spAutoFit/>
          </a:bodyPr>
          <a:lstStyle/>
          <a:p>
            <a:r>
              <a:rPr lang="en-US" dirty="0">
                <a:solidFill>
                  <a:schemeClr val="accent1">
                    <a:lumMod val="60000"/>
                    <a:lumOff val="40000"/>
                  </a:schemeClr>
                </a:solidFill>
                <a:effectLst>
                  <a:outerShdw blurRad="38100" dist="38100" dir="2700000" algn="tl">
                    <a:srgbClr val="000000">
                      <a:alpha val="43137"/>
                    </a:srgbClr>
                  </a:outerShdw>
                </a:effectLst>
                <a:latin typeface="Phetsarath OT" charset="0"/>
                <a:cs typeface="Phetsarath OT" charset="0"/>
                <a:sym typeface="Symbol"/>
              </a:rPr>
              <a:t></a:t>
            </a:r>
            <a:endParaRPr lang="en-US" dirty="0">
              <a:solidFill>
                <a:schemeClr val="accent1">
                  <a:lumMod val="60000"/>
                  <a:lumOff val="40000"/>
                </a:schemeClr>
              </a:solidFill>
              <a:effectLst>
                <a:outerShdw blurRad="38100" dist="38100" dir="2700000" algn="tl">
                  <a:srgbClr val="000000">
                    <a:alpha val="43137"/>
                  </a:srgbClr>
                </a:outerShdw>
              </a:effectLst>
              <a:latin typeface="Phetsarath OT" charset="0"/>
              <a:cs typeface="Phetsarath OT" charset="0"/>
            </a:endParaRPr>
          </a:p>
        </p:txBody>
      </p:sp>
      <p:sp>
        <p:nvSpPr>
          <p:cNvPr id="91" name="TextBox 90"/>
          <p:cNvSpPr txBox="1"/>
          <p:nvPr/>
        </p:nvSpPr>
        <p:spPr>
          <a:xfrm>
            <a:off x="4228391" y="3756641"/>
            <a:ext cx="534242" cy="369332"/>
          </a:xfrm>
          <a:prstGeom prst="rect">
            <a:avLst/>
          </a:prstGeom>
          <a:noFill/>
        </p:spPr>
        <p:txBody>
          <a:bodyPr wrap="square" rtlCol="0">
            <a:spAutoFit/>
          </a:bodyPr>
          <a:lstStyle/>
          <a:p>
            <a:r>
              <a:rPr lang="en-US" b="1" dirty="0">
                <a:solidFill>
                  <a:schemeClr val="accent1">
                    <a:lumMod val="60000"/>
                    <a:lumOff val="40000"/>
                  </a:schemeClr>
                </a:solidFill>
                <a:effectLst>
                  <a:outerShdw blurRad="38100" dist="38100" dir="2700000" algn="tl">
                    <a:srgbClr val="000000">
                      <a:alpha val="43137"/>
                    </a:srgbClr>
                  </a:outerShdw>
                </a:effectLst>
                <a:latin typeface="Phetsarath OT" charset="0"/>
                <a:cs typeface="Phetsarath OT" charset="0"/>
                <a:sym typeface="Symbol"/>
              </a:rPr>
              <a:t></a:t>
            </a:r>
            <a:endParaRPr lang="en-US" b="1" dirty="0">
              <a:solidFill>
                <a:schemeClr val="accent1">
                  <a:lumMod val="60000"/>
                  <a:lumOff val="40000"/>
                </a:schemeClr>
              </a:solidFill>
              <a:effectLst>
                <a:outerShdw blurRad="38100" dist="38100" dir="2700000" algn="tl">
                  <a:srgbClr val="000000">
                    <a:alpha val="43137"/>
                  </a:srgbClr>
                </a:outerShdw>
              </a:effectLst>
              <a:latin typeface="Phetsarath OT" charset="0"/>
              <a:cs typeface="Phetsarath OT" charset="0"/>
            </a:endParaRPr>
          </a:p>
        </p:txBody>
      </p:sp>
    </p:spTree>
    <p:extLst>
      <p:ext uri="{BB962C8B-B14F-4D97-AF65-F5344CB8AC3E}">
        <p14:creationId xmlns:p14="http://schemas.microsoft.com/office/powerpoint/2010/main" val="771275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모서리가 둥근 직사각형 39"/>
          <p:cNvSpPr/>
          <p:nvPr/>
        </p:nvSpPr>
        <p:spPr bwMode="auto">
          <a:xfrm>
            <a:off x="2090017" y="1352299"/>
            <a:ext cx="8006483" cy="2991101"/>
          </a:xfrm>
          <a:prstGeom prst="round1Rect">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lvl="0" fontAlgn="base" latinLnBrk="1">
              <a:spcBef>
                <a:spcPct val="20000"/>
              </a:spcBef>
              <a:spcAft>
                <a:spcPct val="0"/>
              </a:spcAft>
              <a:defRPr/>
            </a:pPr>
            <a:r>
              <a:rPr lang="en-US" altLang="ko-KR" sz="3200" b="1" dirty="0">
                <a:solidFill>
                  <a:schemeClr val="accent2">
                    <a:lumMod val="50000"/>
                  </a:schemeClr>
                </a:solidFill>
                <a:latin typeface="Phetsarath OT" charset="0"/>
                <a:ea typeface="Arial Unicode MS" pitchFamily="34" charset="-128"/>
                <a:cs typeface="Phetsarath OT" charset="0"/>
              </a:rPr>
              <a:t>02: </a:t>
            </a:r>
            <a:r>
              <a:rPr lang="en-US" altLang="ko-KR" sz="3200" b="1" dirty="0" err="1">
                <a:solidFill>
                  <a:schemeClr val="accent2">
                    <a:lumMod val="50000"/>
                  </a:schemeClr>
                </a:solidFill>
                <a:latin typeface="Phetsarath OT" charset="0"/>
                <a:ea typeface="Arial Unicode MS" pitchFamily="34" charset="-128"/>
                <a:cs typeface="Phetsarath OT" charset="0"/>
              </a:rPr>
              <a:t>ຕຳລາການຜະລິດ</a:t>
            </a:r>
            <a:endParaRPr lang="en-US" altLang="ko-KR" sz="3200" b="1" dirty="0">
              <a:solidFill>
                <a:schemeClr val="accent2">
                  <a:lumMod val="50000"/>
                </a:schemeClr>
              </a:solidFill>
              <a:latin typeface="Phetsarath OT" charset="0"/>
              <a:ea typeface="Arial Unicode MS" pitchFamily="34" charset="-128"/>
              <a:cs typeface="Phetsarath OT" charset="0"/>
            </a:endParaRPr>
          </a:p>
          <a:p>
            <a:pPr marL="2336800" lvl="0" indent="-2336800">
              <a:tabLst>
                <a:tab pos="2336800" algn="l"/>
              </a:tabLst>
            </a:pPr>
            <a:endParaRPr lang="en-US" altLang="ko-KR"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hetsarath OT" charset="0"/>
              <a:cs typeface="Phetsarath OT" charset="0"/>
            </a:endParaRPr>
          </a:p>
          <a:p>
            <a:pPr marL="342900">
              <a:lnSpc>
                <a:spcPct val="100000"/>
              </a:lnSpc>
            </a:pPr>
            <a:endParaRPr lang="en-US" sz="3200" b="1" dirty="0">
              <a:solidFill>
                <a:schemeClr val="accent2">
                  <a:lumMod val="75000"/>
                </a:schemeClr>
              </a:solidFill>
              <a:latin typeface="Phetsarath OT" charset="0"/>
              <a:cs typeface="Phetsarath OT" charset="0"/>
            </a:endParaRPr>
          </a:p>
          <a:p>
            <a:pPr marL="685800" indent="-342900">
              <a:buBlip>
                <a:blip r:embed="rId2"/>
              </a:buBlip>
            </a:pPr>
            <a:r>
              <a:rPr lang="en-US" altLang="ko-KR" sz="2400" dirty="0" err="1">
                <a:solidFill>
                  <a:schemeClr val="accent2">
                    <a:lumMod val="75000"/>
                  </a:schemeClr>
                </a:solidFill>
                <a:latin typeface="Phetsarath OT" charset="0"/>
                <a:ea typeface="굴림" pitchFamily="34" charset="-127"/>
                <a:cs typeface="Phetsarath OT" charset="0"/>
              </a:rPr>
              <a:t>ແນວຄວາມຄິດກ່ຽວກັບການຜະລິດ</a:t>
            </a:r>
            <a:endParaRPr lang="en-US" altLang="ko-KR" sz="2400" dirty="0">
              <a:solidFill>
                <a:schemeClr val="accent2">
                  <a:lumMod val="75000"/>
                </a:schemeClr>
              </a:solidFill>
              <a:latin typeface="Phetsarath OT" charset="0"/>
              <a:ea typeface="굴림" pitchFamily="34" charset="-127"/>
              <a:cs typeface="Phetsarath OT" charset="0"/>
            </a:endParaRPr>
          </a:p>
          <a:p>
            <a:pPr marL="685800" indent="-342900">
              <a:buBlip>
                <a:blip r:embed="rId2"/>
              </a:buBlip>
            </a:pPr>
            <a:r>
              <a:rPr lang="en-US" altLang="ko-KR" sz="2400" dirty="0" err="1">
                <a:solidFill>
                  <a:schemeClr val="accent2">
                    <a:lumMod val="75000"/>
                  </a:schemeClr>
                </a:solidFill>
                <a:latin typeface="Phetsarath OT" charset="0"/>
                <a:ea typeface="굴림" pitchFamily="34" charset="-127"/>
                <a:cs typeface="Phetsarath OT" charset="0"/>
              </a:rPr>
              <a:t>ຕໍາລາການຜະລິດແບບງ່າຍດ່າຍ</a:t>
            </a:r>
            <a:endParaRPr lang="en-US" altLang="ko-KR" sz="2400" b="1" dirty="0">
              <a:solidFill>
                <a:schemeClr val="accent2">
                  <a:lumMod val="75000"/>
                </a:schemeClr>
              </a:solidFill>
              <a:latin typeface="Phetsarath OT" charset="0"/>
              <a:ea typeface="굴림" pitchFamily="34" charset="-127"/>
              <a:cs typeface="Phetsarath OT" charset="0"/>
            </a:endParaRPr>
          </a:p>
          <a:p>
            <a:pPr marL="685800" indent="-342900">
              <a:buBlip>
                <a:blip r:embed="rId2"/>
              </a:buBlip>
            </a:pPr>
            <a:r>
              <a:rPr lang="en-US" altLang="ko-KR" sz="2400" dirty="0" err="1">
                <a:solidFill>
                  <a:schemeClr val="accent2">
                    <a:lumMod val="75000"/>
                  </a:schemeClr>
                </a:solidFill>
                <a:latin typeface="Phetsarath OT" charset="0"/>
                <a:ea typeface="굴림" pitchFamily="34" charset="-127"/>
                <a:cs typeface="Phetsarath OT" charset="0"/>
              </a:rPr>
              <a:t>ການຄິດໄລ່ລາຍຈ່າຍ</a:t>
            </a:r>
            <a:endParaRPr lang="en-US" altLang="ko-KR" sz="2400" dirty="0">
              <a:solidFill>
                <a:schemeClr val="accent2">
                  <a:lumMod val="75000"/>
                </a:schemeClr>
              </a:solidFill>
              <a:latin typeface="Phetsarath OT" charset="0"/>
              <a:ea typeface="굴림" pitchFamily="34" charset="-127"/>
              <a:cs typeface="Phetsarath OT" charset="0"/>
            </a:endParaRPr>
          </a:p>
          <a:p>
            <a:pPr marL="685800" indent="-342900">
              <a:buBlip>
                <a:blip r:embed="rId2"/>
              </a:buBlip>
            </a:pPr>
            <a:r>
              <a:rPr lang="en-US" altLang="ko-KR" sz="2400" dirty="0" err="1">
                <a:solidFill>
                  <a:schemeClr val="accent2">
                    <a:lumMod val="75000"/>
                  </a:schemeClr>
                </a:solidFill>
                <a:latin typeface="Phetsarath OT" charset="0"/>
                <a:ea typeface="굴림" pitchFamily="34" charset="-127"/>
                <a:cs typeface="Phetsarath OT" charset="0"/>
              </a:rPr>
              <a:t>ການຜະລິດທີ່ນຳໃຊ້ຫຼາຍປັດໃຈ</a:t>
            </a:r>
            <a:endParaRPr lang="en-US" altLang="ko-KR" sz="2400" dirty="0">
              <a:solidFill>
                <a:schemeClr val="accent2">
                  <a:lumMod val="75000"/>
                </a:schemeClr>
              </a:solidFill>
              <a:latin typeface="Phetsarath OT" charset="0"/>
              <a:ea typeface="굴림" pitchFamily="34" charset="-127"/>
              <a:cs typeface="Phetsarath OT" charset="0"/>
            </a:endParaRPr>
          </a:p>
        </p:txBody>
      </p:sp>
    </p:spTree>
    <p:extLst>
      <p:ext uri="{BB962C8B-B14F-4D97-AF65-F5344CB8AC3E}">
        <p14:creationId xmlns:p14="http://schemas.microsoft.com/office/powerpoint/2010/main" val="2109233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ຕໍາລາການຜະລິດ</a:t>
            </a:r>
            <a:endParaRPr lang="en-US" sz="2400" b="1" dirty="0">
              <a:solidFill>
                <a:schemeClr val="accent5">
                  <a:lumMod val="50000"/>
                </a:schemeClr>
              </a:solidFill>
              <a:latin typeface="Phetsarath OT" charset="0"/>
              <a:ea typeface="Phetsarath OT" charset="0"/>
              <a:cs typeface="Phetsarath OT" charset="0"/>
            </a:endParaRPr>
          </a:p>
          <a:p>
            <a:pPr>
              <a:lnSpc>
                <a:spcPct val="100000"/>
              </a:lnSpc>
            </a:pP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ectangle 6"/>
          <p:cNvSpPr/>
          <p:nvPr/>
        </p:nvSpPr>
        <p:spPr>
          <a:xfrm>
            <a:off x="2334188" y="1892717"/>
            <a:ext cx="8717440" cy="954107"/>
          </a:xfrm>
          <a:prstGeom prst="rect">
            <a:avLst/>
          </a:prstGeom>
        </p:spPr>
        <p:txBody>
          <a:bodyPr wrap="square">
            <a:spAutoFit/>
          </a:bodyPr>
          <a:lstStyle/>
          <a:p>
            <a:pPr>
              <a:buClr>
                <a:srgbClr val="00FF00"/>
              </a:buClr>
              <a:buSzPct val="100000"/>
            </a:pPr>
            <a:r>
              <a:rPr lang="en-US" sz="2800" dirty="0">
                <a:latin typeface="Phetsarath OT" charset="0"/>
                <a:cs typeface="Phetsarath OT" charset="0"/>
              </a:rPr>
              <a:t>“</a:t>
            </a:r>
            <a:r>
              <a:rPr lang="en-US" sz="2800" dirty="0" err="1">
                <a:latin typeface="Phetsarath OT" charset="0"/>
                <a:cs typeface="Phetsarath OT" charset="0"/>
              </a:rPr>
              <a:t>ການວິເຄາະການຜະລິດ</a:t>
            </a:r>
            <a:r>
              <a:rPr lang="en-US" sz="2800" dirty="0">
                <a:latin typeface="Phetsarath OT" charset="0"/>
                <a:cs typeface="Phetsarath OT" charset="0"/>
              </a:rPr>
              <a:t> </a:t>
            </a:r>
            <a:r>
              <a:rPr lang="en-US" sz="2800" dirty="0" err="1">
                <a:latin typeface="Phetsarath OT" charset="0"/>
                <a:cs typeface="Phetsarath OT" charset="0"/>
              </a:rPr>
              <a:t>ພົວພັນກັບ</a:t>
            </a:r>
            <a:r>
              <a:rPr lang="en-US" sz="2800" dirty="0">
                <a:latin typeface="Phetsarath OT" charset="0"/>
                <a:cs typeface="Phetsarath OT" charset="0"/>
              </a:rPr>
              <a:t> </a:t>
            </a:r>
            <a:r>
              <a:rPr lang="en-US" sz="2800" dirty="0" err="1">
                <a:latin typeface="Phetsarath OT" charset="0"/>
                <a:cs typeface="Phetsarath OT" charset="0"/>
              </a:rPr>
              <a:t>ລັກສະນະທາງດ້ານເຕັກນີກຂອງລະດັບຂອງການຜະລິດ</a:t>
            </a:r>
            <a:r>
              <a:rPr lang="en-US" sz="2800" dirty="0">
                <a:latin typeface="Phetsarath OT" charset="0"/>
                <a:cs typeface="Phetsarath OT" charset="0"/>
              </a:rPr>
              <a:t>.”</a:t>
            </a:r>
          </a:p>
        </p:txBody>
      </p:sp>
      <p:sp>
        <p:nvSpPr>
          <p:cNvPr id="8" name="Rounded Rectangle 7"/>
          <p:cNvSpPr/>
          <p:nvPr/>
        </p:nvSpPr>
        <p:spPr>
          <a:xfrm>
            <a:off x="2670362" y="3041337"/>
            <a:ext cx="9138010" cy="1736646"/>
          </a:xfrm>
          <a:prstGeom prst="roundRect">
            <a:avLst/>
          </a:prstGeom>
          <a:solidFill>
            <a:schemeClr val="bg1"/>
          </a:solidFill>
          <a:ln>
            <a:solidFill>
              <a:schemeClr val="accent1">
                <a:lumMod val="50000"/>
              </a:schemeClr>
            </a:solidFill>
          </a:ln>
        </p:spPr>
        <p:txBody>
          <a:bodyPr wrap="square">
            <a:spAutoFit/>
          </a:bodyPr>
          <a:lstStyle/>
          <a:p>
            <a:pPr>
              <a:buClr>
                <a:srgbClr val="00FF00"/>
              </a:buClr>
              <a:buSzPct val="100000"/>
            </a:pPr>
            <a:r>
              <a:rPr lang="en-US" sz="2400" dirty="0" err="1">
                <a:latin typeface="Phetsarath OT" charset="0"/>
                <a:cs typeface="Phetsarath OT" charset="0"/>
              </a:rPr>
              <a:t>ຖ້າວ່າ</a:t>
            </a:r>
            <a:r>
              <a:rPr lang="en-US" sz="2400" dirty="0">
                <a:latin typeface="Phetsarath OT" charset="0"/>
                <a:cs typeface="Phetsarath OT" charset="0"/>
              </a:rPr>
              <a:t>,  </a:t>
            </a:r>
            <a:r>
              <a:rPr lang="en-US" sz="2400" dirty="0" err="1">
                <a:latin typeface="Phetsarath OT" charset="0"/>
                <a:cs typeface="Phetsarath OT" charset="0"/>
              </a:rPr>
              <a:t>ພະແນກການຕະຫຼາດ</a:t>
            </a:r>
            <a:r>
              <a:rPr lang="en-US" sz="2400" dirty="0">
                <a:latin typeface="Phetsarath OT" charset="0"/>
                <a:cs typeface="Phetsarath OT" charset="0"/>
              </a:rPr>
              <a:t> </a:t>
            </a:r>
            <a:r>
              <a:rPr lang="en-US" sz="2400" dirty="0" err="1">
                <a:solidFill>
                  <a:srgbClr val="FF0000"/>
                </a:solidFill>
                <a:latin typeface="Phetsarath OT" charset="0"/>
                <a:cs typeface="Phetsarath OT" charset="0"/>
              </a:rPr>
              <a:t>ຕັດສີນໃຈວ່າ</a:t>
            </a:r>
            <a:r>
              <a:rPr lang="en-US" sz="2400" dirty="0">
                <a:solidFill>
                  <a:srgbClr val="FF0000"/>
                </a:solidFill>
                <a:latin typeface="Phetsarath OT" charset="0"/>
                <a:cs typeface="Phetsarath OT" charset="0"/>
              </a:rPr>
              <a:t> </a:t>
            </a:r>
            <a:r>
              <a:rPr lang="en-US" sz="2400" dirty="0" err="1">
                <a:solidFill>
                  <a:srgbClr val="FF0000"/>
                </a:solidFill>
                <a:latin typeface="Phetsarath OT" charset="0"/>
                <a:cs typeface="Phetsarath OT" charset="0"/>
              </a:rPr>
              <a:t>ປະລິມານການຜະລິດປະຈຳເດືອນສູງສຸດໃນການຜະລິດ</a:t>
            </a:r>
            <a:r>
              <a:rPr lang="en-US" sz="2400" dirty="0">
                <a:solidFill>
                  <a:srgbClr val="FF0000"/>
                </a:solidFill>
                <a:latin typeface="Phetsarath OT" charset="0"/>
                <a:cs typeface="Phetsarath OT" charset="0"/>
              </a:rPr>
              <a:t> </a:t>
            </a:r>
            <a:r>
              <a:rPr lang="en-US" sz="2400" dirty="0" err="1">
                <a:solidFill>
                  <a:srgbClr val="FF0000"/>
                </a:solidFill>
                <a:latin typeface="Phetsarath OT" charset="0"/>
                <a:cs typeface="Phetsarath OT" charset="0"/>
              </a:rPr>
              <a:t>ໂຕະສຳເລັດຮູບທີ່ເຮັດດຽວໄມ້ສັກ</a:t>
            </a:r>
            <a:r>
              <a:rPr lang="en-US" sz="2400" dirty="0">
                <a:solidFill>
                  <a:srgbClr val="FF0000"/>
                </a:solidFill>
                <a:latin typeface="Phetsarath OT" charset="0"/>
                <a:cs typeface="Phetsarath OT" charset="0"/>
              </a:rPr>
              <a:t> ຈຳນວນ10,000 </a:t>
            </a:r>
            <a:r>
              <a:rPr lang="en-US" sz="2400" dirty="0" err="1">
                <a:solidFill>
                  <a:srgbClr val="FF0000"/>
                </a:solidFill>
                <a:latin typeface="Phetsarath OT" charset="0"/>
                <a:cs typeface="Phetsarath OT" charset="0"/>
              </a:rPr>
              <a:t>ຊຸດ</a:t>
            </a:r>
            <a:r>
              <a:rPr lang="en-US" sz="2400" dirty="0">
                <a:latin typeface="Phetsarath OT" charset="0"/>
                <a:cs typeface="Phetsarath OT" charset="0"/>
              </a:rPr>
              <a:t>, </a:t>
            </a:r>
            <a:r>
              <a:rPr lang="en-US" sz="2400" dirty="0" err="1">
                <a:latin typeface="Phetsarath OT" charset="0"/>
                <a:cs typeface="Phetsarath OT" charset="0"/>
              </a:rPr>
              <a:t>ຕໍ່ມາຈະເປັນໜ້າວຽກຂອງ</a:t>
            </a:r>
            <a:r>
              <a:rPr lang="en-US" sz="2400" dirty="0">
                <a:latin typeface="Phetsarath OT" charset="0"/>
                <a:cs typeface="Phetsarath OT" charset="0"/>
              </a:rPr>
              <a:t> </a:t>
            </a:r>
            <a:r>
              <a:rPr lang="en-US" sz="2400" dirty="0" err="1">
                <a:latin typeface="Phetsarath OT" charset="0"/>
                <a:cs typeface="Phetsarath OT" charset="0"/>
              </a:rPr>
              <a:t>ພະແນກການຜະລິດທີ່ຈະຕ້ອງຢືນຢັນວ່າ</a:t>
            </a:r>
            <a:r>
              <a:rPr lang="en-US" sz="2400" dirty="0">
                <a:latin typeface="Phetsarath OT" charset="0"/>
                <a:cs typeface="Phetsarath OT" charset="0"/>
              </a:rPr>
              <a:t> </a:t>
            </a:r>
            <a:r>
              <a:rPr lang="en-US" sz="2400" dirty="0" err="1">
                <a:latin typeface="Phetsarath OT" charset="0"/>
                <a:cs typeface="Phetsarath OT" charset="0"/>
              </a:rPr>
              <a:t>ລະດັບຂອງການຜະລິດແມ່ນຈະເໝາະສົມທີ່ສຸດໃນລະດັບໃດ</a:t>
            </a:r>
            <a:endParaRPr lang="en-US" sz="2400" dirty="0">
              <a:latin typeface="Phetsarath OT" charset="0"/>
              <a:cs typeface="Phetsarath OT" charset="0"/>
            </a:endParaRPr>
          </a:p>
        </p:txBody>
      </p:sp>
      <p:sp>
        <p:nvSpPr>
          <p:cNvPr id="9" name="Snip Single Corner Rectangle 8"/>
          <p:cNvSpPr/>
          <p:nvPr/>
        </p:nvSpPr>
        <p:spPr>
          <a:xfrm>
            <a:off x="1296945" y="3018083"/>
            <a:ext cx="986022" cy="501848"/>
          </a:xfrm>
          <a:prstGeom prst="snip1Rect">
            <a:avLst/>
          </a:prstGeom>
          <a:solidFill>
            <a:schemeClr val="accent2">
              <a:lumMod val="75000"/>
            </a:schemeClr>
          </a:solidFill>
        </p:spPr>
        <p:txBody>
          <a:bodyPr wrap="none">
            <a:spAutoFit/>
          </a:bodyPr>
          <a:lstStyle/>
          <a:p>
            <a:r>
              <a:rPr lang="en-US" altLang="ja-JP" sz="2400" dirty="0" err="1">
                <a:latin typeface="Phetsarath OT" charset="0"/>
                <a:ea typeface="굴림" pitchFamily="34" charset="-127"/>
                <a:cs typeface="Phetsarath OT" charset="0"/>
              </a:rPr>
              <a:t>ຕົວຢ່າງ</a:t>
            </a:r>
            <a:endParaRPr lang="en-US" sz="2400" dirty="0"/>
          </a:p>
        </p:txBody>
      </p:sp>
      <p:sp>
        <p:nvSpPr>
          <p:cNvPr id="10" name="Rounded Rectangle 9"/>
          <p:cNvSpPr/>
          <p:nvPr/>
        </p:nvSpPr>
        <p:spPr>
          <a:xfrm>
            <a:off x="2670361" y="5130183"/>
            <a:ext cx="8980355" cy="919401"/>
          </a:xfrm>
          <a:prstGeom prst="roundRect">
            <a:avLst/>
          </a:prstGeom>
          <a:solidFill>
            <a:schemeClr val="bg1"/>
          </a:solidFill>
          <a:ln>
            <a:solidFill>
              <a:schemeClr val="accent6">
                <a:lumMod val="50000"/>
              </a:schemeClr>
            </a:solidFill>
          </a:ln>
        </p:spPr>
        <p:txBody>
          <a:bodyPr wrap="square">
            <a:spAutoFit/>
          </a:bodyPr>
          <a:lstStyle/>
          <a:p>
            <a:pPr>
              <a:buClr>
                <a:srgbClr val="00FF00"/>
              </a:buClr>
              <a:buSzPct val="100000"/>
            </a:pPr>
            <a:r>
              <a:rPr lang="en-US" sz="2400" dirty="0" err="1">
                <a:latin typeface="Phetsarath OT" charset="0"/>
                <a:cs typeface="Phetsarath OT" charset="0"/>
              </a:rPr>
              <a:t>ດ້ວຍສາເຫດນີ</a:t>
            </a:r>
            <a:r>
              <a:rPr lang="en-US" sz="2400" dirty="0">
                <a:latin typeface="Phetsarath OT" charset="0"/>
                <a:cs typeface="Phetsarath OT" charset="0"/>
              </a:rPr>
              <a:t>້, ມັນຈີງເປັນສີ່ງສຳຄັນທີ່ຕ້ອງພິຈາລະນາປັດໃຈຕ່າງໆທີ່ມີຜົນສະທ້ອນຕໍ່ກັບລະດັບຂອງການຜະລິດ </a:t>
            </a:r>
            <a:r>
              <a:rPr lang="en-US" sz="2400" dirty="0" err="1">
                <a:latin typeface="Phetsarath OT" charset="0"/>
                <a:cs typeface="Phetsarath OT" charset="0"/>
              </a:rPr>
              <a:t>ຊື່ງຄາດຄະເນ່ທີ່ຈະຂາຍ</a:t>
            </a:r>
            <a:r>
              <a:rPr lang="en-US" sz="2400" dirty="0">
                <a:latin typeface="Phetsarath OT" charset="0"/>
                <a:cs typeface="Phetsarath OT" charset="0"/>
              </a:rPr>
              <a:t>.</a:t>
            </a:r>
          </a:p>
        </p:txBody>
      </p:sp>
      <p:sp>
        <p:nvSpPr>
          <p:cNvPr id="12" name="Down Arrow 11"/>
          <p:cNvSpPr/>
          <p:nvPr/>
        </p:nvSpPr>
        <p:spPr>
          <a:xfrm>
            <a:off x="5608786" y="4807153"/>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Tree>
    <p:extLst>
      <p:ext uri="{BB962C8B-B14F-4D97-AF65-F5344CB8AC3E}">
        <p14:creationId xmlns:p14="http://schemas.microsoft.com/office/powerpoint/2010/main" val="145204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ຕໍາລາການຜະລິດ</a:t>
            </a:r>
            <a:endParaRPr lang="en-US" sz="2400" b="1" dirty="0">
              <a:solidFill>
                <a:schemeClr val="accent5">
                  <a:lumMod val="50000"/>
                </a:schemeClr>
              </a:solidFill>
              <a:latin typeface="Phetsarath OT" charset="0"/>
              <a:ea typeface="Phetsarath OT" charset="0"/>
              <a:cs typeface="Phetsarath OT" charset="0"/>
            </a:endParaRPr>
          </a:p>
          <a:p>
            <a:pPr>
              <a:lnSpc>
                <a:spcPct val="100000"/>
              </a:lnSpc>
            </a:pP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ectangle 6"/>
          <p:cNvSpPr/>
          <p:nvPr/>
        </p:nvSpPr>
        <p:spPr>
          <a:xfrm>
            <a:off x="2087912" y="1899983"/>
            <a:ext cx="9201226" cy="830997"/>
          </a:xfrm>
          <a:prstGeom prst="rect">
            <a:avLst/>
          </a:prstGeom>
        </p:spPr>
        <p:txBody>
          <a:bodyPr wrap="square">
            <a:spAutoFit/>
          </a:bodyPr>
          <a:lstStyle/>
          <a:p>
            <a:r>
              <a:rPr lang="en-US" sz="2400" dirty="0">
                <a:latin typeface="Phetsarath OT" charset="0"/>
                <a:cs typeface="Phetsarath OT" charset="0"/>
              </a:rPr>
              <a:t>“</a:t>
            </a:r>
            <a:r>
              <a:rPr lang="en-US" sz="2400" dirty="0" err="1">
                <a:solidFill>
                  <a:srgbClr val="FF0000"/>
                </a:solidFill>
                <a:latin typeface="Phetsarath OT" charset="0"/>
                <a:cs typeface="Phetsarath OT" charset="0"/>
              </a:rPr>
              <a:t>ການຜະລິດ</a:t>
            </a:r>
            <a:r>
              <a:rPr lang="en-US" sz="2400" dirty="0">
                <a:latin typeface="Phetsarath OT" charset="0"/>
                <a:cs typeface="Phetsarath OT" charset="0"/>
              </a:rPr>
              <a:t> </a:t>
            </a:r>
            <a:r>
              <a:rPr lang="en-US" sz="2400" dirty="0" err="1">
                <a:latin typeface="Phetsarath OT" charset="0"/>
                <a:cs typeface="Phetsarath OT" charset="0"/>
              </a:rPr>
              <a:t>ປຽບເໜືອນຂະບວນການ</a:t>
            </a:r>
            <a:r>
              <a:rPr lang="en-US" sz="2400" dirty="0">
                <a:latin typeface="Phetsarath OT" charset="0"/>
                <a:cs typeface="Phetsarath OT" charset="0"/>
              </a:rPr>
              <a:t>, </a:t>
            </a:r>
            <a:r>
              <a:rPr lang="en-US" sz="2400" dirty="0" err="1">
                <a:latin typeface="Phetsarath OT" charset="0"/>
                <a:cs typeface="Phetsarath OT" charset="0"/>
              </a:rPr>
              <a:t>ຊື່ງວ່າ</a:t>
            </a:r>
            <a:r>
              <a:rPr lang="en-US" sz="2400" dirty="0">
                <a:latin typeface="Phetsarath OT" charset="0"/>
                <a:cs typeface="Phetsarath OT" charset="0"/>
              </a:rPr>
              <a:t> </a:t>
            </a:r>
            <a:r>
              <a:rPr lang="en-US" sz="2400" dirty="0" err="1">
                <a:solidFill>
                  <a:srgbClr val="FF0000"/>
                </a:solidFill>
                <a:latin typeface="Phetsarath OT" charset="0"/>
                <a:cs typeface="Phetsarath OT" charset="0"/>
              </a:rPr>
              <a:t>ປັດໃຈຕ່າງໆໄດ້ຖືກນຳໃຊ</a:t>
            </a:r>
            <a:r>
              <a:rPr lang="en-US" sz="2400" dirty="0">
                <a:solidFill>
                  <a:srgbClr val="FF0000"/>
                </a:solidFill>
                <a:latin typeface="Phetsarath OT" charset="0"/>
                <a:cs typeface="Phetsarath OT" charset="0"/>
              </a:rPr>
              <a:t>້ </a:t>
            </a:r>
            <a:r>
              <a:rPr lang="en-US" sz="2400" dirty="0" err="1">
                <a:solidFill>
                  <a:srgbClr val="FF0000"/>
                </a:solidFill>
                <a:latin typeface="Phetsarath OT" charset="0"/>
                <a:cs typeface="Phetsarath OT" charset="0"/>
              </a:rPr>
              <a:t>ເພື່ອເປົ້າໝາຍຜະລິດຜະລິດຕະພັນໃດໜື່ງ</a:t>
            </a:r>
            <a:r>
              <a:rPr lang="en-US" sz="2400" dirty="0">
                <a:latin typeface="Phetsarath OT" charset="0"/>
                <a:cs typeface="Phetsarath OT" charset="0"/>
              </a:rPr>
              <a:t>”</a:t>
            </a:r>
            <a:endParaRPr lang="en-US" sz="2400" dirty="0"/>
          </a:p>
        </p:txBody>
      </p:sp>
      <p:sp>
        <p:nvSpPr>
          <p:cNvPr id="8" name="Rounded Rectangle 7"/>
          <p:cNvSpPr/>
          <p:nvPr/>
        </p:nvSpPr>
        <p:spPr>
          <a:xfrm>
            <a:off x="3544282" y="3117821"/>
            <a:ext cx="6577180" cy="442674"/>
          </a:xfrm>
          <a:prstGeom prst="roundRect">
            <a:avLst/>
          </a:prstGeom>
          <a:solidFill>
            <a:schemeClr val="bg1"/>
          </a:solidFill>
          <a:ln>
            <a:solidFill>
              <a:schemeClr val="accent1">
                <a:lumMod val="50000"/>
              </a:schemeClr>
            </a:solidFill>
          </a:ln>
        </p:spPr>
        <p:txBody>
          <a:bodyPr wrap="square">
            <a:spAutoFit/>
          </a:bodyPr>
          <a:lstStyle/>
          <a:p>
            <a:pPr>
              <a:buClr>
                <a:srgbClr val="00FF00"/>
              </a:buClr>
              <a:buSzPct val="100000"/>
            </a:pPr>
            <a:r>
              <a:rPr lang="en-US" sz="2000" dirty="0" err="1">
                <a:latin typeface="Phetsarath OT" charset="0"/>
                <a:cs typeface="Phetsarath OT" charset="0"/>
              </a:rPr>
              <a:t>ໂດຍປົກກະຕິ</a:t>
            </a:r>
            <a:r>
              <a:rPr lang="en-US" sz="2000" dirty="0">
                <a:latin typeface="Phetsarath OT" charset="0"/>
                <a:cs typeface="Phetsarath OT" charset="0"/>
              </a:rPr>
              <a:t>, </a:t>
            </a:r>
            <a:r>
              <a:rPr lang="en-US" sz="2000" dirty="0" err="1">
                <a:latin typeface="Phetsarath OT" charset="0"/>
                <a:cs typeface="Phetsarath OT" charset="0"/>
              </a:rPr>
              <a:t>ກຳມະກອນຕັດໄມ</a:t>
            </a:r>
            <a:r>
              <a:rPr lang="en-US" sz="2000" dirty="0">
                <a:latin typeface="Phetsarath OT" charset="0"/>
                <a:cs typeface="Phetsarath OT" charset="0"/>
              </a:rPr>
              <a:t>້ </a:t>
            </a:r>
            <a:r>
              <a:rPr lang="en-US" sz="2000" dirty="0" err="1">
                <a:solidFill>
                  <a:srgbClr val="FF0000"/>
                </a:solidFill>
                <a:latin typeface="Phetsarath OT" charset="0"/>
                <a:cs typeface="Phetsarath OT" charset="0"/>
              </a:rPr>
              <a:t>ຂຸດຄົ້ນໄດ</a:t>
            </a:r>
            <a:r>
              <a:rPr lang="en-US" sz="2000" dirty="0">
                <a:solidFill>
                  <a:srgbClr val="FF0000"/>
                </a:solidFill>
                <a:latin typeface="Phetsarath OT" charset="0"/>
                <a:cs typeface="Phetsarath OT" charset="0"/>
              </a:rPr>
              <a:t>້ 0.05 m</a:t>
            </a:r>
            <a:r>
              <a:rPr lang="en-US" sz="2000" baseline="30000" dirty="0">
                <a:solidFill>
                  <a:srgbClr val="FF0000"/>
                </a:solidFill>
                <a:latin typeface="Phetsarath OT" charset="0"/>
                <a:cs typeface="Phetsarath OT" charset="0"/>
              </a:rPr>
              <a:t>3</a:t>
            </a:r>
            <a:r>
              <a:rPr lang="en-US" sz="2000" dirty="0">
                <a:solidFill>
                  <a:srgbClr val="FF0000"/>
                </a:solidFill>
                <a:latin typeface="Phetsarath OT" charset="0"/>
                <a:cs typeface="Phetsarath OT" charset="0"/>
              </a:rPr>
              <a:t> </a:t>
            </a:r>
            <a:r>
              <a:rPr lang="en-US" sz="2000" dirty="0">
                <a:latin typeface="Phetsarath OT" charset="0"/>
                <a:cs typeface="Phetsarath OT" charset="0"/>
              </a:rPr>
              <a:t> </a:t>
            </a:r>
            <a:r>
              <a:rPr lang="en-US" sz="2000" dirty="0" err="1">
                <a:latin typeface="Phetsarath OT" charset="0"/>
                <a:cs typeface="Phetsarath OT" charset="0"/>
              </a:rPr>
              <a:t>ຕໍ</a:t>
            </a:r>
            <a:r>
              <a:rPr lang="en-US" sz="2000" dirty="0">
                <a:latin typeface="Phetsarath OT" charset="0"/>
                <a:cs typeface="Phetsarath OT" charset="0"/>
              </a:rPr>
              <a:t>່ </a:t>
            </a:r>
            <a:r>
              <a:rPr lang="en-US" sz="2000" dirty="0" err="1">
                <a:latin typeface="Phetsarath OT" charset="0"/>
                <a:cs typeface="Phetsarath OT" charset="0"/>
              </a:rPr>
              <a:t>ຊົ່ວໂມງ</a:t>
            </a:r>
            <a:r>
              <a:rPr lang="en-US" sz="2000" dirty="0">
                <a:latin typeface="Phetsarath OT" charset="0"/>
                <a:cs typeface="Phetsarath OT" charset="0"/>
              </a:rPr>
              <a:t>.</a:t>
            </a:r>
          </a:p>
        </p:txBody>
      </p:sp>
      <p:sp>
        <p:nvSpPr>
          <p:cNvPr id="9" name="Snip Single Corner Rectangle 8"/>
          <p:cNvSpPr/>
          <p:nvPr/>
        </p:nvSpPr>
        <p:spPr>
          <a:xfrm>
            <a:off x="1718177" y="3030580"/>
            <a:ext cx="1293037" cy="434935"/>
          </a:xfrm>
          <a:prstGeom prst="snip1Rect">
            <a:avLst/>
          </a:prstGeom>
          <a:solidFill>
            <a:schemeClr val="accent2">
              <a:lumMod val="75000"/>
            </a:schemeClr>
          </a:solidFill>
        </p:spPr>
        <p:txBody>
          <a:bodyPr wrap="square">
            <a:spAutoFit/>
          </a:bodyPr>
          <a:lstStyle/>
          <a:p>
            <a:r>
              <a:rPr lang="en-US" altLang="ja-JP" sz="2000" dirty="0" err="1">
                <a:latin typeface="Phetsarath OT" charset="0"/>
                <a:ea typeface="굴림" pitchFamily="34" charset="-127"/>
                <a:cs typeface="Phetsarath OT" charset="0"/>
              </a:rPr>
              <a:t>ຕົວຢ່າງ</a:t>
            </a:r>
            <a:r>
              <a:rPr lang="en-US" altLang="ja-JP" sz="2000" dirty="0">
                <a:latin typeface="Phetsarath OT" charset="0"/>
                <a:ea typeface="굴림" pitchFamily="34" charset="-127"/>
                <a:cs typeface="Phetsarath OT" charset="0"/>
              </a:rPr>
              <a:t> 1</a:t>
            </a:r>
            <a:endParaRPr lang="en-US" sz="2000" dirty="0"/>
          </a:p>
        </p:txBody>
      </p:sp>
      <p:sp>
        <p:nvSpPr>
          <p:cNvPr id="10" name="Rounded Rectangle 9"/>
          <p:cNvSpPr/>
          <p:nvPr/>
        </p:nvSpPr>
        <p:spPr>
          <a:xfrm>
            <a:off x="2087912" y="4214149"/>
            <a:ext cx="1338580" cy="442674"/>
          </a:xfrm>
          <a:prstGeom prst="roundRect">
            <a:avLst/>
          </a:prstGeom>
          <a:solidFill>
            <a:schemeClr val="bg1"/>
          </a:solidFill>
          <a:ln>
            <a:solidFill>
              <a:schemeClr val="accent6">
                <a:lumMod val="50000"/>
              </a:schemeClr>
            </a:solidFill>
          </a:ln>
        </p:spPr>
        <p:txBody>
          <a:bodyPr wrap="square">
            <a:spAutoFit/>
          </a:bodyPr>
          <a:lstStyle/>
          <a:p>
            <a:pPr algn="ctr">
              <a:buClr>
                <a:srgbClr val="00FF00"/>
              </a:buClr>
              <a:buSzPct val="100000"/>
            </a:pPr>
            <a:r>
              <a:rPr lang="en-US" sz="2000" dirty="0" err="1">
                <a:latin typeface="Phetsarath OT" charset="0"/>
                <a:cs typeface="Phetsarath OT" charset="0"/>
              </a:rPr>
              <a:t>ສູດຄີດໄລ</a:t>
            </a:r>
            <a:r>
              <a:rPr lang="en-US" sz="2000" dirty="0">
                <a:latin typeface="Phetsarath OT" charset="0"/>
                <a:cs typeface="Phetsarath OT" charset="0"/>
              </a:rPr>
              <a:t>່:</a:t>
            </a:r>
          </a:p>
        </p:txBody>
      </p:sp>
      <p:sp>
        <p:nvSpPr>
          <p:cNvPr id="12" name="Down Arrow 11"/>
          <p:cNvSpPr/>
          <p:nvPr/>
        </p:nvSpPr>
        <p:spPr>
          <a:xfrm>
            <a:off x="5081581" y="3763274"/>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3" name="Rectangle 12"/>
          <p:cNvSpPr/>
          <p:nvPr/>
        </p:nvSpPr>
        <p:spPr>
          <a:xfrm>
            <a:off x="4262123" y="4216840"/>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Q = 0.05*L</a:t>
            </a:r>
            <a:endParaRPr lang="en-US" sz="2000" dirty="0"/>
          </a:p>
        </p:txBody>
      </p:sp>
      <p:graphicFrame>
        <p:nvGraphicFramePr>
          <p:cNvPr id="14" name="표 2"/>
          <p:cNvGraphicFramePr>
            <a:graphicFrameLocks noGrp="1"/>
          </p:cNvGraphicFramePr>
          <p:nvPr>
            <p:extLst>
              <p:ext uri="{D42A27DB-BD31-4B8C-83A1-F6EECF244321}">
                <p14:modId xmlns:p14="http://schemas.microsoft.com/office/powerpoint/2010/main" val="472446883"/>
              </p:ext>
            </p:extLst>
          </p:nvPr>
        </p:nvGraphicFramePr>
        <p:xfrm>
          <a:off x="1813826" y="5028876"/>
          <a:ext cx="9647704" cy="1362443"/>
        </p:xfrm>
        <a:graphic>
          <a:graphicData uri="http://schemas.openxmlformats.org/drawingml/2006/table">
            <a:tbl>
              <a:tblPr firstRow="1" bandRow="1">
                <a:tableStyleId>{93296810-A885-4BE3-A3E7-6D5BEEA58F35}</a:tableStyleId>
              </a:tblPr>
              <a:tblGrid>
                <a:gridCol w="1429182">
                  <a:extLst>
                    <a:ext uri="{9D8B030D-6E8A-4147-A177-3AD203B41FA5}">
                      <a16:colId xmlns:a16="http://schemas.microsoft.com/office/drawing/2014/main" val="20000"/>
                    </a:ext>
                  </a:extLst>
                </a:gridCol>
                <a:gridCol w="5893470">
                  <a:extLst>
                    <a:ext uri="{9D8B030D-6E8A-4147-A177-3AD203B41FA5}">
                      <a16:colId xmlns:a16="http://schemas.microsoft.com/office/drawing/2014/main" val="20001"/>
                    </a:ext>
                  </a:extLst>
                </a:gridCol>
                <a:gridCol w="2325052">
                  <a:extLst>
                    <a:ext uri="{9D8B030D-6E8A-4147-A177-3AD203B41FA5}">
                      <a16:colId xmlns:a16="http://schemas.microsoft.com/office/drawing/2014/main" val="20002"/>
                    </a:ext>
                  </a:extLst>
                </a:gridCol>
              </a:tblGrid>
              <a:tr h="569963">
                <a:tc>
                  <a:txBody>
                    <a:bodyPr/>
                    <a:lstStyle/>
                    <a:p>
                      <a:pPr algn="ctr" latinLnBrk="1"/>
                      <a:r>
                        <a:rPr lang="en-US" altLang="ko-KR" sz="2000" dirty="0" err="1">
                          <a:latin typeface="Phetsarath OT" charset="0"/>
                          <a:cs typeface="Phetsarath OT" charset="0"/>
                        </a:rPr>
                        <a:t>ເຄື່ອງໝາຍ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latin typeface="Phetsarath OT" charset="0"/>
                          <a:cs typeface="Phetsarath OT" charset="0"/>
                        </a:rPr>
                        <a:t>ຄວາມໝາຍ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solidFill>
                            <a:schemeClr val="bg1"/>
                          </a:solidFill>
                          <a:latin typeface="Phetsarath OT" charset="0"/>
                          <a:cs typeface="Phetsarath OT" charset="0"/>
                        </a:rPr>
                        <a:t>ຫົວໜ່ວຍ</a:t>
                      </a:r>
                      <a:endParaRPr lang="ko-KR" altLang="en-US" sz="2000" dirty="0">
                        <a:solidFill>
                          <a:schemeClr val="bg1"/>
                        </a:solidFill>
                        <a:latin typeface="Phetsarath OT" charset="0"/>
                        <a:cs typeface="Phetsarath OT" charset="0"/>
                      </a:endParaRPr>
                    </a:p>
                  </a:txBody>
                  <a:tcPr anchor="ctr"/>
                </a:tc>
                <a:extLst>
                  <a:ext uri="{0D108BD9-81ED-4DB2-BD59-A6C34878D82A}">
                    <a16:rowId xmlns:a16="http://schemas.microsoft.com/office/drawing/2014/main" val="10000"/>
                  </a:ext>
                </a:extLst>
              </a:tr>
              <a:tr h="322153">
                <a:tc>
                  <a:txBody>
                    <a:bodyPr/>
                    <a:lstStyle/>
                    <a:p>
                      <a:pPr algn="ctr" latinLnBrk="1"/>
                      <a:r>
                        <a:rPr lang="en-US" altLang="en-US" sz="2000" i="1" dirty="0">
                          <a:latin typeface="Phetsarath OT" charset="0"/>
                          <a:cs typeface="Phetsarath OT" charset="0"/>
                        </a:rPr>
                        <a:t>Q</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ປະລິມານໄມ້ທີ່ຂຸດຄົ້ນໄດ</a:t>
                      </a:r>
                      <a:r>
                        <a:rPr lang="en-US" sz="2000" dirty="0">
                          <a:latin typeface="Phetsarath OT" charset="0"/>
                          <a:cs typeface="Phetsarath OT" charset="0"/>
                        </a:rPr>
                        <a:t>້</a:t>
                      </a:r>
                      <a:r>
                        <a:rPr lang="en-US" sz="2000" baseline="0" dirty="0">
                          <a:latin typeface="Phetsarath OT" charset="0"/>
                          <a:cs typeface="Phetsarath OT" charset="0"/>
                        </a:rPr>
                        <a:t> </a:t>
                      </a:r>
                      <a:r>
                        <a:rPr lang="en-US" sz="2000" baseline="0" dirty="0" err="1">
                          <a:latin typeface="Phetsarath OT" charset="0"/>
                          <a:cs typeface="Phetsarath OT" charset="0"/>
                        </a:rPr>
                        <a:t>ຕໍ່ຊົ່ວໂມງ</a:t>
                      </a:r>
                      <a:endParaRPr lang="en-US" altLang="en-US" sz="2000" dirty="0">
                        <a:latin typeface="Phetsarath OT" charset="0"/>
                        <a:cs typeface="Phetsarath OT"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t>m</a:t>
                      </a:r>
                      <a:r>
                        <a:rPr lang="en-US" sz="2000" baseline="30000" dirty="0"/>
                        <a:t>3</a:t>
                      </a:r>
                      <a:endParaRPr lang="en-US" sz="2000" dirty="0">
                        <a:latin typeface="Phetsarath OT" charset="0"/>
                        <a:cs typeface="Phetsarath OT" charset="0"/>
                      </a:endParaRPr>
                    </a:p>
                  </a:txBody>
                  <a:tcPr/>
                </a:tc>
                <a:extLst>
                  <a:ext uri="{0D108BD9-81ED-4DB2-BD59-A6C34878D82A}">
                    <a16:rowId xmlns:a16="http://schemas.microsoft.com/office/drawing/2014/main" val="10001"/>
                  </a:ext>
                </a:extLst>
              </a:tr>
              <a:tr h="322153">
                <a:tc>
                  <a:txBody>
                    <a:bodyPr/>
                    <a:lstStyle/>
                    <a:p>
                      <a:pPr algn="ctr" latinLnBrk="1"/>
                      <a:r>
                        <a:rPr lang="en-US" altLang="en-US" sz="2000" i="1" dirty="0">
                          <a:latin typeface="Phetsarath OT" charset="0"/>
                          <a:cs typeface="Phetsarath OT" charset="0"/>
                        </a:rPr>
                        <a:t>L</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ຈຳນວນຫົວໜ່ວຍແຮງງານ</a:t>
                      </a:r>
                      <a:r>
                        <a:rPr lang="en-US" sz="2000" dirty="0">
                          <a:latin typeface="Phetsarath OT" charset="0"/>
                          <a:cs typeface="Phetsarath OT" charset="0"/>
                        </a:rPr>
                        <a:t> </a:t>
                      </a:r>
                      <a:r>
                        <a:rPr lang="en-US" sz="2000" baseline="0" dirty="0" err="1">
                          <a:latin typeface="Phetsarath OT" charset="0"/>
                          <a:cs typeface="Phetsarath OT" charset="0"/>
                        </a:rPr>
                        <a:t>ຕໍ່ຊົ່ວໂມງ</a:t>
                      </a:r>
                      <a:endParaRPr lang="en-US" altLang="en-US" sz="2000" dirty="0">
                        <a:latin typeface="Phetsarath OT" charset="0"/>
                        <a:cs typeface="Phetsarath OT"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err="1"/>
                        <a:t>ແຮງງານ</a:t>
                      </a:r>
                      <a:endParaRPr lang="en-US" sz="2000" dirty="0">
                        <a:latin typeface="Phetsarath OT" charset="0"/>
                        <a:cs typeface="Phetsarath OT"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7870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ຕໍາລາການຜະລິດ</a:t>
            </a:r>
            <a:endParaRPr lang="en-US" sz="2400" b="1" dirty="0">
              <a:solidFill>
                <a:schemeClr val="accent5">
                  <a:lumMod val="50000"/>
                </a:schemeClr>
              </a:solidFill>
              <a:latin typeface="Phetsarath OT" charset="0"/>
              <a:ea typeface="Phetsarath OT" charset="0"/>
              <a:cs typeface="Phetsarath OT" charset="0"/>
            </a:endParaRPr>
          </a:p>
          <a:p>
            <a:pPr>
              <a:lnSpc>
                <a:spcPct val="100000"/>
              </a:lnSpc>
            </a:pP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ed Rectangle 6"/>
          <p:cNvSpPr/>
          <p:nvPr/>
        </p:nvSpPr>
        <p:spPr>
          <a:xfrm>
            <a:off x="3856102" y="2130121"/>
            <a:ext cx="7589664" cy="783193"/>
          </a:xfrm>
          <a:prstGeom prst="roundRect">
            <a:avLst/>
          </a:prstGeom>
          <a:solidFill>
            <a:schemeClr val="bg1"/>
          </a:solidFill>
          <a:ln>
            <a:solidFill>
              <a:schemeClr val="accent1">
                <a:lumMod val="50000"/>
              </a:schemeClr>
            </a:solidFill>
          </a:ln>
        </p:spPr>
        <p:txBody>
          <a:bodyPr wrap="square">
            <a:spAutoFit/>
          </a:bodyPr>
          <a:lstStyle/>
          <a:p>
            <a:pPr>
              <a:buNone/>
            </a:pPr>
            <a:r>
              <a:rPr lang="en-US" sz="2000" dirty="0" err="1">
                <a:solidFill>
                  <a:srgbClr val="FF0000"/>
                </a:solidFill>
                <a:latin typeface="Phetsarath OT" charset="0"/>
                <a:cs typeface="Phetsarath OT" charset="0"/>
              </a:rPr>
              <a:t>ຖ້າວ່າ</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ກໍາມະກອນ</a:t>
            </a:r>
            <a:r>
              <a:rPr lang="en-US" sz="2000" dirty="0">
                <a:solidFill>
                  <a:srgbClr val="FF0000"/>
                </a:solidFill>
                <a:latin typeface="Phetsarath OT" charset="0"/>
                <a:cs typeface="Phetsarath OT" charset="0"/>
              </a:rPr>
              <a:t> 10 </a:t>
            </a:r>
            <a:r>
              <a:rPr lang="en-US" sz="2000" dirty="0" err="1">
                <a:solidFill>
                  <a:srgbClr val="FF0000"/>
                </a:solidFill>
                <a:latin typeface="Phetsarath OT" charset="0"/>
                <a:cs typeface="Phetsarath OT" charset="0"/>
              </a:rPr>
              <a:t>ຄົນ</a:t>
            </a:r>
            <a:r>
              <a:rPr lang="en-US" sz="2000" dirty="0">
                <a:solidFill>
                  <a:srgbClr val="FF0000"/>
                </a:solidFill>
                <a:latin typeface="Phetsarath OT" charset="0"/>
                <a:cs typeface="Phetsarath OT" charset="0"/>
              </a:rPr>
              <a:t> </a:t>
            </a:r>
            <a:r>
              <a:rPr lang="en-US" sz="2000" dirty="0">
                <a:latin typeface="Phetsarath OT" charset="0"/>
                <a:cs typeface="Phetsarath OT" charset="0"/>
              </a:rPr>
              <a:t>( </a:t>
            </a:r>
            <a:r>
              <a:rPr lang="en-US" sz="2000" dirty="0" err="1">
                <a:latin typeface="Phetsarath OT" charset="0"/>
                <a:cs typeface="Phetsarath OT" charset="0"/>
              </a:rPr>
              <a:t>ຫຼື</a:t>
            </a:r>
            <a:r>
              <a:rPr lang="en-US" sz="2000" dirty="0">
                <a:latin typeface="Phetsarath OT" charset="0"/>
                <a:cs typeface="Phetsarath OT" charset="0"/>
              </a:rPr>
              <a:t> L=10), </a:t>
            </a:r>
            <a:r>
              <a:rPr lang="en-US" sz="2000" dirty="0" err="1">
                <a:solidFill>
                  <a:srgbClr val="FF0000"/>
                </a:solidFill>
                <a:latin typeface="Phetsarath OT" charset="0"/>
                <a:cs typeface="Phetsarath OT" charset="0"/>
              </a:rPr>
              <a:t>ປະລິມານໄມ້ທີ່ຂຸດຄົ້ນໄດ</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ຕໍ່ຊົ່ວໂມງ</a:t>
            </a:r>
            <a:endParaRPr lang="en-US" sz="2000" dirty="0">
              <a:solidFill>
                <a:srgbClr val="FF0000"/>
              </a:solidFill>
              <a:latin typeface="Phetsarath OT" charset="0"/>
              <a:cs typeface="Phetsarath OT" charset="0"/>
            </a:endParaRPr>
          </a:p>
          <a:p>
            <a:pPr>
              <a:buNone/>
            </a:pPr>
            <a:r>
              <a:rPr lang="en-US" sz="2000" dirty="0" err="1">
                <a:solidFill>
                  <a:srgbClr val="FF0000"/>
                </a:solidFill>
                <a:latin typeface="Phetsarath OT" charset="0"/>
                <a:cs typeface="Phetsarath OT" charset="0"/>
              </a:rPr>
              <a:t>ແມ່ນເທົ່າໃດ</a:t>
            </a:r>
            <a:r>
              <a:rPr lang="en-US" sz="2000">
                <a:solidFill>
                  <a:srgbClr val="FF0000"/>
                </a:solidFill>
                <a:latin typeface="Phetsarath OT" charset="0"/>
                <a:cs typeface="Phetsarath OT" charset="0"/>
              </a:rPr>
              <a:t> ?</a:t>
            </a:r>
            <a:endParaRPr lang="en-US" sz="2000" dirty="0">
              <a:solidFill>
                <a:srgbClr val="FF0000"/>
              </a:solidFill>
              <a:latin typeface="Phetsarath OT" charset="0"/>
              <a:cs typeface="Phetsarath OT" charset="0"/>
            </a:endParaRPr>
          </a:p>
        </p:txBody>
      </p:sp>
      <p:sp>
        <p:nvSpPr>
          <p:cNvPr id="8" name="Snip Single Corner Rectangle 7"/>
          <p:cNvSpPr/>
          <p:nvPr/>
        </p:nvSpPr>
        <p:spPr>
          <a:xfrm>
            <a:off x="2139785" y="2119567"/>
            <a:ext cx="1279756" cy="434935"/>
          </a:xfrm>
          <a:prstGeom prst="snip1Rect">
            <a:avLst/>
          </a:prstGeom>
          <a:solidFill>
            <a:schemeClr val="accent2">
              <a:lumMod val="75000"/>
            </a:schemeClr>
          </a:solidFill>
        </p:spPr>
        <p:txBody>
          <a:bodyPr wrap="none">
            <a:spAutoFit/>
          </a:bodyPr>
          <a:lstStyle/>
          <a:p>
            <a:r>
              <a:rPr lang="en-US" altLang="ja-JP" sz="2000" dirty="0" err="1">
                <a:latin typeface="Phetsarath OT" charset="0"/>
                <a:ea typeface="굴림" pitchFamily="34" charset="-127"/>
                <a:cs typeface="Phetsarath OT" charset="0"/>
              </a:rPr>
              <a:t>ຕົວຢ່າງ</a:t>
            </a:r>
            <a:r>
              <a:rPr lang="en-US" altLang="ja-JP" sz="2000" dirty="0">
                <a:latin typeface="Phetsarath OT" charset="0"/>
                <a:ea typeface="굴림" pitchFamily="34" charset="-127"/>
                <a:cs typeface="Phetsarath OT" charset="0"/>
              </a:rPr>
              <a:t> 2/1</a:t>
            </a:r>
            <a:endParaRPr lang="en-US" sz="2000" dirty="0"/>
          </a:p>
        </p:txBody>
      </p:sp>
      <p:sp>
        <p:nvSpPr>
          <p:cNvPr id="9" name="Rounded Rectangle 8"/>
          <p:cNvSpPr/>
          <p:nvPr/>
        </p:nvSpPr>
        <p:spPr>
          <a:xfrm>
            <a:off x="2119290" y="3393305"/>
            <a:ext cx="1338580" cy="442674"/>
          </a:xfrm>
          <a:prstGeom prst="roundRect">
            <a:avLst/>
          </a:prstGeom>
          <a:solidFill>
            <a:schemeClr val="bg1"/>
          </a:solidFill>
          <a:ln>
            <a:solidFill>
              <a:schemeClr val="accent6">
                <a:lumMod val="50000"/>
              </a:schemeClr>
            </a:solidFill>
          </a:ln>
        </p:spPr>
        <p:txBody>
          <a:bodyPr wrap="square">
            <a:spAutoFit/>
          </a:bodyPr>
          <a:lstStyle/>
          <a:p>
            <a:pPr algn="ctr">
              <a:buClr>
                <a:srgbClr val="00FF00"/>
              </a:buClr>
              <a:buSzPct val="100000"/>
            </a:pPr>
            <a:r>
              <a:rPr lang="en-US" sz="2000" dirty="0" err="1">
                <a:latin typeface="Phetsarath OT" charset="0"/>
                <a:cs typeface="Phetsarath OT" charset="0"/>
              </a:rPr>
              <a:t>ສູດຄີດໄລ</a:t>
            </a:r>
            <a:r>
              <a:rPr lang="en-US" sz="2000" dirty="0">
                <a:latin typeface="Phetsarath OT" charset="0"/>
                <a:cs typeface="Phetsarath OT" charset="0"/>
              </a:rPr>
              <a:t>່:</a:t>
            </a:r>
          </a:p>
        </p:txBody>
      </p:sp>
      <p:sp>
        <p:nvSpPr>
          <p:cNvPr id="10" name="Rectangle 9"/>
          <p:cNvSpPr/>
          <p:nvPr/>
        </p:nvSpPr>
        <p:spPr>
          <a:xfrm>
            <a:off x="4293501" y="3395996"/>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Q = 0.05*L</a:t>
            </a:r>
            <a:endParaRPr lang="en-US" sz="2000" dirty="0"/>
          </a:p>
        </p:txBody>
      </p:sp>
      <p:sp>
        <p:nvSpPr>
          <p:cNvPr id="12" name="Rectangle 11"/>
          <p:cNvSpPr/>
          <p:nvPr/>
        </p:nvSpPr>
        <p:spPr>
          <a:xfrm>
            <a:off x="3238190" y="4073098"/>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Q = 0.05*(10)</a:t>
            </a:r>
            <a:endParaRPr lang="en-US" sz="2000" dirty="0"/>
          </a:p>
        </p:txBody>
      </p:sp>
      <p:sp>
        <p:nvSpPr>
          <p:cNvPr id="13" name="Rectangle 12"/>
          <p:cNvSpPr/>
          <p:nvPr/>
        </p:nvSpPr>
        <p:spPr>
          <a:xfrm>
            <a:off x="6372543" y="4073098"/>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Q = 0.05*(10)</a:t>
            </a:r>
            <a:endParaRPr lang="en-US" sz="2000" dirty="0"/>
          </a:p>
        </p:txBody>
      </p:sp>
      <p:sp>
        <p:nvSpPr>
          <p:cNvPr id="14" name="Rectangle 13"/>
          <p:cNvSpPr/>
          <p:nvPr/>
        </p:nvSpPr>
        <p:spPr>
          <a:xfrm>
            <a:off x="3263590" y="4720798"/>
            <a:ext cx="2334208" cy="400110"/>
          </a:xfrm>
          <a:prstGeom prst="rect">
            <a:avLst/>
          </a:prstGeom>
          <a:ln>
            <a:solidFill>
              <a:schemeClr val="accent6">
                <a:lumMod val="50000"/>
              </a:schemeClr>
            </a:solidFill>
          </a:ln>
        </p:spPr>
        <p:txBody>
          <a:bodyPr wrap="square">
            <a:spAutoFit/>
          </a:bodyPr>
          <a:lstStyle/>
          <a:p>
            <a:pPr marL="0" lvl="1" algn="ctr"/>
            <a:r>
              <a:rPr lang="en-US" sz="2000" dirty="0">
                <a:latin typeface="Phetsarath OT" charset="0"/>
                <a:cs typeface="Phetsarath OT" charset="0"/>
              </a:rPr>
              <a:t>Q = 0.5 </a:t>
            </a:r>
            <a:r>
              <a:rPr lang="en-US" sz="2000" dirty="0"/>
              <a:t>m</a:t>
            </a:r>
            <a:r>
              <a:rPr lang="en-US" sz="2000" baseline="30000" dirty="0"/>
              <a:t>3</a:t>
            </a:r>
            <a:r>
              <a:rPr lang="en-US" sz="2000" dirty="0">
                <a:latin typeface="Phetsarath OT" charset="0"/>
                <a:cs typeface="Phetsarath OT" charset="0"/>
              </a:rPr>
              <a:t> </a:t>
            </a:r>
            <a:endParaRPr lang="en-US" sz="2000" dirty="0"/>
          </a:p>
        </p:txBody>
      </p:sp>
      <p:sp>
        <p:nvSpPr>
          <p:cNvPr id="15" name="Down Arrow 14"/>
          <p:cNvSpPr/>
          <p:nvPr/>
        </p:nvSpPr>
        <p:spPr>
          <a:xfrm rot="16200000">
            <a:off x="5739949" y="4119960"/>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6" name="Down Arrow 15"/>
          <p:cNvSpPr/>
          <p:nvPr/>
        </p:nvSpPr>
        <p:spPr>
          <a:xfrm rot="16200000">
            <a:off x="2445797" y="4126598"/>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7" name="Down Arrow 16"/>
          <p:cNvSpPr/>
          <p:nvPr/>
        </p:nvSpPr>
        <p:spPr>
          <a:xfrm rot="16200000">
            <a:off x="2471197" y="4774298"/>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Tree>
    <p:extLst>
      <p:ext uri="{BB962C8B-B14F-4D97-AF65-F5344CB8AC3E}">
        <p14:creationId xmlns:p14="http://schemas.microsoft.com/office/powerpoint/2010/main" val="30093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ຕໍາລາການຜະລິດ</a:t>
            </a:r>
            <a:endParaRPr lang="en-US" sz="2400" b="1" dirty="0">
              <a:solidFill>
                <a:schemeClr val="accent5">
                  <a:lumMod val="50000"/>
                </a:schemeClr>
              </a:solidFill>
              <a:latin typeface="Phetsarath OT" charset="0"/>
              <a:ea typeface="Phetsarath OT" charset="0"/>
              <a:cs typeface="Phetsarath OT" charset="0"/>
            </a:endParaRPr>
          </a:p>
          <a:p>
            <a:pPr>
              <a:lnSpc>
                <a:spcPct val="100000"/>
              </a:lnSpc>
            </a:pP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ed Rectangle 6"/>
          <p:cNvSpPr/>
          <p:nvPr/>
        </p:nvSpPr>
        <p:spPr>
          <a:xfrm>
            <a:off x="3588088" y="2350834"/>
            <a:ext cx="7889209" cy="1123712"/>
          </a:xfrm>
          <a:prstGeom prst="roundRect">
            <a:avLst/>
          </a:prstGeom>
          <a:solidFill>
            <a:schemeClr val="bg1"/>
          </a:solidFill>
          <a:ln>
            <a:solidFill>
              <a:schemeClr val="accent1">
                <a:lumMod val="50000"/>
              </a:schemeClr>
            </a:solidFill>
          </a:ln>
        </p:spPr>
        <p:txBody>
          <a:bodyPr wrap="square">
            <a:spAutoFit/>
          </a:bodyPr>
          <a:lstStyle/>
          <a:p>
            <a:pPr>
              <a:buNone/>
            </a:pPr>
            <a:r>
              <a:rPr lang="en-US" sz="2000" dirty="0" err="1">
                <a:solidFill>
                  <a:srgbClr val="FF0000"/>
                </a:solidFill>
                <a:latin typeface="Phetsarath OT" charset="0"/>
                <a:cs typeface="Phetsarath OT" charset="0"/>
              </a:rPr>
              <a:t>ສົມມຸດວ່າ</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ກຳມະກອນຂຸດຄົ້ນ</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ປະເມີນ</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ວ່າ</a:t>
            </a:r>
            <a:r>
              <a:rPr lang="en-US" sz="2000" dirty="0">
                <a:solidFill>
                  <a:srgbClr val="FF0000"/>
                </a:solidFill>
                <a:latin typeface="Phetsarath OT" charset="0"/>
                <a:cs typeface="Phetsarath OT" charset="0"/>
              </a:rPr>
              <a:t> </a:t>
            </a:r>
            <a:r>
              <a:rPr lang="en-US" sz="2000" dirty="0" err="1">
                <a:latin typeface="Phetsarath OT" charset="0"/>
                <a:cs typeface="Phetsarath OT" charset="0"/>
              </a:rPr>
              <a:t>ບໍລິມາດຂອງໄມ້ຢືນຕົ້ນທີ່ຈະຂຸດຄົ້ນຈາກເຂດປ່າສຳປະທານມີປະມານ</a:t>
            </a:r>
            <a:r>
              <a:rPr lang="en-US" sz="2000" dirty="0">
                <a:latin typeface="Phetsarath OT" charset="0"/>
                <a:cs typeface="Phetsarath OT" charset="0"/>
              </a:rPr>
              <a:t> </a:t>
            </a:r>
            <a:r>
              <a:rPr lang="en-US" sz="2000" dirty="0">
                <a:solidFill>
                  <a:srgbClr val="FF0000"/>
                </a:solidFill>
                <a:latin typeface="Phetsarath OT" charset="0"/>
                <a:cs typeface="Phetsarath OT" charset="0"/>
              </a:rPr>
              <a:t>100 m3 (or Q=100)</a:t>
            </a:r>
            <a:r>
              <a:rPr lang="en-US" sz="2000" dirty="0">
                <a:latin typeface="Phetsarath OT" charset="0"/>
                <a:cs typeface="Phetsarath OT" charset="0"/>
              </a:rPr>
              <a:t>. </a:t>
            </a:r>
            <a:r>
              <a:rPr lang="en-US" sz="2000" dirty="0" err="1">
                <a:latin typeface="Phetsarath OT" charset="0"/>
                <a:cs typeface="Phetsarath OT" charset="0"/>
              </a:rPr>
              <a:t>ຈາກຂໍ້ມູນດັ່ງກ່າວ</a:t>
            </a:r>
            <a:r>
              <a:rPr lang="en-US" sz="2000" dirty="0">
                <a:latin typeface="Phetsarath OT" charset="0"/>
                <a:cs typeface="Phetsarath OT" charset="0"/>
              </a:rPr>
              <a:t>, </a:t>
            </a:r>
            <a:r>
              <a:rPr lang="en-US" sz="2000" dirty="0" err="1">
                <a:latin typeface="Phetsarath OT" charset="0"/>
                <a:cs typeface="Phetsarath OT" charset="0"/>
              </a:rPr>
              <a:t>ແຮງງານທີ່ຕ້ອງການໃນການຂຸດຄົ້ນນີ້ຈື່ງແມ່ນ</a:t>
            </a:r>
            <a:r>
              <a:rPr lang="en-US" sz="2000" dirty="0">
                <a:latin typeface="Phetsarath OT" charset="0"/>
                <a:cs typeface="Phetsarath OT" charset="0"/>
              </a:rPr>
              <a:t>, </a:t>
            </a:r>
          </a:p>
        </p:txBody>
      </p:sp>
      <p:sp>
        <p:nvSpPr>
          <p:cNvPr id="8" name="Snip Single Corner Rectangle 7"/>
          <p:cNvSpPr/>
          <p:nvPr/>
        </p:nvSpPr>
        <p:spPr>
          <a:xfrm>
            <a:off x="1871771" y="2340280"/>
            <a:ext cx="1361456" cy="434935"/>
          </a:xfrm>
          <a:prstGeom prst="snip1Rect">
            <a:avLst/>
          </a:prstGeom>
          <a:solidFill>
            <a:schemeClr val="accent2">
              <a:lumMod val="75000"/>
            </a:schemeClr>
          </a:solidFill>
        </p:spPr>
        <p:txBody>
          <a:bodyPr wrap="none">
            <a:spAutoFit/>
          </a:bodyPr>
          <a:lstStyle/>
          <a:p>
            <a:r>
              <a:rPr lang="en-US" altLang="ja-JP" sz="2000" dirty="0" err="1">
                <a:latin typeface="Phetsarath OT" charset="0"/>
                <a:ea typeface="굴림" pitchFamily="34" charset="-127"/>
                <a:cs typeface="Phetsarath OT" charset="0"/>
              </a:rPr>
              <a:t>ຕົວຢ່າງ</a:t>
            </a:r>
            <a:r>
              <a:rPr lang="en-US" altLang="ja-JP" sz="2000" dirty="0">
                <a:latin typeface="Phetsarath OT" charset="0"/>
                <a:ea typeface="굴림" pitchFamily="34" charset="-127"/>
                <a:cs typeface="Phetsarath OT" charset="0"/>
              </a:rPr>
              <a:t> 2 /2</a:t>
            </a:r>
            <a:endParaRPr lang="en-US" sz="2000" dirty="0"/>
          </a:p>
        </p:txBody>
      </p:sp>
      <p:sp>
        <p:nvSpPr>
          <p:cNvPr id="9" name="Rounded Rectangle 8"/>
          <p:cNvSpPr/>
          <p:nvPr/>
        </p:nvSpPr>
        <p:spPr>
          <a:xfrm>
            <a:off x="1871771" y="4155433"/>
            <a:ext cx="1338580" cy="442674"/>
          </a:xfrm>
          <a:prstGeom prst="roundRect">
            <a:avLst/>
          </a:prstGeom>
          <a:solidFill>
            <a:schemeClr val="bg1"/>
          </a:solidFill>
          <a:ln>
            <a:solidFill>
              <a:schemeClr val="accent6">
                <a:lumMod val="50000"/>
              </a:schemeClr>
            </a:solidFill>
          </a:ln>
        </p:spPr>
        <p:txBody>
          <a:bodyPr wrap="square">
            <a:spAutoFit/>
          </a:bodyPr>
          <a:lstStyle/>
          <a:p>
            <a:pPr algn="ctr">
              <a:buClr>
                <a:srgbClr val="00FF00"/>
              </a:buClr>
              <a:buSzPct val="100000"/>
            </a:pPr>
            <a:r>
              <a:rPr lang="en-US" sz="2000" dirty="0" err="1">
                <a:latin typeface="Phetsarath OT" charset="0"/>
                <a:cs typeface="Phetsarath OT" charset="0"/>
              </a:rPr>
              <a:t>ສູດຄີດໄລ</a:t>
            </a:r>
            <a:r>
              <a:rPr lang="en-US" sz="2000" dirty="0">
                <a:latin typeface="Phetsarath OT" charset="0"/>
                <a:cs typeface="Phetsarath OT" charset="0"/>
              </a:rPr>
              <a:t>່:</a:t>
            </a:r>
          </a:p>
        </p:txBody>
      </p:sp>
      <p:sp>
        <p:nvSpPr>
          <p:cNvPr id="10" name="Down Arrow 9"/>
          <p:cNvSpPr/>
          <p:nvPr/>
        </p:nvSpPr>
        <p:spPr>
          <a:xfrm rot="16200000">
            <a:off x="2198278" y="5172510"/>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2" name="Rectangle 11"/>
          <p:cNvSpPr/>
          <p:nvPr/>
        </p:nvSpPr>
        <p:spPr>
          <a:xfrm>
            <a:off x="4045982" y="4158124"/>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Q = 0.05*L</a:t>
            </a:r>
            <a:endParaRPr lang="en-US" sz="2000" dirty="0"/>
          </a:p>
        </p:txBody>
      </p:sp>
      <p:sp>
        <p:nvSpPr>
          <p:cNvPr id="13" name="Rectangle 12"/>
          <p:cNvSpPr/>
          <p:nvPr/>
        </p:nvSpPr>
        <p:spPr>
          <a:xfrm>
            <a:off x="2990671" y="5134774"/>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L = 100/0.05</a:t>
            </a:r>
            <a:endParaRPr lang="en-US" sz="2000" dirty="0"/>
          </a:p>
        </p:txBody>
      </p:sp>
      <p:sp>
        <p:nvSpPr>
          <p:cNvPr id="14" name="Rectangle 13"/>
          <p:cNvSpPr/>
          <p:nvPr/>
        </p:nvSpPr>
        <p:spPr>
          <a:xfrm>
            <a:off x="6125024" y="5134774"/>
            <a:ext cx="3854548" cy="400110"/>
          </a:xfrm>
          <a:prstGeom prst="rect">
            <a:avLst/>
          </a:prstGeom>
          <a:ln>
            <a:solidFill>
              <a:schemeClr val="accent6">
                <a:lumMod val="50000"/>
              </a:schemeClr>
            </a:solidFill>
          </a:ln>
        </p:spPr>
        <p:txBody>
          <a:bodyPr wrap="square">
            <a:spAutoFit/>
          </a:bodyPr>
          <a:lstStyle/>
          <a:p>
            <a:pPr marL="0" lvl="1" algn="ctr"/>
            <a:r>
              <a:rPr lang="en-US" sz="2000" dirty="0">
                <a:latin typeface="Phetsarath OT" charset="0"/>
                <a:cs typeface="Phetsarath OT" charset="0"/>
              </a:rPr>
              <a:t>L = 2,000 </a:t>
            </a:r>
            <a:r>
              <a:rPr lang="en-US" sz="2000" dirty="0"/>
              <a:t> Labor Units</a:t>
            </a:r>
          </a:p>
        </p:txBody>
      </p:sp>
      <p:sp>
        <p:nvSpPr>
          <p:cNvPr id="15" name="Down Arrow 14"/>
          <p:cNvSpPr/>
          <p:nvPr/>
        </p:nvSpPr>
        <p:spPr>
          <a:xfrm rot="16200000">
            <a:off x="5496765" y="5275961"/>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6" name="Down Arrow 15"/>
          <p:cNvSpPr/>
          <p:nvPr/>
        </p:nvSpPr>
        <p:spPr>
          <a:xfrm rot="16200000">
            <a:off x="6343011" y="4240222"/>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7" name="Rectangle 16"/>
          <p:cNvSpPr/>
          <p:nvPr/>
        </p:nvSpPr>
        <p:spPr>
          <a:xfrm>
            <a:off x="7016737" y="4158124"/>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L = Q/0.05</a:t>
            </a:r>
            <a:endParaRPr lang="en-US" sz="2000" dirty="0"/>
          </a:p>
        </p:txBody>
      </p:sp>
    </p:spTree>
    <p:extLst>
      <p:ext uri="{BB962C8B-B14F-4D97-AF65-F5344CB8AC3E}">
        <p14:creationId xmlns:p14="http://schemas.microsoft.com/office/powerpoint/2010/main" val="1556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ຕໍາລາການຜະລິດ</a:t>
            </a:r>
            <a:endParaRPr lang="en-US" sz="2400" b="1" dirty="0">
              <a:solidFill>
                <a:schemeClr val="accent5">
                  <a:lumMod val="50000"/>
                </a:schemeClr>
              </a:solidFill>
              <a:latin typeface="Phetsarath OT" charset="0"/>
              <a:ea typeface="Phetsarath OT" charset="0"/>
              <a:cs typeface="Phetsarath OT" charset="0"/>
            </a:endParaRPr>
          </a:p>
          <a:p>
            <a:pPr>
              <a:lnSpc>
                <a:spcPct val="100000"/>
              </a:lnSpc>
            </a:pP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ed Rectangle 6"/>
          <p:cNvSpPr/>
          <p:nvPr/>
        </p:nvSpPr>
        <p:spPr>
          <a:xfrm>
            <a:off x="3804229" y="2287772"/>
            <a:ext cx="7673068" cy="1123712"/>
          </a:xfrm>
          <a:prstGeom prst="roundRect">
            <a:avLst/>
          </a:prstGeom>
          <a:solidFill>
            <a:schemeClr val="bg1"/>
          </a:solidFill>
          <a:ln>
            <a:solidFill>
              <a:schemeClr val="accent1">
                <a:lumMod val="50000"/>
              </a:schemeClr>
            </a:solidFill>
          </a:ln>
        </p:spPr>
        <p:txBody>
          <a:bodyPr wrap="square">
            <a:spAutoFit/>
          </a:bodyPr>
          <a:lstStyle/>
          <a:p>
            <a:pPr>
              <a:buNone/>
            </a:pPr>
            <a:r>
              <a:rPr lang="en-US" sz="2000" dirty="0" err="1">
                <a:latin typeface="Phetsarath OT" charset="0"/>
                <a:cs typeface="Phetsarath OT" charset="0"/>
              </a:rPr>
              <a:t>ສົມມຸດວ່າຈຸດປະສົງຂອງວິສະຫະກິດປ່າໄມ້ແຫ່ງໜື່ງ</a:t>
            </a:r>
            <a:r>
              <a:rPr lang="en-US" sz="2000" dirty="0">
                <a:latin typeface="Phetsarath OT" charset="0"/>
                <a:cs typeface="Phetsarath OT" charset="0"/>
              </a:rPr>
              <a:t> </a:t>
            </a:r>
            <a:r>
              <a:rPr lang="en-US" sz="2000" dirty="0" err="1">
                <a:solidFill>
                  <a:srgbClr val="FF0000"/>
                </a:solidFill>
                <a:latin typeface="Phetsarath OT" charset="0"/>
                <a:cs typeface="Phetsarath OT" charset="0"/>
              </a:rPr>
              <a:t>ແມ່ນເພື່ອຂຸດຄົ້ນພື້ນທີ່ສຳປະທານທັງໝົດ</a:t>
            </a:r>
            <a:r>
              <a:rPr lang="en-US" sz="2000" dirty="0">
                <a:solidFill>
                  <a:srgbClr val="FF0000"/>
                </a:solidFill>
                <a:latin typeface="Phetsarath OT" charset="0"/>
                <a:cs typeface="Phetsarath OT" charset="0"/>
              </a:rPr>
              <a:t> 100 m3 </a:t>
            </a:r>
            <a:r>
              <a:rPr lang="en-US" sz="2000" dirty="0" err="1">
                <a:solidFill>
                  <a:srgbClr val="FF0000"/>
                </a:solidFill>
                <a:latin typeface="Phetsarath OT" charset="0"/>
                <a:cs typeface="Phetsarath OT" charset="0"/>
              </a:rPr>
              <a:t>ພາຍໃນເວລາ</a:t>
            </a:r>
            <a:r>
              <a:rPr lang="en-US" sz="2000" dirty="0">
                <a:solidFill>
                  <a:srgbClr val="FF0000"/>
                </a:solidFill>
                <a:latin typeface="Phetsarath OT" charset="0"/>
                <a:cs typeface="Phetsarath OT" charset="0"/>
              </a:rPr>
              <a:t> 5 </a:t>
            </a:r>
            <a:r>
              <a:rPr lang="en-US" sz="2000" dirty="0" err="1">
                <a:solidFill>
                  <a:srgbClr val="FF0000"/>
                </a:solidFill>
                <a:latin typeface="Phetsarath OT" charset="0"/>
                <a:cs typeface="Phetsarath OT" charset="0"/>
              </a:rPr>
              <a:t>ວັນ</a:t>
            </a:r>
            <a:r>
              <a:rPr lang="en-US" sz="2000" dirty="0">
                <a:solidFill>
                  <a:srgbClr val="FF0000"/>
                </a:solidFill>
                <a:latin typeface="Phetsarath OT" charset="0"/>
                <a:cs typeface="Phetsarath OT" charset="0"/>
              </a:rPr>
              <a:t> (8 </a:t>
            </a:r>
            <a:r>
              <a:rPr lang="en-US" sz="2000" dirty="0" err="1">
                <a:solidFill>
                  <a:srgbClr val="FF0000"/>
                </a:solidFill>
                <a:latin typeface="Phetsarath OT" charset="0"/>
                <a:cs typeface="Phetsarath OT" charset="0"/>
              </a:rPr>
              <a:t>ຊມຕໍ່ມື</a:t>
            </a:r>
            <a:r>
              <a:rPr lang="en-US" sz="2000" dirty="0">
                <a:solidFill>
                  <a:srgbClr val="FF0000"/>
                </a:solidFill>
                <a:latin typeface="Phetsarath OT" charset="0"/>
                <a:cs typeface="Phetsarath OT" charset="0"/>
              </a:rPr>
              <a:t>້)</a:t>
            </a:r>
            <a:r>
              <a:rPr lang="en-US" sz="2000" dirty="0">
                <a:latin typeface="Phetsarath OT" charset="0"/>
                <a:cs typeface="Phetsarath OT" charset="0"/>
              </a:rPr>
              <a:t>. </a:t>
            </a:r>
            <a:r>
              <a:rPr lang="en-US" sz="2000" dirty="0" err="1">
                <a:latin typeface="Phetsarath OT" charset="0"/>
                <a:cs typeface="Phetsarath OT" charset="0"/>
              </a:rPr>
              <a:t>ຈຳນວນຫົວໜ່ວຍແຮງງານທີ່ຕ້ອງການສາມາດຄິດໄລ່ລຸ່ມນີ</a:t>
            </a:r>
            <a:r>
              <a:rPr lang="en-US" sz="2000" dirty="0">
                <a:latin typeface="Phetsarath OT" charset="0"/>
                <a:cs typeface="Phetsarath OT" charset="0"/>
              </a:rPr>
              <a:t>້. </a:t>
            </a:r>
          </a:p>
        </p:txBody>
      </p:sp>
      <p:sp>
        <p:nvSpPr>
          <p:cNvPr id="8" name="Snip Single Corner Rectangle 7"/>
          <p:cNvSpPr/>
          <p:nvPr/>
        </p:nvSpPr>
        <p:spPr>
          <a:xfrm>
            <a:off x="2087912" y="2277218"/>
            <a:ext cx="1443157" cy="434935"/>
          </a:xfrm>
          <a:prstGeom prst="snip1Rect">
            <a:avLst/>
          </a:prstGeom>
          <a:solidFill>
            <a:schemeClr val="accent2">
              <a:lumMod val="75000"/>
            </a:schemeClr>
          </a:solidFill>
        </p:spPr>
        <p:txBody>
          <a:bodyPr wrap="none">
            <a:spAutoFit/>
          </a:bodyPr>
          <a:lstStyle/>
          <a:p>
            <a:r>
              <a:rPr lang="en-US" altLang="ja-JP" sz="2000" dirty="0" err="1">
                <a:latin typeface="Phetsarath OT" charset="0"/>
                <a:ea typeface="굴림" pitchFamily="34" charset="-127"/>
                <a:cs typeface="Phetsarath OT" charset="0"/>
              </a:rPr>
              <a:t>ຕົວຢ່າງ</a:t>
            </a:r>
            <a:r>
              <a:rPr lang="en-US" altLang="ja-JP" sz="2000" dirty="0">
                <a:latin typeface="Phetsarath OT" charset="0"/>
                <a:ea typeface="굴림" pitchFamily="34" charset="-127"/>
                <a:cs typeface="Phetsarath OT" charset="0"/>
              </a:rPr>
              <a:t> 2 / 3</a:t>
            </a:r>
            <a:endParaRPr lang="en-US" sz="2000" dirty="0"/>
          </a:p>
        </p:txBody>
      </p:sp>
      <p:sp>
        <p:nvSpPr>
          <p:cNvPr id="9" name="Rounded Rectangle 8"/>
          <p:cNvSpPr/>
          <p:nvPr/>
        </p:nvSpPr>
        <p:spPr>
          <a:xfrm>
            <a:off x="2087912" y="3840127"/>
            <a:ext cx="1338580" cy="442674"/>
          </a:xfrm>
          <a:prstGeom prst="roundRect">
            <a:avLst/>
          </a:prstGeom>
          <a:solidFill>
            <a:schemeClr val="bg1"/>
          </a:solidFill>
          <a:ln>
            <a:solidFill>
              <a:schemeClr val="accent6">
                <a:lumMod val="50000"/>
              </a:schemeClr>
            </a:solidFill>
          </a:ln>
        </p:spPr>
        <p:txBody>
          <a:bodyPr wrap="square">
            <a:spAutoFit/>
          </a:bodyPr>
          <a:lstStyle/>
          <a:p>
            <a:pPr algn="ctr">
              <a:buClr>
                <a:srgbClr val="00FF00"/>
              </a:buClr>
              <a:buSzPct val="100000"/>
            </a:pPr>
            <a:r>
              <a:rPr lang="en-US" sz="2000" dirty="0" err="1">
                <a:latin typeface="Phetsarath OT" charset="0"/>
                <a:cs typeface="Phetsarath OT" charset="0"/>
              </a:rPr>
              <a:t>ສູດຄີດໄລ</a:t>
            </a:r>
            <a:r>
              <a:rPr lang="en-US" sz="2000" dirty="0">
                <a:latin typeface="Phetsarath OT" charset="0"/>
                <a:cs typeface="Phetsarath OT" charset="0"/>
              </a:rPr>
              <a:t>່:</a:t>
            </a:r>
          </a:p>
        </p:txBody>
      </p:sp>
      <p:sp>
        <p:nvSpPr>
          <p:cNvPr id="10" name="Down Arrow 9"/>
          <p:cNvSpPr/>
          <p:nvPr/>
        </p:nvSpPr>
        <p:spPr>
          <a:xfrm rot="16200000">
            <a:off x="2367122" y="4898536"/>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2" name="Rectangle 11"/>
          <p:cNvSpPr/>
          <p:nvPr/>
        </p:nvSpPr>
        <p:spPr>
          <a:xfrm>
            <a:off x="4262123" y="3842818"/>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Q = 0.05*L</a:t>
            </a:r>
            <a:endParaRPr lang="en-US" sz="2000" dirty="0"/>
          </a:p>
        </p:txBody>
      </p:sp>
      <p:sp>
        <p:nvSpPr>
          <p:cNvPr id="13" name="Rectangle 12"/>
          <p:cNvSpPr/>
          <p:nvPr/>
        </p:nvSpPr>
        <p:spPr>
          <a:xfrm>
            <a:off x="3159515" y="4860800"/>
            <a:ext cx="2334208" cy="707886"/>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L = 100/(0.05*5*8)</a:t>
            </a:r>
            <a:endParaRPr lang="en-US" sz="2000" dirty="0"/>
          </a:p>
        </p:txBody>
      </p:sp>
      <p:sp>
        <p:nvSpPr>
          <p:cNvPr id="14" name="Rectangle 13"/>
          <p:cNvSpPr/>
          <p:nvPr/>
        </p:nvSpPr>
        <p:spPr>
          <a:xfrm>
            <a:off x="6293868" y="4860800"/>
            <a:ext cx="2334208" cy="400110"/>
          </a:xfrm>
          <a:prstGeom prst="rect">
            <a:avLst/>
          </a:prstGeom>
          <a:ln>
            <a:solidFill>
              <a:schemeClr val="accent6">
                <a:lumMod val="50000"/>
              </a:schemeClr>
            </a:solidFill>
          </a:ln>
        </p:spPr>
        <p:txBody>
          <a:bodyPr wrap="square">
            <a:spAutoFit/>
          </a:bodyPr>
          <a:lstStyle/>
          <a:p>
            <a:pPr marL="0" lvl="1" algn="ctr"/>
            <a:r>
              <a:rPr lang="en-US" sz="2000" dirty="0">
                <a:latin typeface="Phetsarath OT" charset="0"/>
                <a:cs typeface="Phetsarath OT" charset="0"/>
              </a:rPr>
              <a:t>L = 50 </a:t>
            </a:r>
            <a:r>
              <a:rPr lang="en-US" sz="2000" dirty="0"/>
              <a:t>  Labor Units</a:t>
            </a:r>
          </a:p>
        </p:txBody>
      </p:sp>
      <p:sp>
        <p:nvSpPr>
          <p:cNvPr id="15" name="Down Arrow 14"/>
          <p:cNvSpPr/>
          <p:nvPr/>
        </p:nvSpPr>
        <p:spPr>
          <a:xfrm rot="16200000">
            <a:off x="5661274" y="4907662"/>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6" name="Down Arrow 15"/>
          <p:cNvSpPr/>
          <p:nvPr/>
        </p:nvSpPr>
        <p:spPr>
          <a:xfrm rot="16200000">
            <a:off x="6559152" y="3924916"/>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7" name="Rectangle 16"/>
          <p:cNvSpPr/>
          <p:nvPr/>
        </p:nvSpPr>
        <p:spPr>
          <a:xfrm>
            <a:off x="7232878" y="3842818"/>
            <a:ext cx="2334208" cy="400110"/>
          </a:xfrm>
          <a:prstGeom prst="rect">
            <a:avLst/>
          </a:prstGeom>
          <a:ln>
            <a:solidFill>
              <a:schemeClr val="accent6">
                <a:lumMod val="50000"/>
              </a:schemeClr>
            </a:solidFill>
          </a:ln>
        </p:spPr>
        <p:txBody>
          <a:bodyPr wrap="square">
            <a:spAutoFit/>
          </a:bodyPr>
          <a:lstStyle/>
          <a:p>
            <a:pPr algn="ctr"/>
            <a:r>
              <a:rPr lang="en-US" sz="2000" dirty="0">
                <a:latin typeface="Phetsarath OT" charset="0"/>
                <a:cs typeface="Phetsarath OT" charset="0"/>
              </a:rPr>
              <a:t>L = Q/0.05</a:t>
            </a:r>
            <a:endParaRPr lang="en-US" sz="2000" dirty="0"/>
          </a:p>
        </p:txBody>
      </p:sp>
      <p:sp>
        <p:nvSpPr>
          <p:cNvPr id="18" name="Rectangle 17"/>
          <p:cNvSpPr/>
          <p:nvPr/>
        </p:nvSpPr>
        <p:spPr>
          <a:xfrm>
            <a:off x="2489513" y="5877899"/>
            <a:ext cx="8388694" cy="830997"/>
          </a:xfrm>
          <a:prstGeom prst="rect">
            <a:avLst/>
          </a:prstGeom>
        </p:spPr>
        <p:txBody>
          <a:bodyPr wrap="square">
            <a:spAutoFit/>
          </a:bodyPr>
          <a:lstStyle/>
          <a:p>
            <a:r>
              <a:rPr lang="en-US" sz="2400" dirty="0">
                <a:latin typeface="Phetsarath OT" charset="0"/>
                <a:cs typeface="Phetsarath OT" charset="0"/>
              </a:rPr>
              <a:t>“</a:t>
            </a:r>
            <a:r>
              <a:rPr lang="en-US" sz="2400" dirty="0" err="1">
                <a:latin typeface="Phetsarath OT" charset="0"/>
                <a:cs typeface="Phetsarath OT" charset="0"/>
              </a:rPr>
              <a:t>ນີ້ກໍ່ໝາຍຄວາມວ່າ</a:t>
            </a:r>
            <a:r>
              <a:rPr lang="en-US" sz="2400" dirty="0">
                <a:latin typeface="Phetsarath OT" charset="0"/>
                <a:cs typeface="Phetsarath OT" charset="0"/>
              </a:rPr>
              <a:t>, </a:t>
            </a:r>
            <a:r>
              <a:rPr lang="en-US" sz="2400" dirty="0" err="1">
                <a:solidFill>
                  <a:srgbClr val="FF0000"/>
                </a:solidFill>
                <a:latin typeface="Phetsarath OT" charset="0"/>
                <a:cs typeface="Phetsarath OT" charset="0"/>
              </a:rPr>
              <a:t>ຕ້ອງການແຮງງານ</a:t>
            </a:r>
            <a:r>
              <a:rPr lang="en-US" sz="2400" dirty="0">
                <a:solidFill>
                  <a:srgbClr val="FF0000"/>
                </a:solidFill>
                <a:latin typeface="Phetsarath OT" charset="0"/>
                <a:cs typeface="Phetsarath OT" charset="0"/>
              </a:rPr>
              <a:t> </a:t>
            </a:r>
            <a:r>
              <a:rPr lang="en-US" sz="2400" dirty="0" err="1">
                <a:solidFill>
                  <a:srgbClr val="FF0000"/>
                </a:solidFill>
                <a:latin typeface="Phetsarath OT" charset="0"/>
                <a:cs typeface="Phetsarath OT" charset="0"/>
              </a:rPr>
              <a:t>ທັງໝົດ</a:t>
            </a:r>
            <a:r>
              <a:rPr lang="en-US" sz="2400" dirty="0">
                <a:solidFill>
                  <a:srgbClr val="FF0000"/>
                </a:solidFill>
                <a:latin typeface="Phetsarath OT" charset="0"/>
                <a:cs typeface="Phetsarath OT" charset="0"/>
              </a:rPr>
              <a:t> 50 </a:t>
            </a:r>
            <a:r>
              <a:rPr lang="en-US" sz="2400" dirty="0" err="1">
                <a:solidFill>
                  <a:srgbClr val="FF0000"/>
                </a:solidFill>
                <a:latin typeface="Phetsarath OT" charset="0"/>
                <a:cs typeface="Phetsarath OT" charset="0"/>
              </a:rPr>
              <a:t>ຄົນ</a:t>
            </a:r>
            <a:r>
              <a:rPr lang="en-US" sz="2400" dirty="0">
                <a:solidFill>
                  <a:srgbClr val="FF0000"/>
                </a:solidFill>
                <a:latin typeface="Phetsarath OT" charset="0"/>
                <a:cs typeface="Phetsarath OT" charset="0"/>
              </a:rPr>
              <a:t> </a:t>
            </a:r>
            <a:r>
              <a:rPr lang="en-US" sz="2400" dirty="0" err="1">
                <a:solidFill>
                  <a:srgbClr val="FF0000"/>
                </a:solidFill>
                <a:latin typeface="Phetsarath OT" charset="0"/>
                <a:cs typeface="Phetsarath OT" charset="0"/>
              </a:rPr>
              <a:t>ເພື່ອຮັບຈ້າງໃນການຂຸດຄົ້ນ</a:t>
            </a:r>
            <a:r>
              <a:rPr lang="en-US" sz="2400" dirty="0">
                <a:solidFill>
                  <a:srgbClr val="FF0000"/>
                </a:solidFill>
                <a:latin typeface="Phetsarath OT" charset="0"/>
                <a:cs typeface="Phetsarath OT" charset="0"/>
              </a:rPr>
              <a:t> </a:t>
            </a:r>
            <a:r>
              <a:rPr lang="en-US" sz="2400" dirty="0" err="1">
                <a:solidFill>
                  <a:srgbClr val="FF0000"/>
                </a:solidFill>
                <a:latin typeface="Phetsarath OT" charset="0"/>
                <a:cs typeface="Phetsarath OT" charset="0"/>
              </a:rPr>
              <a:t>ພາຍໃນເວລາ</a:t>
            </a:r>
            <a:r>
              <a:rPr lang="en-US" sz="2400" dirty="0">
                <a:solidFill>
                  <a:srgbClr val="FF0000"/>
                </a:solidFill>
                <a:latin typeface="Phetsarath OT" charset="0"/>
                <a:cs typeface="Phetsarath OT" charset="0"/>
              </a:rPr>
              <a:t> 5 </a:t>
            </a:r>
            <a:r>
              <a:rPr lang="en-US" sz="2400" dirty="0" err="1">
                <a:solidFill>
                  <a:srgbClr val="FF0000"/>
                </a:solidFill>
                <a:latin typeface="Phetsarath OT" charset="0"/>
                <a:cs typeface="Phetsarath OT" charset="0"/>
              </a:rPr>
              <a:t>ວັນ</a:t>
            </a:r>
            <a:r>
              <a:rPr lang="en-US" sz="2400" dirty="0">
                <a:solidFill>
                  <a:srgbClr val="FF0000"/>
                </a:solidFill>
                <a:latin typeface="Phetsarath OT" charset="0"/>
                <a:cs typeface="Phetsarath OT" charset="0"/>
              </a:rPr>
              <a:t> (8 </a:t>
            </a:r>
            <a:r>
              <a:rPr lang="en-US" sz="2400" dirty="0" err="1">
                <a:solidFill>
                  <a:srgbClr val="FF0000"/>
                </a:solidFill>
                <a:latin typeface="Phetsarath OT" charset="0"/>
                <a:cs typeface="Phetsarath OT" charset="0"/>
              </a:rPr>
              <a:t>ຊມຕໍ່ມື</a:t>
            </a:r>
            <a:r>
              <a:rPr lang="en-US" sz="2400" dirty="0">
                <a:solidFill>
                  <a:srgbClr val="FF0000"/>
                </a:solidFill>
                <a:latin typeface="Phetsarath OT" charset="0"/>
                <a:cs typeface="Phetsarath OT" charset="0"/>
              </a:rPr>
              <a:t>້). </a:t>
            </a:r>
            <a:endParaRPr lang="en-US" sz="2400" dirty="0"/>
          </a:p>
        </p:txBody>
      </p:sp>
    </p:spTree>
    <p:extLst>
      <p:ext uri="{BB962C8B-B14F-4D97-AF65-F5344CB8AC3E}">
        <p14:creationId xmlns:p14="http://schemas.microsoft.com/office/powerpoint/2010/main" val="530540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ຕໍາລາການຜະລິດແບບງ່າຍດ່າຍ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Rounded Rectangle 6"/>
          <p:cNvSpPr/>
          <p:nvPr/>
        </p:nvSpPr>
        <p:spPr>
          <a:xfrm>
            <a:off x="2333357" y="1977544"/>
            <a:ext cx="7246088" cy="442674"/>
          </a:xfrm>
          <a:prstGeom prst="roundRect">
            <a:avLst/>
          </a:prstGeom>
          <a:solidFill>
            <a:schemeClr val="bg1"/>
          </a:solidFill>
          <a:ln>
            <a:solidFill>
              <a:schemeClr val="accent6">
                <a:lumMod val="50000"/>
              </a:schemeClr>
            </a:solidFill>
          </a:ln>
        </p:spPr>
        <p:txBody>
          <a:bodyPr wrap="square">
            <a:spAutoFit/>
          </a:bodyPr>
          <a:lstStyle/>
          <a:p>
            <a:pPr lvl="0">
              <a:buClr>
                <a:srgbClr val="00FF00"/>
              </a:buClr>
              <a:buSzPct val="100000"/>
            </a:pPr>
            <a:r>
              <a:rPr lang="en-US" sz="2000" dirty="0" err="1">
                <a:latin typeface="Phetsarath OT" charset="0"/>
                <a:cs typeface="Phetsarath OT" charset="0"/>
              </a:rPr>
              <a:t>ເພື່ອສະແດງເຖີງການພົວພັນລະຫວ່າງ</a:t>
            </a:r>
            <a:r>
              <a:rPr lang="en-US" sz="2000" dirty="0">
                <a:latin typeface="Phetsarath OT" charset="0"/>
                <a:cs typeface="Phetsarath OT" charset="0"/>
              </a:rPr>
              <a:t> </a:t>
            </a:r>
            <a:r>
              <a:rPr lang="en-US" sz="2000" dirty="0" err="1">
                <a:latin typeface="Phetsarath OT" charset="0"/>
                <a:cs typeface="Phetsarath OT" charset="0"/>
              </a:rPr>
              <a:t>ການຜະລິດ</a:t>
            </a:r>
            <a:r>
              <a:rPr lang="en-US"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ລາຍຈ່າຍການຂຸດຄົ້ນໄມ</a:t>
            </a:r>
            <a:r>
              <a:rPr lang="en-US" sz="2000" dirty="0">
                <a:latin typeface="Phetsarath OT" charset="0"/>
                <a:cs typeface="Phetsarath OT" charset="0"/>
              </a:rPr>
              <a:t>້</a:t>
            </a:r>
            <a:endParaRPr lang="en-US" altLang="ko-KR" sz="2000" dirty="0">
              <a:latin typeface="Phetsarath OT" charset="0"/>
              <a:ea typeface="굴림" pitchFamily="50" charset="-127"/>
              <a:cs typeface="Phetsarath OT" charset="0"/>
            </a:endParaRPr>
          </a:p>
        </p:txBody>
      </p:sp>
      <p:sp>
        <p:nvSpPr>
          <p:cNvPr id="8" name="Rounded Rectangle 7"/>
          <p:cNvSpPr/>
          <p:nvPr/>
        </p:nvSpPr>
        <p:spPr>
          <a:xfrm>
            <a:off x="1948212" y="2585603"/>
            <a:ext cx="1338580" cy="442674"/>
          </a:xfrm>
          <a:prstGeom prst="roundRect">
            <a:avLst/>
          </a:prstGeom>
          <a:solidFill>
            <a:schemeClr val="bg1"/>
          </a:solidFill>
          <a:ln>
            <a:solidFill>
              <a:schemeClr val="accent6">
                <a:lumMod val="50000"/>
              </a:schemeClr>
            </a:solidFill>
          </a:ln>
        </p:spPr>
        <p:txBody>
          <a:bodyPr wrap="square">
            <a:spAutoFit/>
          </a:bodyPr>
          <a:lstStyle/>
          <a:p>
            <a:pPr algn="ctr">
              <a:buClr>
                <a:srgbClr val="00FF00"/>
              </a:buClr>
              <a:buSzPct val="100000"/>
            </a:pPr>
            <a:r>
              <a:rPr lang="en-US" sz="2000" dirty="0" err="1">
                <a:latin typeface="Phetsarath OT" charset="0"/>
                <a:cs typeface="Phetsarath OT" charset="0"/>
              </a:rPr>
              <a:t>ສູດຄີດໄລ</a:t>
            </a:r>
            <a:r>
              <a:rPr lang="en-US" sz="2000" dirty="0">
                <a:latin typeface="Phetsarath OT" charset="0"/>
                <a:cs typeface="Phetsarath OT" charset="0"/>
              </a:rPr>
              <a:t>່:</a:t>
            </a:r>
          </a:p>
        </p:txBody>
      </p:sp>
      <p:sp>
        <p:nvSpPr>
          <p:cNvPr id="9" name="Rectangle 8"/>
          <p:cNvSpPr/>
          <p:nvPr/>
        </p:nvSpPr>
        <p:spPr>
          <a:xfrm>
            <a:off x="3813246" y="2585603"/>
            <a:ext cx="2334208" cy="400110"/>
          </a:xfrm>
          <a:prstGeom prst="rect">
            <a:avLst/>
          </a:prstGeom>
          <a:ln>
            <a:solidFill>
              <a:schemeClr val="accent6">
                <a:lumMod val="50000"/>
              </a:schemeClr>
            </a:solidFill>
          </a:ln>
        </p:spPr>
        <p:txBody>
          <a:bodyPr wrap="square">
            <a:spAutoFit/>
          </a:bodyPr>
          <a:lstStyle/>
          <a:p>
            <a:pPr algn="ctr">
              <a:buNone/>
            </a:pPr>
            <a:r>
              <a:rPr lang="en-US" sz="2000" dirty="0">
                <a:latin typeface="Phetsarath OT" charset="0"/>
                <a:cs typeface="Phetsarath OT" charset="0"/>
              </a:rPr>
              <a:t>Q = b * </a:t>
            </a:r>
            <a:r>
              <a:rPr lang="en-US" sz="2000" dirty="0">
                <a:solidFill>
                  <a:srgbClr val="002060"/>
                </a:solidFill>
                <a:latin typeface="Phetsarath OT" charset="0"/>
                <a:cs typeface="Phetsarath OT" charset="0"/>
              </a:rPr>
              <a:t>L</a:t>
            </a:r>
            <a:r>
              <a:rPr lang="en-US" sz="2000" baseline="30000" dirty="0">
                <a:solidFill>
                  <a:srgbClr val="002060"/>
                </a:solidFill>
                <a:latin typeface="Phetsarath OT" charset="0"/>
                <a:cs typeface="Phetsarath OT" charset="0"/>
              </a:rPr>
              <a:t>a</a:t>
            </a:r>
          </a:p>
        </p:txBody>
      </p:sp>
      <p:sp>
        <p:nvSpPr>
          <p:cNvPr id="10" name="Text Box 8"/>
          <p:cNvSpPr txBox="1">
            <a:spLocks noChangeArrowheads="1"/>
          </p:cNvSpPr>
          <p:nvPr/>
        </p:nvSpPr>
        <p:spPr bwMode="auto">
          <a:xfrm>
            <a:off x="6455281" y="2596887"/>
            <a:ext cx="1306688" cy="40011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altLang="ko-KR" sz="2000" b="1" dirty="0">
                <a:solidFill>
                  <a:schemeClr val="tx1"/>
                </a:solidFill>
                <a:latin typeface="Phetsarath OT" charset="0"/>
                <a:ea typeface="굴림" pitchFamily="34" charset="-127"/>
                <a:cs typeface="Phetsarath OT" charset="0"/>
              </a:rPr>
              <a:t>(2.1.1)</a:t>
            </a:r>
          </a:p>
        </p:txBody>
      </p:sp>
      <p:graphicFrame>
        <p:nvGraphicFramePr>
          <p:cNvPr id="12" name="표 2"/>
          <p:cNvGraphicFramePr>
            <a:graphicFrameLocks noGrp="1"/>
          </p:cNvGraphicFramePr>
          <p:nvPr>
            <p:extLst>
              <p:ext uri="{D42A27DB-BD31-4B8C-83A1-F6EECF244321}">
                <p14:modId xmlns:p14="http://schemas.microsoft.com/office/powerpoint/2010/main" val="1798331179"/>
              </p:ext>
            </p:extLst>
          </p:nvPr>
        </p:nvGraphicFramePr>
        <p:xfrm>
          <a:off x="1434662" y="3421706"/>
          <a:ext cx="10342178" cy="2616484"/>
        </p:xfrm>
        <a:graphic>
          <a:graphicData uri="http://schemas.openxmlformats.org/drawingml/2006/table">
            <a:tbl>
              <a:tblPr firstRow="1" bandRow="1">
                <a:tableStyleId>{93296810-A885-4BE3-A3E7-6D5BEEA58F35}</a:tableStyleId>
              </a:tblPr>
              <a:tblGrid>
                <a:gridCol w="1532060">
                  <a:extLst>
                    <a:ext uri="{9D8B030D-6E8A-4147-A177-3AD203B41FA5}">
                      <a16:colId xmlns:a16="http://schemas.microsoft.com/office/drawing/2014/main" val="20000"/>
                    </a:ext>
                  </a:extLst>
                </a:gridCol>
                <a:gridCol w="7060147">
                  <a:extLst>
                    <a:ext uri="{9D8B030D-6E8A-4147-A177-3AD203B41FA5}">
                      <a16:colId xmlns:a16="http://schemas.microsoft.com/office/drawing/2014/main" val="20001"/>
                    </a:ext>
                  </a:extLst>
                </a:gridCol>
                <a:gridCol w="1749971">
                  <a:extLst>
                    <a:ext uri="{9D8B030D-6E8A-4147-A177-3AD203B41FA5}">
                      <a16:colId xmlns:a16="http://schemas.microsoft.com/office/drawing/2014/main" val="20002"/>
                    </a:ext>
                  </a:extLst>
                </a:gridCol>
              </a:tblGrid>
              <a:tr h="707990">
                <a:tc>
                  <a:txBody>
                    <a:bodyPr/>
                    <a:lstStyle/>
                    <a:p>
                      <a:pPr algn="ctr" latinLnBrk="1"/>
                      <a:r>
                        <a:rPr lang="en-US" altLang="ko-KR" sz="2000" dirty="0" err="1">
                          <a:latin typeface="Phetsarath OT" charset="0"/>
                          <a:cs typeface="Phetsarath OT" charset="0"/>
                        </a:rPr>
                        <a:t>ເຄື່ອງໝາຍ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latin typeface="Phetsarath OT" charset="0"/>
                          <a:cs typeface="Phetsarath OT" charset="0"/>
                        </a:rPr>
                        <a:t>ຄວາມໝາຍ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solidFill>
                            <a:schemeClr val="bg1"/>
                          </a:solidFill>
                          <a:latin typeface="Phetsarath OT" charset="0"/>
                          <a:cs typeface="Phetsarath OT" charset="0"/>
                        </a:rPr>
                        <a:t>ຫົວໜ່ວຍ</a:t>
                      </a:r>
                      <a:endParaRPr lang="ko-KR" altLang="en-US" sz="2000" dirty="0">
                        <a:solidFill>
                          <a:schemeClr val="bg1"/>
                        </a:solidFill>
                        <a:latin typeface="Phetsarath OT" charset="0"/>
                        <a:cs typeface="Phetsarath OT" charset="0"/>
                      </a:endParaRPr>
                    </a:p>
                  </a:txBody>
                  <a:tcPr anchor="ctr"/>
                </a:tc>
                <a:extLst>
                  <a:ext uri="{0D108BD9-81ED-4DB2-BD59-A6C34878D82A}">
                    <a16:rowId xmlns:a16="http://schemas.microsoft.com/office/drawing/2014/main" val="10000"/>
                  </a:ext>
                </a:extLst>
              </a:tr>
              <a:tr h="400168">
                <a:tc>
                  <a:txBody>
                    <a:bodyPr/>
                    <a:lstStyle/>
                    <a:p>
                      <a:pPr algn="ctr" latinLnBrk="1"/>
                      <a:r>
                        <a:rPr lang="en-US" altLang="en-US" sz="2000" i="1" dirty="0">
                          <a:latin typeface="Phetsarath OT" charset="0"/>
                          <a:cs typeface="Phetsarath OT" charset="0"/>
                        </a:rPr>
                        <a:t>Q</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ຜົນຜະລິດ</a:t>
                      </a:r>
                      <a:endParaRPr lang="en-US" altLang="en-US" sz="2000" dirty="0">
                        <a:latin typeface="Phetsarath OT" charset="0"/>
                        <a:cs typeface="Phetsarath OT"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Phetsarath OT" charset="0"/>
                          <a:cs typeface="Phetsarath OT" charset="0"/>
                        </a:rPr>
                        <a:t>m</a:t>
                      </a:r>
                      <a:r>
                        <a:rPr lang="en-US" sz="2000" baseline="30000" dirty="0">
                          <a:latin typeface="Phetsarath OT" charset="0"/>
                          <a:cs typeface="Phetsarath OT" charset="0"/>
                        </a:rPr>
                        <a:t>3</a:t>
                      </a:r>
                    </a:p>
                  </a:txBody>
                  <a:tcPr/>
                </a:tc>
                <a:extLst>
                  <a:ext uri="{0D108BD9-81ED-4DB2-BD59-A6C34878D82A}">
                    <a16:rowId xmlns:a16="http://schemas.microsoft.com/office/drawing/2014/main" val="10001"/>
                  </a:ext>
                </a:extLst>
              </a:tr>
              <a:tr h="400168">
                <a:tc>
                  <a:txBody>
                    <a:bodyPr/>
                    <a:lstStyle/>
                    <a:p>
                      <a:pPr algn="ctr" latinLnBrk="1"/>
                      <a:r>
                        <a:rPr lang="en-US" altLang="en-US" sz="2000" i="1" dirty="0">
                          <a:latin typeface="Phetsarath OT" charset="0"/>
                          <a:cs typeface="Phetsarath OT" charset="0"/>
                        </a:rPr>
                        <a:t>L</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ປັດໃຈແຮງງານ</a:t>
                      </a:r>
                      <a:endParaRPr lang="en-US" altLang="en-US" sz="2000" dirty="0">
                        <a:latin typeface="Phetsarath OT" charset="0"/>
                        <a:cs typeface="Phetsarath OT"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Phetsarath OT" charset="0"/>
                          <a:cs typeface="Phetsarath OT" charset="0"/>
                        </a:rPr>
                        <a:t>ຄົນ</a:t>
                      </a:r>
                      <a:endParaRPr lang="en-US" sz="2000" dirty="0">
                        <a:latin typeface="Phetsarath OT" charset="0"/>
                        <a:cs typeface="Phetsarath OT" charset="0"/>
                      </a:endParaRPr>
                    </a:p>
                  </a:txBody>
                  <a:tcPr/>
                </a:tc>
                <a:extLst>
                  <a:ext uri="{0D108BD9-81ED-4DB2-BD59-A6C34878D82A}">
                    <a16:rowId xmlns:a16="http://schemas.microsoft.com/office/drawing/2014/main" val="10002"/>
                  </a:ext>
                </a:extLst>
              </a:tr>
              <a:tr h="707990">
                <a:tc>
                  <a:txBody>
                    <a:bodyPr/>
                    <a:lstStyle/>
                    <a:p>
                      <a:pPr algn="ctr" latinLnBrk="1"/>
                      <a:r>
                        <a:rPr lang="en-US" altLang="ko-KR" sz="2000" b="0" i="1" dirty="0">
                          <a:solidFill>
                            <a:schemeClr val="tx1"/>
                          </a:solidFill>
                          <a:latin typeface="Phetsarath OT" charset="0"/>
                          <a:cs typeface="Phetsarath OT" charset="0"/>
                        </a:rPr>
                        <a:t>b</a:t>
                      </a:r>
                      <a:endParaRPr lang="ko-KR" altLang="en-US" sz="20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ສຳປະສິດປະສິດຕິພາບຂອງຕຳລາການຜະລິດ</a:t>
                      </a:r>
                      <a:r>
                        <a:rPr lang="en-US" sz="2000" dirty="0">
                          <a:latin typeface="Phetsarath OT" charset="0"/>
                          <a:cs typeface="Phetsarath OT" charset="0"/>
                        </a:rPr>
                        <a:t> (efficiency parameter)</a:t>
                      </a:r>
                      <a:endParaRPr lang="en-US" altLang="en-US" sz="2000" dirty="0">
                        <a:latin typeface="Phetsarath OT" charset="0"/>
                        <a:cs typeface="Phetsarath OT"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Phetsarath OT" charset="0"/>
                          <a:cs typeface="Phetsarath OT" charset="0"/>
                        </a:rPr>
                        <a:t>-</a:t>
                      </a:r>
                    </a:p>
                  </a:txBody>
                  <a:tcPr/>
                </a:tc>
                <a:extLst>
                  <a:ext uri="{0D108BD9-81ED-4DB2-BD59-A6C34878D82A}">
                    <a16:rowId xmlns:a16="http://schemas.microsoft.com/office/drawing/2014/main" val="10003"/>
                  </a:ext>
                </a:extLst>
              </a:tr>
              <a:tr h="400168">
                <a:tc>
                  <a:txBody>
                    <a:bodyPr/>
                    <a:lstStyle/>
                    <a:p>
                      <a:pPr algn="ctr" latinLnBrk="1"/>
                      <a:r>
                        <a:rPr lang="en-US" altLang="ko-KR" sz="2000" b="0" i="1" dirty="0">
                          <a:solidFill>
                            <a:schemeClr val="tx1"/>
                          </a:solidFill>
                          <a:latin typeface="Phetsarath OT" charset="0"/>
                          <a:cs typeface="Phetsarath OT" charset="0"/>
                        </a:rPr>
                        <a:t>a</a:t>
                      </a:r>
                      <a:endParaRPr lang="ko-KR" altLang="en-US" sz="20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ສຳປະສີດປ່ຽນແທນ</a:t>
                      </a:r>
                      <a:r>
                        <a:rPr lang="en-US" sz="2000" baseline="0" dirty="0">
                          <a:latin typeface="Phetsarath OT" charset="0"/>
                          <a:cs typeface="Phetsarath OT" charset="0"/>
                        </a:rPr>
                        <a:t> (</a:t>
                      </a:r>
                      <a:r>
                        <a:rPr lang="en-US" sz="2000" dirty="0">
                          <a:latin typeface="Phetsarath OT" charset="0"/>
                          <a:cs typeface="Phetsarath OT" charset="0"/>
                        </a:rPr>
                        <a:t>substitution parameter) </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Phetsarath OT" charset="0"/>
                          <a:cs typeface="Phetsarath OT" charset="0"/>
                        </a:rPr>
                        <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0741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Horizontal Scroll 10"/>
          <p:cNvSpPr/>
          <p:nvPr/>
        </p:nvSpPr>
        <p:spPr>
          <a:xfrm>
            <a:off x="447674" y="722266"/>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b="1" dirty="0" err="1">
                <a:ln>
                  <a:solidFill>
                    <a:schemeClr val="accent5">
                      <a:lumMod val="75000"/>
                    </a:schemeClr>
                  </a:solidFill>
                </a:ln>
                <a:latin typeface="Phetsarath OT" charset="0"/>
              </a:rPr>
              <a:t>ສັບວິຊາການ</a:t>
            </a:r>
            <a:endParaRPr lang="th-TH" b="1" dirty="0">
              <a:ln>
                <a:solidFill>
                  <a:schemeClr val="accent5">
                    <a:lumMod val="75000"/>
                  </a:schemeClr>
                </a:solidFill>
              </a:ln>
              <a:latin typeface="Phetsarath OT" charset="0"/>
            </a:endParaRPr>
          </a:p>
        </p:txBody>
      </p:sp>
      <p:sp>
        <p:nvSpPr>
          <p:cNvPr id="3" name="Rectangle 2"/>
          <p:cNvSpPr/>
          <p:nvPr/>
        </p:nvSpPr>
        <p:spPr>
          <a:xfrm>
            <a:off x="537473" y="1398163"/>
            <a:ext cx="1618938" cy="64457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Rectangle 17"/>
          <p:cNvSpPr/>
          <p:nvPr/>
        </p:nvSpPr>
        <p:spPr>
          <a:xfrm>
            <a:off x="537473" y="2290203"/>
            <a:ext cx="1618938" cy="91353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Rectangle 19"/>
          <p:cNvSpPr/>
          <p:nvPr/>
        </p:nvSpPr>
        <p:spPr>
          <a:xfrm>
            <a:off x="2336293" y="1403639"/>
            <a:ext cx="9398506" cy="644577"/>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altLang="ko-KR" sz="1600" dirty="0" err="1">
                <a:solidFill>
                  <a:schemeClr val="tx1"/>
                </a:solidFill>
                <a:latin typeface="Phetsarath OT" charset="0"/>
                <a:ea typeface="Arial Unicode MS" pitchFamily="34" charset="-128"/>
                <a:cs typeface="Phetsarath OT" charset="0"/>
              </a:rPr>
              <a:t>ໝາຍເຖີງ</a:t>
            </a:r>
            <a:r>
              <a:rPr lang="en-IN" altLang="ko-KR" sz="1600" dirty="0">
                <a:solidFill>
                  <a:schemeClr val="tx1"/>
                </a:solidFill>
                <a:latin typeface="Phetsarath OT" charset="0"/>
                <a:ea typeface="Arial Unicode MS" pitchFamily="34" charset="-128"/>
                <a:cs typeface="Phetsarath OT" charset="0"/>
              </a:rPr>
              <a:t> </a:t>
            </a:r>
            <a:r>
              <a:rPr lang="en-IN" altLang="ko-KR" sz="1600" dirty="0" err="1">
                <a:solidFill>
                  <a:schemeClr val="tx1"/>
                </a:solidFill>
                <a:latin typeface="Phetsarath OT" charset="0"/>
                <a:ea typeface="Arial Unicode MS" pitchFamily="34" charset="-128"/>
                <a:cs typeface="Phetsarath OT" charset="0"/>
              </a:rPr>
              <a:t>ມູນຄ່າທີ່ຫຼຸດລົງໄປຂອງຊັບສີນ</a:t>
            </a:r>
            <a:r>
              <a:rPr lang="en-IN" altLang="ko-KR" sz="1600" dirty="0">
                <a:solidFill>
                  <a:schemeClr val="tx1"/>
                </a:solidFill>
                <a:latin typeface="Phetsarath OT" charset="0"/>
                <a:ea typeface="Arial Unicode MS" pitchFamily="34" charset="-128"/>
                <a:cs typeface="Phetsarath OT" charset="0"/>
              </a:rPr>
              <a:t> </a:t>
            </a:r>
            <a:r>
              <a:rPr lang="en-IN" altLang="ko-KR" sz="1600" dirty="0" err="1">
                <a:solidFill>
                  <a:schemeClr val="tx1"/>
                </a:solidFill>
                <a:latin typeface="Phetsarath OT" charset="0"/>
                <a:ea typeface="Arial Unicode MS" pitchFamily="34" charset="-128"/>
                <a:cs typeface="Phetsarath OT" charset="0"/>
              </a:rPr>
              <a:t>ເຊີ່ງວ່າ</a:t>
            </a:r>
            <a:r>
              <a:rPr lang="en-IN" altLang="ko-KR" sz="1600" dirty="0">
                <a:solidFill>
                  <a:schemeClr val="tx1"/>
                </a:solidFill>
                <a:latin typeface="Phetsarath OT" charset="0"/>
                <a:ea typeface="Arial Unicode MS" pitchFamily="34" charset="-128"/>
                <a:cs typeface="Phetsarath OT" charset="0"/>
              </a:rPr>
              <a:t> </a:t>
            </a:r>
            <a:r>
              <a:rPr lang="en-IN" altLang="ko-KR" sz="1600" dirty="0" err="1">
                <a:solidFill>
                  <a:schemeClr val="tx1"/>
                </a:solidFill>
                <a:latin typeface="Phetsarath OT" charset="0"/>
                <a:ea typeface="Arial Unicode MS" pitchFamily="34" charset="-128"/>
                <a:cs typeface="Phetsarath OT" charset="0"/>
              </a:rPr>
              <a:t>ຊັບສີນດັ່ງກ່າວໄດ້ຖືກນຳໃຊ</a:t>
            </a:r>
            <a:r>
              <a:rPr lang="en-IN" altLang="ko-KR" sz="1600" dirty="0">
                <a:solidFill>
                  <a:schemeClr val="tx1"/>
                </a:solidFill>
                <a:latin typeface="Phetsarath OT" charset="0"/>
                <a:ea typeface="Arial Unicode MS" pitchFamily="34" charset="-128"/>
                <a:cs typeface="Phetsarath OT" charset="0"/>
              </a:rPr>
              <a:t>້ </a:t>
            </a:r>
            <a:r>
              <a:rPr lang="en-IN" altLang="ko-KR" sz="1600" dirty="0" err="1">
                <a:solidFill>
                  <a:schemeClr val="tx1"/>
                </a:solidFill>
                <a:latin typeface="Phetsarath OT" charset="0"/>
                <a:ea typeface="Arial Unicode MS" pitchFamily="34" charset="-128"/>
                <a:cs typeface="Phetsarath OT" charset="0"/>
              </a:rPr>
              <a:t>ເມືອນຳໃຊ້ໄລຍະໜື່ງ</a:t>
            </a:r>
            <a:r>
              <a:rPr lang="en-IN" altLang="ko-KR" sz="1600" dirty="0">
                <a:solidFill>
                  <a:schemeClr val="tx1"/>
                </a:solidFill>
                <a:latin typeface="Phetsarath OT" charset="0"/>
                <a:ea typeface="Arial Unicode MS" pitchFamily="34" charset="-128"/>
                <a:cs typeface="Phetsarath OT" charset="0"/>
              </a:rPr>
              <a:t> </a:t>
            </a:r>
            <a:r>
              <a:rPr lang="en-IN" altLang="ko-KR" sz="1600" dirty="0" err="1">
                <a:solidFill>
                  <a:schemeClr val="tx1"/>
                </a:solidFill>
                <a:latin typeface="Phetsarath OT" charset="0"/>
                <a:ea typeface="Arial Unicode MS" pitchFamily="34" charset="-128"/>
                <a:cs typeface="Phetsarath OT" charset="0"/>
              </a:rPr>
              <a:t>ກໍ່ຈະມີການເຊີມສະພາບໄປຕາມອາຍຸການ</a:t>
            </a:r>
            <a:r>
              <a:rPr lang="en-IN" altLang="ko-KR" sz="1600" dirty="0">
                <a:solidFill>
                  <a:schemeClr val="tx1"/>
                </a:solidFill>
                <a:latin typeface="Phetsarath OT" charset="0"/>
                <a:ea typeface="Arial Unicode MS" pitchFamily="34" charset="-128"/>
                <a:cs typeface="Phetsarath OT" charset="0"/>
              </a:rPr>
              <a:t>. </a:t>
            </a:r>
            <a:r>
              <a:rPr lang="en-IN" altLang="ko-KR" sz="1600" dirty="0" err="1">
                <a:solidFill>
                  <a:schemeClr val="tx1"/>
                </a:solidFill>
                <a:latin typeface="Phetsarath OT" charset="0"/>
                <a:ea typeface="Arial Unicode MS" pitchFamily="34" charset="-128"/>
                <a:cs typeface="Phetsarath OT" charset="0"/>
              </a:rPr>
              <a:t>ໝາຍເຖີງລາຍຈ່າຍຂອງສີນຄ້າທີ່ຖືກລົງທືນ</a:t>
            </a:r>
            <a:endParaRPr lang="th-TH" sz="1600" dirty="0">
              <a:solidFill>
                <a:schemeClr val="tx1"/>
              </a:solidFill>
            </a:endParaRPr>
          </a:p>
        </p:txBody>
      </p:sp>
      <p:sp>
        <p:nvSpPr>
          <p:cNvPr id="23" name="Rectangle 22"/>
          <p:cNvSpPr/>
          <p:nvPr/>
        </p:nvSpPr>
        <p:spPr>
          <a:xfrm>
            <a:off x="2336293" y="2290203"/>
            <a:ext cx="9398506" cy="968655"/>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altLang="ko-KR" sz="1600" dirty="0">
              <a:solidFill>
                <a:schemeClr val="tx1"/>
              </a:solidFill>
              <a:latin typeface="Phetsarath OT" charset="0"/>
              <a:ea typeface="Arial Unicode MS" pitchFamily="34" charset="-128"/>
              <a:cs typeface="Phetsarath OT" charset="0"/>
            </a:endParaRPr>
          </a:p>
          <a:p>
            <a:pPr>
              <a:lnSpc>
                <a:spcPct val="90000"/>
              </a:lnSpc>
            </a:pPr>
            <a:r>
              <a:rPr lang="pl-PL" sz="1600" dirty="0" err="1">
                <a:solidFill>
                  <a:schemeClr val="tx1"/>
                </a:solidFill>
                <a:latin typeface="Phetsarath OT" charset="0"/>
                <a:cs typeface="Phetsarath OT" charset="0"/>
              </a:rPr>
              <a:t>ໝາຍເຖີງຂະບວນການຂອງການນຳໃຊ</a:t>
            </a:r>
            <a:r>
              <a:rPr lang="pl-PL" sz="1600" dirty="0">
                <a:solidFill>
                  <a:schemeClr val="tx1"/>
                </a:solidFill>
                <a:latin typeface="Phetsarath OT" charset="0"/>
                <a:cs typeface="Phetsarath OT" charset="0"/>
              </a:rPr>
              <a:t>້ </a:t>
            </a:r>
            <a:r>
              <a:rPr lang="pl-PL" sz="1600" dirty="0" err="1">
                <a:solidFill>
                  <a:schemeClr val="tx1"/>
                </a:solidFill>
                <a:latin typeface="Phetsarath OT" charset="0"/>
                <a:cs typeface="Phetsarath OT" charset="0"/>
              </a:rPr>
              <a:t>ຊັບພະຍາກອນທຳມະຊາດ</a:t>
            </a:r>
            <a:r>
              <a:rPr lang="pl-PL" sz="1600" dirty="0">
                <a:solidFill>
                  <a:schemeClr val="tx1"/>
                </a:solidFill>
                <a:latin typeface="Phetsarath OT" charset="0"/>
                <a:cs typeface="Phetsarath OT" charset="0"/>
              </a:rPr>
              <a:t>, </a:t>
            </a:r>
            <a:r>
              <a:rPr lang="pl-PL" sz="1600" dirty="0" err="1">
                <a:solidFill>
                  <a:schemeClr val="tx1"/>
                </a:solidFill>
                <a:latin typeface="Phetsarath OT" charset="0"/>
                <a:cs typeface="Phetsarath OT" charset="0"/>
              </a:rPr>
              <a:t>ແຮງງານ</a:t>
            </a:r>
            <a:r>
              <a:rPr lang="pl-PL" sz="1600" dirty="0">
                <a:solidFill>
                  <a:schemeClr val="tx1"/>
                </a:solidFill>
                <a:latin typeface="Phetsarath OT" charset="0"/>
                <a:cs typeface="Phetsarath OT" charset="0"/>
              </a:rPr>
              <a:t> </a:t>
            </a:r>
            <a:r>
              <a:rPr lang="pl-PL" sz="1600" dirty="0" err="1">
                <a:solidFill>
                  <a:schemeClr val="tx1"/>
                </a:solidFill>
                <a:latin typeface="Phetsarath OT" charset="0"/>
                <a:cs typeface="Phetsarath OT" charset="0"/>
              </a:rPr>
              <a:t>ແລະ</a:t>
            </a:r>
            <a:r>
              <a:rPr lang="pl-PL" sz="1600" dirty="0">
                <a:solidFill>
                  <a:schemeClr val="tx1"/>
                </a:solidFill>
                <a:latin typeface="Phetsarath OT" charset="0"/>
                <a:cs typeface="Phetsarath OT" charset="0"/>
              </a:rPr>
              <a:t> </a:t>
            </a:r>
            <a:r>
              <a:rPr lang="pl-PL" sz="1600" dirty="0" err="1">
                <a:solidFill>
                  <a:schemeClr val="tx1"/>
                </a:solidFill>
                <a:latin typeface="Phetsarath OT" charset="0"/>
                <a:cs typeface="Phetsarath OT" charset="0"/>
              </a:rPr>
              <a:t>ອຸປະກອນ</a:t>
            </a:r>
            <a:r>
              <a:rPr lang="pl-PL" sz="1600" dirty="0">
                <a:solidFill>
                  <a:schemeClr val="tx1"/>
                </a:solidFill>
                <a:latin typeface="Phetsarath OT" charset="0"/>
                <a:cs typeface="Phetsarath OT" charset="0"/>
              </a:rPr>
              <a:t> (</a:t>
            </a:r>
            <a:r>
              <a:rPr lang="pl-PL" sz="1600" dirty="0" err="1">
                <a:solidFill>
                  <a:schemeClr val="tx1"/>
                </a:solidFill>
                <a:latin typeface="Phetsarath OT" charset="0"/>
                <a:cs typeface="Phetsarath OT" charset="0"/>
              </a:rPr>
              <a:t>ທືນ</a:t>
            </a:r>
            <a:r>
              <a:rPr lang="pl-PL" sz="1600" dirty="0">
                <a:solidFill>
                  <a:schemeClr val="tx1"/>
                </a:solidFill>
                <a:latin typeface="Phetsarath OT" charset="0"/>
                <a:cs typeface="Phetsarath OT" charset="0"/>
              </a:rPr>
              <a:t>) </a:t>
            </a:r>
            <a:r>
              <a:rPr lang="pl-PL" sz="1600" dirty="0" err="1">
                <a:solidFill>
                  <a:schemeClr val="tx1"/>
                </a:solidFill>
                <a:latin typeface="Phetsarath OT" charset="0"/>
                <a:cs typeface="Phetsarath OT" charset="0"/>
              </a:rPr>
              <a:t>ເພື່ອສ້າງຜະລິດຕະພັນໃດໜື່ງທີ່ສາມາດຂາຍ</a:t>
            </a:r>
            <a:r>
              <a:rPr lang="pl-PL" sz="1600" dirty="0">
                <a:solidFill>
                  <a:schemeClr val="tx1"/>
                </a:solidFill>
                <a:latin typeface="Phetsarath OT" charset="0"/>
                <a:cs typeface="Phetsarath OT" charset="0"/>
              </a:rPr>
              <a:t> </a:t>
            </a:r>
            <a:r>
              <a:rPr lang="pl-PL" sz="1600" dirty="0" err="1">
                <a:solidFill>
                  <a:schemeClr val="tx1"/>
                </a:solidFill>
                <a:latin typeface="Phetsarath OT" charset="0"/>
                <a:cs typeface="Phetsarath OT" charset="0"/>
              </a:rPr>
              <a:t>ຫຼື</a:t>
            </a:r>
            <a:r>
              <a:rPr lang="pl-PL" sz="1600" dirty="0">
                <a:solidFill>
                  <a:schemeClr val="tx1"/>
                </a:solidFill>
                <a:latin typeface="Phetsarath OT" charset="0"/>
                <a:cs typeface="Phetsarath OT" charset="0"/>
              </a:rPr>
              <a:t> </a:t>
            </a:r>
            <a:r>
              <a:rPr lang="pl-PL" sz="1600" dirty="0" err="1">
                <a:solidFill>
                  <a:schemeClr val="tx1"/>
                </a:solidFill>
                <a:latin typeface="Phetsarath OT" charset="0"/>
                <a:cs typeface="Phetsarath OT" charset="0"/>
              </a:rPr>
              <a:t>ນຳໃຊ</a:t>
            </a:r>
            <a:r>
              <a:rPr lang="pl-PL" sz="1600" dirty="0">
                <a:solidFill>
                  <a:schemeClr val="tx1"/>
                </a:solidFill>
                <a:latin typeface="Phetsarath OT" charset="0"/>
                <a:cs typeface="Phetsarath OT" charset="0"/>
              </a:rPr>
              <a:t>້ (Gregory 1987, p.53)</a:t>
            </a:r>
            <a:endParaRPr lang="th-TH" sz="1600" dirty="0">
              <a:solidFill>
                <a:schemeClr val="tx1"/>
              </a:solidFill>
            </a:endParaRPr>
          </a:p>
        </p:txBody>
      </p:sp>
      <p:sp>
        <p:nvSpPr>
          <p:cNvPr id="25" name="Rounded Rectangle 24"/>
          <p:cNvSpPr/>
          <p:nvPr/>
        </p:nvSpPr>
        <p:spPr>
          <a:xfrm>
            <a:off x="575895" y="4562667"/>
            <a:ext cx="11158904" cy="96192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Rectangle 26"/>
          <p:cNvSpPr/>
          <p:nvPr/>
        </p:nvSpPr>
        <p:spPr>
          <a:xfrm>
            <a:off x="1681376" y="4705145"/>
            <a:ext cx="1521949" cy="64457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err="1">
                <a:solidFill>
                  <a:schemeClr val="bg1"/>
                </a:solidFill>
                <a:latin typeface="Phetsarath OT" charset="0"/>
                <a:ea typeface="Arial Unicode MS" pitchFamily="34" charset="-128"/>
                <a:cs typeface="Phetsarath OT" charset="0"/>
              </a:rPr>
              <a:t>ຕຳລາການຜະລິດ</a:t>
            </a:r>
            <a:endParaRPr lang="th-TH" sz="1600" dirty="0">
              <a:solidFill>
                <a:schemeClr val="bg1"/>
              </a:solidFill>
            </a:endParaRPr>
          </a:p>
        </p:txBody>
      </p:sp>
      <p:sp>
        <p:nvSpPr>
          <p:cNvPr id="7" name="TextBox 6"/>
          <p:cNvSpPr txBox="1"/>
          <p:nvPr/>
        </p:nvSpPr>
        <p:spPr>
          <a:xfrm>
            <a:off x="588958" y="4536541"/>
            <a:ext cx="337013" cy="981789"/>
          </a:xfrm>
          <a:prstGeom prst="roundRect">
            <a:avLst/>
          </a:prstGeom>
          <a:noFill/>
          <a:ln>
            <a:solidFill>
              <a:schemeClr val="accent6">
                <a:lumMod val="50000"/>
              </a:schemeClr>
            </a:solidFill>
          </a:ln>
        </p:spPr>
        <p:txBody>
          <a:bodyPr wrap="square" rtlCol="0">
            <a:spAutoFit/>
          </a:bodyPr>
          <a:lstStyle/>
          <a:p>
            <a:r>
              <a:rPr lang="en-US" sz="800" dirty="0">
                <a:latin typeface="Phetsarath OT" charset="0"/>
                <a:cs typeface="Phetsarath OT" charset="0"/>
              </a:rPr>
              <a:t>K</a:t>
            </a:r>
          </a:p>
          <a:p>
            <a:r>
              <a:rPr lang="en-US" sz="800" dirty="0">
                <a:latin typeface="Phetsarath OT" charset="0"/>
                <a:cs typeface="Phetsarath OT" charset="0"/>
              </a:rPr>
              <a:t>E</a:t>
            </a:r>
          </a:p>
          <a:p>
            <a:r>
              <a:rPr lang="en-US" sz="800" dirty="0">
                <a:latin typeface="Phetsarath OT" charset="0"/>
                <a:cs typeface="Phetsarath OT" charset="0"/>
              </a:rPr>
              <a:t>Y</a:t>
            </a:r>
          </a:p>
          <a:p>
            <a:r>
              <a:rPr lang="en-US" sz="800" dirty="0">
                <a:latin typeface="Phetsarath OT" charset="0"/>
                <a:cs typeface="Phetsarath OT" charset="0"/>
              </a:rPr>
              <a:t>W</a:t>
            </a:r>
          </a:p>
          <a:p>
            <a:r>
              <a:rPr lang="en-US" sz="800" dirty="0">
                <a:latin typeface="Phetsarath OT" charset="0"/>
                <a:cs typeface="Phetsarath OT" charset="0"/>
              </a:rPr>
              <a:t>O</a:t>
            </a:r>
          </a:p>
          <a:p>
            <a:r>
              <a:rPr lang="en-US" sz="800" dirty="0">
                <a:latin typeface="Phetsarath OT" charset="0"/>
                <a:cs typeface="Phetsarath OT" charset="0"/>
              </a:rPr>
              <a:t>R</a:t>
            </a:r>
          </a:p>
          <a:p>
            <a:r>
              <a:rPr lang="en-US" sz="800" dirty="0">
                <a:latin typeface="Phetsarath OT" charset="0"/>
                <a:cs typeface="Phetsarath OT" charset="0"/>
              </a:rPr>
              <a:t>D</a:t>
            </a:r>
            <a:endParaRPr lang="th-TH" sz="800" dirty="0">
              <a:latin typeface="Phetsarath OT" charset="0"/>
            </a:endParaRPr>
          </a:p>
        </p:txBody>
      </p:sp>
      <p:sp>
        <p:nvSpPr>
          <p:cNvPr id="35" name="Rectangle 34"/>
          <p:cNvSpPr/>
          <p:nvPr/>
        </p:nvSpPr>
        <p:spPr>
          <a:xfrm>
            <a:off x="5750418" y="4705145"/>
            <a:ext cx="1718643" cy="64457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err="1">
                <a:latin typeface="Phetsarath OT" charset="0"/>
                <a:cs typeface="Phetsarath OT" charset="0"/>
              </a:rPr>
              <a:t>ການຜະລິດ</a:t>
            </a:r>
            <a:endParaRPr lang="th-TH" sz="1600" dirty="0">
              <a:solidFill>
                <a:schemeClr val="bg1"/>
              </a:solidFill>
            </a:endParaRPr>
          </a:p>
        </p:txBody>
      </p:sp>
      <p:sp>
        <p:nvSpPr>
          <p:cNvPr id="39" name="Rectangle 38"/>
          <p:cNvSpPr/>
          <p:nvPr/>
        </p:nvSpPr>
        <p:spPr>
          <a:xfrm>
            <a:off x="9784081" y="4747464"/>
            <a:ext cx="1711868" cy="64457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err="1">
                <a:latin typeface="Phetsarath OT" charset="0"/>
                <a:cs typeface="Phetsarath OT" charset="0"/>
              </a:rPr>
              <a:t>ຄ່າຫຼຸ້ຍຫ້ຽນ</a:t>
            </a:r>
            <a:endParaRPr lang="th-TH" sz="1600" dirty="0">
              <a:solidFill>
                <a:schemeClr val="bg1"/>
              </a:solidFill>
            </a:endParaRPr>
          </a:p>
        </p:txBody>
      </p:sp>
      <p:sp>
        <p:nvSpPr>
          <p:cNvPr id="38" name="Rectangle 37"/>
          <p:cNvSpPr/>
          <p:nvPr/>
        </p:nvSpPr>
        <p:spPr>
          <a:xfrm>
            <a:off x="550536" y="3588291"/>
            <a:ext cx="1618938" cy="84581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2" name="Rectangle 41"/>
          <p:cNvSpPr/>
          <p:nvPr/>
        </p:nvSpPr>
        <p:spPr>
          <a:xfrm>
            <a:off x="2349356" y="3500846"/>
            <a:ext cx="9385444" cy="948251"/>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dirty="0" err="1">
                <a:solidFill>
                  <a:schemeClr val="tx1"/>
                </a:solidFill>
                <a:latin typeface="Phetsarath OT" charset="0"/>
                <a:cs typeface="Phetsarath OT" charset="0"/>
              </a:rPr>
              <a:t>ອະທິບາຍການພົວພັນລະຫວ່າງ</a:t>
            </a:r>
            <a:r>
              <a:rPr lang="en-US" sz="1600" dirty="0">
                <a:solidFill>
                  <a:schemeClr val="tx1"/>
                </a:solidFill>
                <a:latin typeface="Phetsarath OT" charset="0"/>
                <a:cs typeface="Phetsarath OT" charset="0"/>
              </a:rPr>
              <a:t> </a:t>
            </a:r>
            <a:r>
              <a:rPr lang="en-US" sz="1600" dirty="0" err="1">
                <a:solidFill>
                  <a:schemeClr val="tx1"/>
                </a:solidFill>
                <a:latin typeface="Phetsarath OT" charset="0"/>
                <a:cs typeface="Phetsarath OT" charset="0"/>
              </a:rPr>
              <a:t>ປັດໃຈການຜະລິດ</a:t>
            </a:r>
            <a:r>
              <a:rPr lang="en-US" sz="1600" dirty="0">
                <a:solidFill>
                  <a:schemeClr val="tx1"/>
                </a:solidFill>
                <a:latin typeface="Phetsarath OT" charset="0"/>
                <a:cs typeface="Phetsarath OT" charset="0"/>
              </a:rPr>
              <a:t> </a:t>
            </a:r>
            <a:r>
              <a:rPr lang="en-US" sz="1600" dirty="0" err="1">
                <a:solidFill>
                  <a:schemeClr val="tx1"/>
                </a:solidFill>
                <a:latin typeface="Phetsarath OT" charset="0"/>
                <a:cs typeface="Phetsarath OT" charset="0"/>
              </a:rPr>
              <a:t>ແລະ</a:t>
            </a:r>
            <a:r>
              <a:rPr lang="en-US" sz="1600" dirty="0">
                <a:solidFill>
                  <a:schemeClr val="tx1"/>
                </a:solidFill>
                <a:latin typeface="Phetsarath OT" charset="0"/>
                <a:cs typeface="Phetsarath OT" charset="0"/>
              </a:rPr>
              <a:t> </a:t>
            </a:r>
            <a:r>
              <a:rPr lang="en-US" sz="1600" dirty="0" err="1">
                <a:solidFill>
                  <a:schemeClr val="tx1"/>
                </a:solidFill>
                <a:latin typeface="Phetsarath OT" charset="0"/>
                <a:cs typeface="Phetsarath OT" charset="0"/>
              </a:rPr>
              <a:t>ຜົນຜະລິດ</a:t>
            </a:r>
            <a:r>
              <a:rPr lang="en-US" sz="1600" dirty="0">
                <a:solidFill>
                  <a:schemeClr val="tx1"/>
                </a:solidFill>
                <a:latin typeface="Phetsarath OT" charset="0"/>
                <a:cs typeface="Phetsarath OT" charset="0"/>
              </a:rPr>
              <a:t>, </a:t>
            </a:r>
            <a:r>
              <a:rPr lang="en-US" sz="1600" dirty="0" err="1">
                <a:solidFill>
                  <a:schemeClr val="tx1"/>
                </a:solidFill>
                <a:latin typeface="Phetsarath OT" charset="0"/>
                <a:cs typeface="Phetsarath OT" charset="0"/>
              </a:rPr>
              <a:t>ຊື່ງແມ່ນສູດຂອງການຜະລິດສີນຄ້າທີ່ຕ້ອງການ</a:t>
            </a:r>
            <a:endParaRPr lang="en-US" sz="1600" dirty="0">
              <a:solidFill>
                <a:schemeClr val="tx1"/>
              </a:solidFill>
              <a:latin typeface="Phetsarath OT" charset="0"/>
              <a:cs typeface="Phetsarath OT" charset="0"/>
            </a:endParaRPr>
          </a:p>
        </p:txBody>
      </p:sp>
    </p:spTree>
    <p:extLst>
      <p:ext uri="{BB962C8B-B14F-4D97-AF65-F5344CB8AC3E}">
        <p14:creationId xmlns:p14="http://schemas.microsoft.com/office/powerpoint/2010/main" val="67612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ຕໍາລາການຜະລິດແບບງ່າຍດ່າຍ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Text Box 8"/>
          <p:cNvSpPr txBox="1">
            <a:spLocks noChangeArrowheads="1"/>
          </p:cNvSpPr>
          <p:nvPr/>
        </p:nvSpPr>
        <p:spPr bwMode="auto">
          <a:xfrm>
            <a:off x="8749862" y="6360130"/>
            <a:ext cx="3650377" cy="27699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altLang="ko-KR" sz="1200" b="0" i="1" dirty="0">
                <a:solidFill>
                  <a:schemeClr val="tx1"/>
                </a:solidFill>
                <a:latin typeface="Phetsarath OT" charset="0"/>
                <a:ea typeface="굴림" pitchFamily="34" charset="-127"/>
                <a:cs typeface="Phetsarath OT" charset="0"/>
              </a:rPr>
              <a:t>Source: adapted from </a:t>
            </a:r>
            <a:r>
              <a:rPr lang="en-US" sz="1200" b="0" i="1" dirty="0" err="1">
                <a:latin typeface="Phetsarath OT" charset="0"/>
                <a:cs typeface="Phetsarath OT" charset="0"/>
              </a:rPr>
              <a:t>Whigham</a:t>
            </a:r>
            <a:r>
              <a:rPr lang="en-US" sz="1200" b="0" i="1" dirty="0">
                <a:latin typeface="Phetsarath OT" charset="0"/>
                <a:cs typeface="Phetsarath OT" charset="0"/>
              </a:rPr>
              <a:t> D. (2001)</a:t>
            </a:r>
            <a:endParaRPr lang="en-US" altLang="ko-KR" sz="1200" b="0" i="1" dirty="0">
              <a:solidFill>
                <a:schemeClr val="tx1"/>
              </a:solidFill>
              <a:latin typeface="Phetsarath OT" charset="0"/>
              <a:ea typeface="굴림" pitchFamily="34" charset="-127"/>
              <a:cs typeface="Phetsarath OT" charset="0"/>
            </a:endParaRPr>
          </a:p>
        </p:txBody>
      </p:sp>
      <p:grpSp>
        <p:nvGrpSpPr>
          <p:cNvPr id="8" name="Group 7"/>
          <p:cNvGrpSpPr/>
          <p:nvPr/>
        </p:nvGrpSpPr>
        <p:grpSpPr>
          <a:xfrm>
            <a:off x="740716" y="1726318"/>
            <a:ext cx="1781768" cy="417790"/>
            <a:chOff x="5818948" y="1039144"/>
            <a:chExt cx="3472317" cy="485160"/>
          </a:xfrm>
        </p:grpSpPr>
        <p:sp>
          <p:nvSpPr>
            <p:cNvPr id="9" name="양쪽 모서리가 둥근 사각형 9"/>
            <p:cNvSpPr/>
            <p:nvPr/>
          </p:nvSpPr>
          <p:spPr>
            <a:xfrm>
              <a:off x="5818948" y="1039144"/>
              <a:ext cx="3472317" cy="485160"/>
            </a:xfrm>
            <a:prstGeom prst="round2SameRect">
              <a:avLst/>
            </a:prstGeom>
            <a:solidFill>
              <a:srgbClr val="92D050"/>
            </a:solidFill>
            <a:ln w="6350">
              <a:noFill/>
              <a:round/>
              <a:headEnd/>
              <a:tailEnd/>
            </a:ln>
            <a:effectLst/>
          </p:spPr>
          <p:txBody>
            <a:bodyPr wrap="none" anchor="ctr"/>
            <a:lstStyle/>
            <a:p>
              <a:pPr algn="ctr">
                <a:defRPr/>
              </a:pPr>
              <a:endParaRPr lang="ko-KR" altLang="en-US" b="1">
                <a:solidFill>
                  <a:srgbClr val="000000"/>
                </a:solidFill>
                <a:latin typeface="굴림" pitchFamily="50" charset="-127"/>
                <a:ea typeface="굴림" pitchFamily="50" charset="-127"/>
              </a:endParaRPr>
            </a:p>
          </p:txBody>
        </p:sp>
        <p:sp>
          <p:nvSpPr>
            <p:cNvPr id="10" name="직사각형 12"/>
            <p:cNvSpPr/>
            <p:nvPr/>
          </p:nvSpPr>
          <p:spPr>
            <a:xfrm>
              <a:off x="5818948" y="1100946"/>
              <a:ext cx="3397474" cy="307777"/>
            </a:xfrm>
            <a:prstGeom prst="rect">
              <a:avLst/>
            </a:prstGeom>
          </p:spPr>
          <p:txBody>
            <a:bodyPr wrap="square">
              <a:spAutoFit/>
            </a:bodyPr>
            <a:lstStyle/>
            <a:p>
              <a:pPr lvl="0" algn="ctr"/>
              <a:r>
                <a:rPr lang="en-US" altLang="ko-KR" sz="1400" b="1" dirty="0">
                  <a:solidFill>
                    <a:schemeClr val="bg1"/>
                  </a:solidFill>
                  <a:latin typeface="Phetsarath OT" charset="0"/>
                  <a:ea typeface="HY견고딕" pitchFamily="18" charset="-127"/>
                  <a:cs typeface="Phetsarath OT" charset="0"/>
                </a:rPr>
                <a:t> </a:t>
              </a:r>
              <a:r>
                <a:rPr lang="en-US" altLang="ko-KR" sz="1400" b="1" dirty="0" err="1">
                  <a:solidFill>
                    <a:schemeClr val="bg1"/>
                  </a:solidFill>
                  <a:latin typeface="Phetsarath OT" charset="0"/>
                  <a:ea typeface="HY견고딕" pitchFamily="18" charset="-127"/>
                  <a:cs typeface="Phetsarath OT" charset="0"/>
                </a:rPr>
                <a:t>ຮູບທີ</a:t>
              </a:r>
              <a:r>
                <a:rPr lang="en-US" altLang="ko-KR" sz="1400" b="1" dirty="0">
                  <a:solidFill>
                    <a:schemeClr val="bg1"/>
                  </a:solidFill>
                  <a:latin typeface="Phetsarath OT" charset="0"/>
                  <a:ea typeface="HY견고딕" pitchFamily="18" charset="-127"/>
                  <a:cs typeface="Phetsarath OT" charset="0"/>
                </a:rPr>
                <a:t>: 2.1</a:t>
              </a:r>
            </a:p>
          </p:txBody>
        </p:sp>
      </p:grpSp>
      <p:graphicFrame>
        <p:nvGraphicFramePr>
          <p:cNvPr id="12" name="Table 11"/>
          <p:cNvGraphicFramePr>
            <a:graphicFrameLocks noGrp="1"/>
          </p:cNvGraphicFramePr>
          <p:nvPr>
            <p:extLst>
              <p:ext uri="{D42A27DB-BD31-4B8C-83A1-F6EECF244321}">
                <p14:modId xmlns:p14="http://schemas.microsoft.com/office/powerpoint/2010/main" val="1866307453"/>
              </p:ext>
            </p:extLst>
          </p:nvPr>
        </p:nvGraphicFramePr>
        <p:xfrm>
          <a:off x="740716" y="2087951"/>
          <a:ext cx="5376305" cy="3582210"/>
        </p:xfrm>
        <a:graphic>
          <a:graphicData uri="http://schemas.openxmlformats.org/drawingml/2006/table">
            <a:tbl>
              <a:tblPr>
                <a:tableStyleId>{08FB837D-C827-4EFA-A057-4D05807E0F7C}</a:tableStyleId>
              </a:tblPr>
              <a:tblGrid>
                <a:gridCol w="488208">
                  <a:extLst>
                    <a:ext uri="{9D8B030D-6E8A-4147-A177-3AD203B41FA5}">
                      <a16:colId xmlns:a16="http://schemas.microsoft.com/office/drawing/2014/main" val="20000"/>
                    </a:ext>
                  </a:extLst>
                </a:gridCol>
                <a:gridCol w="1069156">
                  <a:extLst>
                    <a:ext uri="{9D8B030D-6E8A-4147-A177-3AD203B41FA5}">
                      <a16:colId xmlns:a16="http://schemas.microsoft.com/office/drawing/2014/main" val="20001"/>
                    </a:ext>
                  </a:extLst>
                </a:gridCol>
                <a:gridCol w="964539">
                  <a:extLst>
                    <a:ext uri="{9D8B030D-6E8A-4147-A177-3AD203B41FA5}">
                      <a16:colId xmlns:a16="http://schemas.microsoft.com/office/drawing/2014/main" val="20002"/>
                    </a:ext>
                  </a:extLst>
                </a:gridCol>
                <a:gridCol w="649588">
                  <a:extLst>
                    <a:ext uri="{9D8B030D-6E8A-4147-A177-3AD203B41FA5}">
                      <a16:colId xmlns:a16="http://schemas.microsoft.com/office/drawing/2014/main" val="20003"/>
                    </a:ext>
                  </a:extLst>
                </a:gridCol>
                <a:gridCol w="1010996">
                  <a:extLst>
                    <a:ext uri="{9D8B030D-6E8A-4147-A177-3AD203B41FA5}">
                      <a16:colId xmlns:a16="http://schemas.microsoft.com/office/drawing/2014/main" val="20004"/>
                    </a:ext>
                  </a:extLst>
                </a:gridCol>
                <a:gridCol w="1193818">
                  <a:extLst>
                    <a:ext uri="{9D8B030D-6E8A-4147-A177-3AD203B41FA5}">
                      <a16:colId xmlns:a16="http://schemas.microsoft.com/office/drawing/2014/main" val="20005"/>
                    </a:ext>
                  </a:extLst>
                </a:gridCol>
              </a:tblGrid>
              <a:tr h="750326">
                <a:tc>
                  <a:txBody>
                    <a:bodyPr/>
                    <a:lstStyle/>
                    <a:p>
                      <a:pPr algn="ctr" fontAlgn="b"/>
                      <a:r>
                        <a:rPr lang="en-US" sz="1600" u="none" strike="noStrike" dirty="0">
                          <a:effectLst/>
                          <a:latin typeface="Phetsarath OT" charset="0"/>
                          <a:cs typeface="Phetsarath OT" charset="0"/>
                        </a:rPr>
                        <a:t>L</a:t>
                      </a:r>
                      <a:endParaRPr lang="en-US" sz="1600" b="0" i="0" u="none" strike="noStrike" dirty="0">
                        <a:effectLst/>
                        <a:latin typeface="Phetsarath OT" charset="0"/>
                        <a:cs typeface="Phetsarath OT" charset="0"/>
                      </a:endParaRPr>
                    </a:p>
                  </a:txBody>
                  <a:tcPr marL="9525" marR="9525" marT="9525" marB="0" anchor="ctr"/>
                </a:tc>
                <a:tc>
                  <a:txBody>
                    <a:bodyPr/>
                    <a:lstStyle/>
                    <a:p>
                      <a:pPr algn="ctr" fontAlgn="b"/>
                      <a:r>
                        <a:rPr lang="en-US" sz="1600" u="none" strike="noStrike" dirty="0" err="1">
                          <a:effectLst/>
                          <a:latin typeface="Phetsarath OT" charset="0"/>
                          <a:cs typeface="Phetsarath OT" charset="0"/>
                        </a:rPr>
                        <a:t>ຜົນຜະລິດທັງໝົດ</a:t>
                      </a:r>
                      <a:r>
                        <a:rPr lang="en-US" sz="1600" u="none" strike="noStrike" dirty="0">
                          <a:effectLst/>
                          <a:latin typeface="Phetsarath OT" charset="0"/>
                          <a:cs typeface="Phetsarath OT" charset="0"/>
                        </a:rPr>
                        <a:t>(Q)</a:t>
                      </a:r>
                      <a:endParaRPr lang="en-US" sz="1600" b="0" i="0" u="none" strike="noStrike" dirty="0">
                        <a:effectLst/>
                        <a:latin typeface="Phetsarath OT" charset="0"/>
                        <a:cs typeface="Phetsarath OT" charset="0"/>
                      </a:endParaRPr>
                    </a:p>
                  </a:txBody>
                  <a:tcPr marL="9525" marR="9525" marT="9525" marB="0" anchor="ctr"/>
                </a:tc>
                <a:tc>
                  <a:txBody>
                    <a:bodyPr/>
                    <a:lstStyle/>
                    <a:p>
                      <a:pPr algn="ctr" fontAlgn="b"/>
                      <a:r>
                        <a:rPr lang="en-US" sz="1600" u="none" strike="noStrike" dirty="0" err="1">
                          <a:effectLst/>
                          <a:latin typeface="Phetsarath OT" charset="0"/>
                          <a:cs typeface="Phetsarath OT" charset="0"/>
                        </a:rPr>
                        <a:t>ຜົນຜະລິດສ່ວນເພີ່ມ</a:t>
                      </a:r>
                      <a:endParaRPr lang="en-US" sz="1600" b="0" i="0" u="none" strike="noStrike" dirty="0">
                        <a:effectLst/>
                        <a:latin typeface="Phetsarath OT" charset="0"/>
                        <a:cs typeface="Phetsarath OT" charset="0"/>
                      </a:endParaRPr>
                    </a:p>
                  </a:txBody>
                  <a:tcPr marL="9525" marR="9525" marT="9525" marB="0" anchor="ctr"/>
                </a:tc>
                <a:tc>
                  <a:txBody>
                    <a:bodyPr/>
                    <a:lstStyle/>
                    <a:p>
                      <a:pPr algn="ctr" fontAlgn="b"/>
                      <a:r>
                        <a:rPr lang="en-US" sz="1600" u="none" strike="noStrike" dirty="0">
                          <a:effectLst/>
                          <a:latin typeface="Phetsarath OT" charset="0"/>
                          <a:cs typeface="Phetsarath OT" charset="0"/>
                        </a:rPr>
                        <a:t>L</a:t>
                      </a:r>
                      <a:endParaRPr lang="en-US" sz="1600" b="0" i="0" u="none" strike="noStrike" dirty="0">
                        <a:effectLst/>
                        <a:latin typeface="Phetsarath OT" charset="0"/>
                        <a:cs typeface="Phetsarath OT" charset="0"/>
                      </a:endParaRPr>
                    </a:p>
                  </a:txBody>
                  <a:tcPr marL="9525" marR="9525" marT="9525" marB="0" anchor="ctr"/>
                </a:tc>
                <a:tc>
                  <a:txBody>
                    <a:bodyPr/>
                    <a:lstStyle/>
                    <a:p>
                      <a:pPr algn="ctr" fontAlgn="b"/>
                      <a:r>
                        <a:rPr lang="en-US" sz="1600" u="none" strike="noStrike" dirty="0" err="1">
                          <a:effectLst/>
                          <a:latin typeface="Phetsarath OT" charset="0"/>
                          <a:cs typeface="Phetsarath OT" charset="0"/>
                        </a:rPr>
                        <a:t>ຜົນຜະລິດທັງໝົດ</a:t>
                      </a:r>
                      <a:r>
                        <a:rPr lang="en-US" sz="1600" u="none" strike="noStrike" dirty="0">
                          <a:effectLst/>
                          <a:latin typeface="Phetsarath OT" charset="0"/>
                          <a:cs typeface="Phetsarath OT" charset="0"/>
                        </a:rPr>
                        <a:t>(Q)</a:t>
                      </a:r>
                      <a:endParaRPr lang="en-US" sz="1600" b="0" i="0" u="none" strike="noStrike" dirty="0">
                        <a:effectLst/>
                        <a:latin typeface="Phetsarath OT" charset="0"/>
                        <a:cs typeface="Phetsarath OT" charset="0"/>
                      </a:endParaRPr>
                    </a:p>
                  </a:txBody>
                  <a:tcPr marL="9525" marR="9525" marT="9525" marB="0" anchor="ctr"/>
                </a:tc>
                <a:tc>
                  <a:txBody>
                    <a:bodyPr/>
                    <a:lstStyle/>
                    <a:p>
                      <a:pPr algn="ctr" fontAlgn="b"/>
                      <a:r>
                        <a:rPr lang="en-US" sz="1600" u="none" strike="noStrike" dirty="0" err="1">
                          <a:effectLst/>
                          <a:latin typeface="Phetsarath OT" charset="0"/>
                          <a:cs typeface="Phetsarath OT" charset="0"/>
                        </a:rPr>
                        <a:t>ຜົນຜະລິດສ່ວນເພີ່ມ</a:t>
                      </a:r>
                      <a:endParaRPr lang="en-US" sz="1600" b="0" i="0" u="none" strike="noStrike" dirty="0">
                        <a:effectLst/>
                        <a:latin typeface="Phetsarath OT" charset="0"/>
                        <a:cs typeface="Phetsarath OT" charset="0"/>
                      </a:endParaRPr>
                    </a:p>
                  </a:txBody>
                  <a:tcPr marL="9525" marR="9525" marT="9525" marB="0" anchor="ctr"/>
                </a:tc>
                <a:extLst>
                  <a:ext uri="{0D108BD9-81ED-4DB2-BD59-A6C34878D82A}">
                    <a16:rowId xmlns:a16="http://schemas.microsoft.com/office/drawing/2014/main" val="10000"/>
                  </a:ext>
                </a:extLst>
              </a:tr>
              <a:tr h="257444">
                <a:tc>
                  <a:txBody>
                    <a:bodyPr/>
                    <a:lstStyle/>
                    <a:p>
                      <a:pPr algn="ctr" fontAlgn="b"/>
                      <a:r>
                        <a:rPr lang="en-US" sz="1600" u="none" strike="noStrike" dirty="0">
                          <a:effectLst/>
                          <a:latin typeface="Phetsarath OT" charset="0"/>
                          <a:cs typeface="Phetsarath OT" charset="0"/>
                        </a:rPr>
                        <a:t>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0.00</a:t>
                      </a:r>
                      <a:endParaRPr lang="en-US" sz="1600" b="0" i="0" u="none" strike="noStrike" dirty="0">
                        <a:effectLst/>
                        <a:latin typeface="Phetsarath OT" charset="0"/>
                        <a:cs typeface="Phetsarath OT" charset="0"/>
                      </a:endParaRPr>
                    </a:p>
                  </a:txBody>
                  <a:tcPr marL="9525" marR="9525" marT="9525" marB="0" anchor="b"/>
                </a:tc>
                <a:tc>
                  <a:txBody>
                    <a:bodyPr/>
                    <a:lstStyle/>
                    <a:p>
                      <a:pPr algn="l" fontAlgn="b"/>
                      <a:r>
                        <a:rPr lang="en-US" sz="1600" u="none" strike="noStrike" dirty="0">
                          <a:effectLst/>
                          <a:latin typeface="Phetsarath OT" charset="0"/>
                          <a:cs typeface="Phetsarath OT" charset="0"/>
                        </a:rPr>
                        <a:t> </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11</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220.00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1"/>
                  </a:ext>
                </a:extLst>
              </a:tr>
              <a:tr h="257444">
                <a:tc>
                  <a:txBody>
                    <a:bodyPr/>
                    <a:lstStyle/>
                    <a:p>
                      <a:pPr algn="ctr" fontAlgn="b"/>
                      <a:r>
                        <a:rPr lang="en-US" sz="1600" u="none" strike="noStrike" dirty="0">
                          <a:effectLst/>
                          <a:latin typeface="Phetsarath OT" charset="0"/>
                          <a:cs typeface="Phetsarath OT" charset="0"/>
                        </a:rPr>
                        <a:t>1</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12</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240.00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2"/>
                  </a:ext>
                </a:extLst>
              </a:tr>
              <a:tr h="257444">
                <a:tc>
                  <a:txBody>
                    <a:bodyPr/>
                    <a:lstStyle/>
                    <a:p>
                      <a:pPr algn="ctr" fontAlgn="b"/>
                      <a:r>
                        <a:rPr lang="en-US" sz="1600" u="none" strike="noStrike" dirty="0">
                          <a:effectLst/>
                          <a:latin typeface="Phetsarath OT" charset="0"/>
                          <a:cs typeface="Phetsarath OT" charset="0"/>
                        </a:rPr>
                        <a:t>2</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40.00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13</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260.00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3"/>
                  </a:ext>
                </a:extLst>
              </a:tr>
              <a:tr h="257444">
                <a:tc>
                  <a:txBody>
                    <a:bodyPr/>
                    <a:lstStyle/>
                    <a:p>
                      <a:pPr algn="ctr" fontAlgn="b"/>
                      <a:r>
                        <a:rPr lang="en-US" sz="1600" u="none" strike="noStrike" dirty="0">
                          <a:effectLst/>
                          <a:latin typeface="Phetsarath OT" charset="0"/>
                          <a:cs typeface="Phetsarath OT" charset="0"/>
                        </a:rPr>
                        <a:t>3</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60.00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14</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280.00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4"/>
                  </a:ext>
                </a:extLst>
              </a:tr>
              <a:tr h="257444">
                <a:tc>
                  <a:txBody>
                    <a:bodyPr/>
                    <a:lstStyle/>
                    <a:p>
                      <a:pPr algn="ctr" fontAlgn="b"/>
                      <a:r>
                        <a:rPr lang="en-US" sz="1600" u="none" strike="noStrike" dirty="0">
                          <a:effectLst/>
                          <a:latin typeface="Phetsarath OT" charset="0"/>
                          <a:cs typeface="Phetsarath OT" charset="0"/>
                        </a:rPr>
                        <a:t>4</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80.00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15</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300.00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5"/>
                  </a:ext>
                </a:extLst>
              </a:tr>
              <a:tr h="257444">
                <a:tc>
                  <a:txBody>
                    <a:bodyPr/>
                    <a:lstStyle/>
                    <a:p>
                      <a:pPr algn="ctr" fontAlgn="b"/>
                      <a:r>
                        <a:rPr lang="en-US" sz="1600" u="none" strike="noStrike" dirty="0">
                          <a:effectLst/>
                          <a:latin typeface="Phetsarath OT" charset="0"/>
                          <a:cs typeface="Phetsarath OT" charset="0"/>
                        </a:rPr>
                        <a:t>5</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100.00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16</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320.00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6"/>
                  </a:ext>
                </a:extLst>
              </a:tr>
              <a:tr h="257444">
                <a:tc>
                  <a:txBody>
                    <a:bodyPr/>
                    <a:lstStyle/>
                    <a:p>
                      <a:pPr algn="ctr" fontAlgn="b"/>
                      <a:r>
                        <a:rPr lang="en-US" sz="1600" u="none" strike="noStrike" dirty="0">
                          <a:effectLst/>
                          <a:latin typeface="Phetsarath OT" charset="0"/>
                          <a:cs typeface="Phetsarath OT" charset="0"/>
                        </a:rPr>
                        <a:t>6</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120.00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17</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340.00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7"/>
                  </a:ext>
                </a:extLst>
              </a:tr>
              <a:tr h="257444">
                <a:tc>
                  <a:txBody>
                    <a:bodyPr/>
                    <a:lstStyle/>
                    <a:p>
                      <a:pPr algn="ctr" fontAlgn="b"/>
                      <a:r>
                        <a:rPr lang="en-US" sz="1600" u="none" strike="noStrike" dirty="0">
                          <a:effectLst/>
                          <a:latin typeface="Phetsarath OT" charset="0"/>
                          <a:cs typeface="Phetsarath OT" charset="0"/>
                        </a:rPr>
                        <a:t>7</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140.00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18</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360.00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8"/>
                  </a:ext>
                </a:extLst>
              </a:tr>
              <a:tr h="257444">
                <a:tc>
                  <a:txBody>
                    <a:bodyPr/>
                    <a:lstStyle/>
                    <a:p>
                      <a:pPr algn="ctr" fontAlgn="b"/>
                      <a:r>
                        <a:rPr lang="en-US" sz="1600" u="none" strike="noStrike" dirty="0">
                          <a:effectLst/>
                          <a:latin typeface="Phetsarath OT" charset="0"/>
                          <a:cs typeface="Phetsarath OT" charset="0"/>
                        </a:rPr>
                        <a:t>8</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160.00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19</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380.00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09"/>
                  </a:ext>
                </a:extLst>
              </a:tr>
              <a:tr h="257444">
                <a:tc>
                  <a:txBody>
                    <a:bodyPr/>
                    <a:lstStyle/>
                    <a:p>
                      <a:pPr algn="ctr" fontAlgn="b"/>
                      <a:r>
                        <a:rPr lang="en-US" sz="1600" u="none" strike="noStrike" dirty="0">
                          <a:effectLst/>
                          <a:latin typeface="Phetsarath OT" charset="0"/>
                          <a:cs typeface="Phetsarath OT" charset="0"/>
                        </a:rPr>
                        <a:t>9</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180.00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tc>
                  <a:txBody>
                    <a:bodyPr/>
                    <a:lstStyle/>
                    <a:p>
                      <a:pPr algn="ctr" fontAlgn="b"/>
                      <a:r>
                        <a:rPr lang="en-US" sz="1600" u="none" strike="noStrike" dirty="0">
                          <a:effectLst/>
                          <a:latin typeface="Phetsarath OT" charset="0"/>
                          <a:cs typeface="Phetsarath OT" charset="0"/>
                        </a:rPr>
                        <a:t>20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400.00</a:t>
                      </a:r>
                      <a:endParaRPr lang="en-US" sz="1600" b="0" i="0" u="none" strike="noStrike" dirty="0">
                        <a:effectLst/>
                        <a:latin typeface="Phetsarath OT" charset="0"/>
                        <a:cs typeface="Phetsarath OT" charset="0"/>
                      </a:endParaRPr>
                    </a:p>
                  </a:txBody>
                  <a:tcPr marL="9525" marR="9525" marT="9525" marB="0" anchor="b"/>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nchor="b"/>
                </a:tc>
                <a:extLst>
                  <a:ext uri="{0D108BD9-81ED-4DB2-BD59-A6C34878D82A}">
                    <a16:rowId xmlns:a16="http://schemas.microsoft.com/office/drawing/2014/main" val="10010"/>
                  </a:ext>
                </a:extLst>
              </a:tr>
              <a:tr h="257444">
                <a:tc>
                  <a:txBody>
                    <a:bodyPr/>
                    <a:lstStyle/>
                    <a:p>
                      <a:pPr algn="ctr" fontAlgn="b"/>
                      <a:r>
                        <a:rPr lang="en-US" sz="1600" u="none" strike="noStrike" dirty="0">
                          <a:effectLst/>
                          <a:latin typeface="Phetsarath OT" charset="0"/>
                          <a:cs typeface="Phetsarath OT" charset="0"/>
                        </a:rPr>
                        <a:t>10</a:t>
                      </a:r>
                      <a:endParaRPr lang="en-US" sz="1600" b="0" i="0" u="none" strike="noStrike" dirty="0">
                        <a:effectLst/>
                        <a:latin typeface="Phetsarath OT" charset="0"/>
                        <a:cs typeface="Phetsarath OT" charset="0"/>
                      </a:endParaRPr>
                    </a:p>
                  </a:txBody>
                  <a:tcPr marL="9525" marR="9525" marT="9525" marB="0"/>
                </a:tc>
                <a:tc>
                  <a:txBody>
                    <a:bodyPr/>
                    <a:lstStyle/>
                    <a:p>
                      <a:pPr algn="r" fontAlgn="b"/>
                      <a:r>
                        <a:rPr lang="en-US" sz="1600" u="none" strike="noStrike" dirty="0">
                          <a:effectLst/>
                          <a:latin typeface="Phetsarath OT" charset="0"/>
                          <a:cs typeface="Phetsarath OT" charset="0"/>
                        </a:rPr>
                        <a:t>200.00</a:t>
                      </a:r>
                      <a:endParaRPr lang="en-US" sz="1600" b="0" i="0" u="none" strike="noStrike" dirty="0">
                        <a:effectLst/>
                        <a:latin typeface="Phetsarath OT" charset="0"/>
                        <a:cs typeface="Phetsarath OT" charset="0"/>
                      </a:endParaRPr>
                    </a:p>
                  </a:txBody>
                  <a:tcPr marL="9525" marR="9525" marT="9525" marB="0"/>
                </a:tc>
                <a:tc>
                  <a:txBody>
                    <a:bodyPr/>
                    <a:lstStyle/>
                    <a:p>
                      <a:pPr algn="r" fontAlgn="b"/>
                      <a:r>
                        <a:rPr lang="en-US" sz="1600" u="none" strike="noStrike" dirty="0">
                          <a:effectLst/>
                          <a:latin typeface="Phetsarath OT" charset="0"/>
                          <a:cs typeface="Phetsarath OT" charset="0"/>
                        </a:rPr>
                        <a:t>20.00</a:t>
                      </a:r>
                      <a:endParaRPr lang="en-US" sz="1600" b="0" i="0" u="none" strike="noStrike" dirty="0">
                        <a:effectLst/>
                        <a:latin typeface="Phetsarath OT" charset="0"/>
                        <a:cs typeface="Phetsarath OT" charset="0"/>
                      </a:endParaRPr>
                    </a:p>
                  </a:txBody>
                  <a:tcPr marL="9525" marR="9525" marT="9525" marB="0"/>
                </a:tc>
                <a:tc>
                  <a:txBody>
                    <a:bodyPr/>
                    <a:lstStyle/>
                    <a:p>
                      <a:endParaRPr lang="en-US" sz="1600" dirty="0">
                        <a:latin typeface="Phetsarath OT" charset="0"/>
                        <a:cs typeface="Phetsarath OT" charset="0"/>
                      </a:endParaRPr>
                    </a:p>
                  </a:txBody>
                  <a:tcPr marL="9525" marR="9525" marT="9525" marB="0"/>
                </a:tc>
                <a:tc>
                  <a:txBody>
                    <a:bodyPr/>
                    <a:lstStyle/>
                    <a:p>
                      <a:endParaRPr lang="en-US" sz="1600" dirty="0">
                        <a:latin typeface="Phetsarath OT" charset="0"/>
                        <a:cs typeface="Phetsarath OT" charset="0"/>
                      </a:endParaRPr>
                    </a:p>
                  </a:txBody>
                  <a:tcPr marL="9525" marR="9525" marT="9525" marB="0"/>
                </a:tc>
                <a:tc>
                  <a:txBody>
                    <a:bodyPr/>
                    <a:lstStyle/>
                    <a:p>
                      <a:endParaRPr lang="en-US" sz="1600" dirty="0">
                        <a:latin typeface="Phetsarath OT" charset="0"/>
                        <a:cs typeface="Phetsarath OT" charset="0"/>
                      </a:endParaRPr>
                    </a:p>
                  </a:txBody>
                  <a:tcPr marL="9525" marR="9525" marT="9525" marB="0"/>
                </a:tc>
                <a:extLst>
                  <a:ext uri="{0D108BD9-81ED-4DB2-BD59-A6C34878D82A}">
                    <a16:rowId xmlns:a16="http://schemas.microsoft.com/office/drawing/2014/main" val="10011"/>
                  </a:ext>
                </a:extLst>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678755137"/>
              </p:ext>
            </p:extLst>
          </p:nvPr>
        </p:nvGraphicFramePr>
        <p:xfrm>
          <a:off x="6964678" y="762872"/>
          <a:ext cx="4055418" cy="26694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102800480"/>
              </p:ext>
            </p:extLst>
          </p:nvPr>
        </p:nvGraphicFramePr>
        <p:xfrm>
          <a:off x="6901615" y="3539759"/>
          <a:ext cx="4118481" cy="2402836"/>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5" name="TextBox 14"/>
              <p:cNvSpPr txBox="1"/>
              <p:nvPr/>
            </p:nvSpPr>
            <p:spPr>
              <a:xfrm>
                <a:off x="331075" y="5973942"/>
                <a:ext cx="9065173" cy="354841"/>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charset="0"/>
                          <a:ea typeface="Phetsarath" charset="0"/>
                          <a:cs typeface="Phetsarath" charset="0"/>
                        </a:rPr>
                        <m:t>ຜົນຜະລິດສ່ວນເພີ່ມ</m:t>
                      </m:r>
                      <m:r>
                        <a:rPr lang="en-US" sz="2000" b="1" i="1" smtClean="0">
                          <a:latin typeface="Cambria Math" charset="0"/>
                          <a:ea typeface="Phetsarath" charset="0"/>
                          <a:cs typeface="Phetsarath" charset="0"/>
                        </a:rPr>
                        <m:t>=</m:t>
                      </m:r>
                      <m:f>
                        <m:fPr>
                          <m:type m:val="lin"/>
                          <m:ctrlPr>
                            <a:rPr lang="en-US" sz="2000" b="1" i="1" smtClean="0">
                              <a:latin typeface="Cambria Math" panose="02040503050406030204" pitchFamily="18" charset="0"/>
                              <a:ea typeface="Phetsarath" charset="0"/>
                              <a:cs typeface="Phetsarath" charset="0"/>
                            </a:rPr>
                          </m:ctrlPr>
                        </m:fPr>
                        <m:num>
                          <m:r>
                            <a:rPr lang="en-US" sz="2000" i="1">
                              <a:latin typeface="Cambria Math" charset="0"/>
                              <a:ea typeface="Phetsarath" charset="0"/>
                              <a:cs typeface="Phetsarath" charset="0"/>
                            </a:rPr>
                            <m:t>ການປ່ຽນແປງຜົນຜະລິດທັງໝົດ</m:t>
                          </m:r>
                        </m:num>
                        <m:den>
                          <m:r>
                            <a:rPr lang="en-US" sz="2000" i="1">
                              <a:latin typeface="Cambria Math" charset="0"/>
                              <a:ea typeface="Phetsarath" charset="0"/>
                              <a:cs typeface="Phetsarath" charset="0"/>
                            </a:rPr>
                            <m:t>ການປ່ຽນແປງ</m:t>
                          </m:r>
                          <m:r>
                            <a:rPr lang="en-US" sz="2000" b="1" i="1" smtClean="0">
                              <a:latin typeface="Cambria Math" charset="0"/>
                              <a:ea typeface="Phetsarath" charset="0"/>
                              <a:cs typeface="Phetsarath" charset="0"/>
                            </a:rPr>
                            <m:t>ປັດໃຈການຜະລິດທັງໝົດ</m:t>
                          </m:r>
                        </m:den>
                      </m:f>
                    </m:oMath>
                  </m:oMathPara>
                </a14:m>
                <a:endParaRPr lang="en-US" sz="2000" dirty="0">
                  <a:latin typeface="Phetsarath" charset="0"/>
                  <a:ea typeface="Phetsarath" charset="0"/>
                  <a:cs typeface="Phetsarath"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31075" y="5973942"/>
                <a:ext cx="9065173" cy="354841"/>
              </a:xfrm>
              <a:prstGeom prst="rect">
                <a:avLst/>
              </a:prstGeom>
              <a:blipFill rotWithShape="0">
                <a:blip r:embed="rId5"/>
                <a:stretch>
                  <a:fillRect t="-138333" b="-206667"/>
                </a:stretch>
              </a:blipFill>
            </p:spPr>
            <p:txBody>
              <a:bodyPr/>
              <a:lstStyle/>
              <a:p>
                <a:r>
                  <a:rPr lang="en-US">
                    <a:noFill/>
                  </a:rPr>
                  <a:t> </a:t>
                </a:r>
              </a:p>
            </p:txBody>
          </p:sp>
        </mc:Fallback>
      </mc:AlternateContent>
      <p:sp>
        <p:nvSpPr>
          <p:cNvPr id="16" name="Down Arrow 15"/>
          <p:cNvSpPr/>
          <p:nvPr/>
        </p:nvSpPr>
        <p:spPr>
          <a:xfrm rot="16200000">
            <a:off x="6246190" y="3662841"/>
            <a:ext cx="678534" cy="43237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445944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ຕໍາລາການຜະລິດແບບງ່າຍດ່າຍ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grpSp>
        <p:nvGrpSpPr>
          <p:cNvPr id="7" name="Group 6"/>
          <p:cNvGrpSpPr/>
          <p:nvPr/>
        </p:nvGrpSpPr>
        <p:grpSpPr>
          <a:xfrm>
            <a:off x="2468841" y="2840039"/>
            <a:ext cx="2270789" cy="526073"/>
            <a:chOff x="2508543" y="2295612"/>
            <a:chExt cx="3552044" cy="711351"/>
          </a:xfrm>
        </p:grpSpPr>
        <p:sp>
          <p:nvSpPr>
            <p:cNvPr id="8" name="Round Single Corner Rectangle 7"/>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2943039" y="2456331"/>
              <a:ext cx="2737541" cy="541025"/>
            </a:xfrm>
            <a:prstGeom prst="rect">
              <a:avLst/>
            </a:prstGeom>
          </p:spPr>
          <p:txBody>
            <a:bodyPr wrap="square">
              <a:spAutoFit/>
            </a:bodyPr>
            <a:lstStyle/>
            <a:p>
              <a:r>
                <a:rPr lang="en-US" altLang="en-US" sz="2000" dirty="0" err="1">
                  <a:latin typeface="Phetsarath OT" charset="0"/>
                  <a:cs typeface="Phetsarath OT" charset="0"/>
                </a:rPr>
                <a:t>ລາຍຈ່າຍທັງໝົດ</a:t>
              </a:r>
              <a:endParaRPr lang="en-US" sz="2000" dirty="0">
                <a:latin typeface="Phetsarath OT" charset="0"/>
                <a:cs typeface="Phetsarath OT" charset="0"/>
              </a:endParaRPr>
            </a:p>
          </p:txBody>
        </p:sp>
      </p:grpSp>
      <p:grpSp>
        <p:nvGrpSpPr>
          <p:cNvPr id="10" name="Group 9"/>
          <p:cNvGrpSpPr/>
          <p:nvPr/>
        </p:nvGrpSpPr>
        <p:grpSpPr>
          <a:xfrm>
            <a:off x="5507181" y="2850058"/>
            <a:ext cx="5781957" cy="957385"/>
            <a:chOff x="2508543" y="2295612"/>
            <a:chExt cx="3552044" cy="1075383"/>
          </a:xfrm>
        </p:grpSpPr>
        <p:sp>
          <p:nvSpPr>
            <p:cNvPr id="12" name="Round Single Corner Rectangle 11"/>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2594301" y="2413798"/>
              <a:ext cx="3466286" cy="957197"/>
            </a:xfrm>
            <a:prstGeom prst="rect">
              <a:avLst/>
            </a:prstGeom>
          </p:spPr>
          <p:txBody>
            <a:bodyPr wrap="square">
              <a:spAutoFit/>
            </a:bodyPr>
            <a:lstStyle/>
            <a:p>
              <a:pPr>
                <a:buFont typeface="Arial" panose="020B0604020202020204" pitchFamily="34" charset="0"/>
                <a:buNone/>
              </a:pPr>
              <a:r>
                <a:rPr lang="en-US" altLang="en-US" sz="2000" dirty="0">
                  <a:latin typeface="Phetsarath OT" charset="0"/>
                  <a:cs typeface="Phetsarath OT" charset="0"/>
                </a:rPr>
                <a:t> </a:t>
              </a:r>
              <a:r>
                <a:rPr lang="en-US" sz="2000" dirty="0">
                  <a:latin typeface="Phetsarath OT" charset="0"/>
                  <a:cs typeface="Phetsarath OT" charset="0"/>
                </a:rPr>
                <a:t>(</a:t>
              </a:r>
              <a:r>
                <a:rPr lang="en-US" sz="2000" dirty="0" err="1">
                  <a:latin typeface="Phetsarath OT" charset="0"/>
                  <a:cs typeface="Phetsarath OT" charset="0"/>
                </a:rPr>
                <a:t>ອັດຕາຄ່າແຮງຕໍ່ຊົ່ວໂມງ</a:t>
              </a:r>
              <a:r>
                <a:rPr lang="en-US" sz="2000" dirty="0">
                  <a:latin typeface="Phetsarath OT" charset="0"/>
                  <a:cs typeface="Phetsarath OT" charset="0"/>
                </a:rPr>
                <a:t>)*(</a:t>
              </a:r>
              <a:r>
                <a:rPr lang="en-US" sz="2000" dirty="0" err="1">
                  <a:latin typeface="Phetsarath OT" charset="0"/>
                  <a:cs typeface="Phetsarath OT" charset="0"/>
                </a:rPr>
                <a:t>ຊົ່ວໂມງຂອງແຮງງານທີ່ໃຊ</a:t>
              </a:r>
              <a:r>
                <a:rPr lang="en-US" sz="2000" dirty="0">
                  <a:latin typeface="Phetsarath OT" charset="0"/>
                  <a:cs typeface="Phetsarath OT" charset="0"/>
                </a:rPr>
                <a:t>້)</a:t>
              </a:r>
            </a:p>
          </p:txBody>
        </p:sp>
      </p:grpSp>
      <p:grpSp>
        <p:nvGrpSpPr>
          <p:cNvPr id="14" name="Group 13"/>
          <p:cNvGrpSpPr/>
          <p:nvPr/>
        </p:nvGrpSpPr>
        <p:grpSpPr>
          <a:xfrm>
            <a:off x="4962762" y="2984759"/>
            <a:ext cx="419636" cy="375888"/>
            <a:chOff x="5116980" y="2183930"/>
            <a:chExt cx="1050805" cy="1050805"/>
          </a:xfrm>
        </p:grpSpPr>
        <p:sp>
          <p:nvSpPr>
            <p:cNvPr id="15" name="Equal 14"/>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16" name="Equal 4"/>
            <p:cNvSpPr/>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4400" kern="1200"/>
            </a:p>
          </p:txBody>
        </p:sp>
      </p:grpSp>
      <p:grpSp>
        <p:nvGrpSpPr>
          <p:cNvPr id="17" name="Group 16"/>
          <p:cNvGrpSpPr/>
          <p:nvPr/>
        </p:nvGrpSpPr>
        <p:grpSpPr>
          <a:xfrm>
            <a:off x="2468841" y="3679265"/>
            <a:ext cx="2270789" cy="526073"/>
            <a:chOff x="2508543" y="2295612"/>
            <a:chExt cx="3552044" cy="711351"/>
          </a:xfrm>
        </p:grpSpPr>
        <p:sp>
          <p:nvSpPr>
            <p:cNvPr id="18" name="Round Single Corner Rectangle 17"/>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2943039" y="2456331"/>
              <a:ext cx="2737541" cy="541025"/>
            </a:xfrm>
            <a:prstGeom prst="rect">
              <a:avLst/>
            </a:prstGeom>
          </p:spPr>
          <p:txBody>
            <a:bodyPr wrap="square">
              <a:spAutoFit/>
            </a:bodyPr>
            <a:lstStyle/>
            <a:p>
              <a:r>
                <a:rPr lang="en-US" sz="2000" dirty="0" err="1">
                  <a:latin typeface="Phetsarath OT" charset="0"/>
                  <a:cs typeface="Phetsarath OT" charset="0"/>
                </a:rPr>
                <a:t>ລາຍຈ່າຍສະເລ່ຍ</a:t>
              </a:r>
              <a:endParaRPr lang="en-US" sz="2000" dirty="0">
                <a:latin typeface="Phetsarath OT" charset="0"/>
                <a:cs typeface="Phetsarath OT" charset="0"/>
              </a:endParaRPr>
            </a:p>
          </p:txBody>
        </p:sp>
      </p:grpSp>
      <p:grpSp>
        <p:nvGrpSpPr>
          <p:cNvPr id="20" name="Group 19"/>
          <p:cNvGrpSpPr/>
          <p:nvPr/>
        </p:nvGrpSpPr>
        <p:grpSpPr>
          <a:xfrm>
            <a:off x="5507182" y="3689283"/>
            <a:ext cx="5779096" cy="957384"/>
            <a:chOff x="2508543" y="2295612"/>
            <a:chExt cx="3888355" cy="1075383"/>
          </a:xfrm>
        </p:grpSpPr>
        <p:sp>
          <p:nvSpPr>
            <p:cNvPr id="21" name="Round Single Corner Rectangle 20"/>
            <p:cNvSpPr/>
            <p:nvPr/>
          </p:nvSpPr>
          <p:spPr>
            <a:xfrm>
              <a:off x="2508543" y="2295612"/>
              <a:ext cx="3888355"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2594300" y="2413798"/>
              <a:ext cx="3802598" cy="957197"/>
            </a:xfrm>
            <a:prstGeom prst="rect">
              <a:avLst/>
            </a:prstGeom>
          </p:spPr>
          <p:txBody>
            <a:bodyPr wrap="square">
              <a:spAutoFit/>
            </a:bodyPr>
            <a:lstStyle/>
            <a:p>
              <a:pPr>
                <a:buFont typeface="Arial" panose="020B0604020202020204" pitchFamily="34" charset="0"/>
                <a:buNone/>
              </a:pPr>
              <a:r>
                <a:rPr lang="en-US" altLang="en-US" sz="2000" b="1" dirty="0">
                  <a:latin typeface="Phetsarath OT" charset="0"/>
                  <a:cs typeface="Phetsarath OT" charset="0"/>
                </a:rPr>
                <a:t> </a:t>
              </a:r>
              <a:r>
                <a:rPr lang="en-US" sz="2000" dirty="0">
                  <a:latin typeface="Phetsarath OT" charset="0"/>
                  <a:cs typeface="Phetsarath OT" charset="0"/>
                </a:rPr>
                <a:t>(</a:t>
              </a:r>
              <a:r>
                <a:rPr lang="en-US" sz="2000" dirty="0" err="1">
                  <a:latin typeface="Phetsarath OT" charset="0"/>
                  <a:cs typeface="Phetsarath OT" charset="0"/>
                </a:rPr>
                <a:t>ລາຍຈ່າຍທັງໝົດ</a:t>
              </a:r>
              <a:r>
                <a:rPr lang="en-US" sz="2000" dirty="0">
                  <a:latin typeface="Phetsarath OT" charset="0"/>
                  <a:cs typeface="Phetsarath OT" charset="0"/>
                </a:rPr>
                <a:t>)/(</a:t>
              </a:r>
              <a:r>
                <a:rPr lang="en-US" sz="2000" dirty="0" err="1">
                  <a:latin typeface="Phetsarath OT" charset="0"/>
                  <a:cs typeface="Phetsarath OT" charset="0"/>
                </a:rPr>
                <a:t>ຫົວໜ່ວຍຜົນຜະລິດຖືກຜະລິດ</a:t>
              </a:r>
              <a:r>
                <a:rPr lang="en-US" sz="2000" dirty="0">
                  <a:latin typeface="Phetsarath OT" charset="0"/>
                  <a:cs typeface="Phetsarath OT" charset="0"/>
                </a:rPr>
                <a:t>)</a:t>
              </a:r>
            </a:p>
          </p:txBody>
        </p:sp>
      </p:grpSp>
      <p:grpSp>
        <p:nvGrpSpPr>
          <p:cNvPr id="23" name="Group 22"/>
          <p:cNvGrpSpPr/>
          <p:nvPr/>
        </p:nvGrpSpPr>
        <p:grpSpPr>
          <a:xfrm>
            <a:off x="2475461" y="4492065"/>
            <a:ext cx="2276869" cy="526073"/>
            <a:chOff x="2499032" y="2295612"/>
            <a:chExt cx="3561555" cy="711351"/>
          </a:xfrm>
        </p:grpSpPr>
        <p:sp>
          <p:nvSpPr>
            <p:cNvPr id="24" name="Round Single Corner Rectangle 23"/>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2499032" y="2456331"/>
              <a:ext cx="3541689" cy="541025"/>
            </a:xfrm>
            <a:prstGeom prst="rect">
              <a:avLst/>
            </a:prstGeom>
          </p:spPr>
          <p:txBody>
            <a:bodyPr wrap="square">
              <a:spAutoFit/>
            </a:bodyPr>
            <a:lstStyle/>
            <a:p>
              <a:pPr algn="ctr"/>
              <a:r>
                <a:rPr lang="en-US" sz="2000" dirty="0" err="1">
                  <a:latin typeface="Phetsarath OT" charset="0"/>
                  <a:cs typeface="Phetsarath OT" charset="0"/>
                </a:rPr>
                <a:t>ລາຍຈ່າຍສ່ວນເພີ່ມ</a:t>
              </a:r>
              <a:endParaRPr lang="en-US" sz="2000" dirty="0">
                <a:latin typeface="Phetsarath OT" charset="0"/>
                <a:cs typeface="Phetsarath OT" charset="0"/>
              </a:endParaRPr>
            </a:p>
          </p:txBody>
        </p:sp>
      </p:grpSp>
      <p:grpSp>
        <p:nvGrpSpPr>
          <p:cNvPr id="27" name="Group 26"/>
          <p:cNvGrpSpPr/>
          <p:nvPr/>
        </p:nvGrpSpPr>
        <p:grpSpPr>
          <a:xfrm>
            <a:off x="5519882" y="4502083"/>
            <a:ext cx="5969751" cy="1204388"/>
            <a:chOff x="2508543" y="2295612"/>
            <a:chExt cx="3681190" cy="1352831"/>
          </a:xfrm>
        </p:grpSpPr>
        <p:sp>
          <p:nvSpPr>
            <p:cNvPr id="28" name="Round Single Corner Rectangle 27"/>
            <p:cNvSpPr/>
            <p:nvPr/>
          </p:nvSpPr>
          <p:spPr>
            <a:xfrm>
              <a:off x="2508543" y="2295612"/>
              <a:ext cx="3552044" cy="711351"/>
            </a:xfrm>
            <a:prstGeom prst="round1Rect">
              <a:avLst/>
            </a:prstGeom>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angle 28"/>
            <p:cNvSpPr/>
            <p:nvPr/>
          </p:nvSpPr>
          <p:spPr>
            <a:xfrm>
              <a:off x="2594301" y="2413798"/>
              <a:ext cx="3595432" cy="1234645"/>
            </a:xfrm>
            <a:prstGeom prst="rect">
              <a:avLst/>
            </a:prstGeom>
          </p:spPr>
          <p:txBody>
            <a:bodyPr wrap="square">
              <a:spAutoFit/>
            </a:bodyPr>
            <a:lstStyle/>
            <a:p>
              <a:pPr>
                <a:buFont typeface="Arial" panose="020B0604020202020204" pitchFamily="34" charset="0"/>
                <a:buNone/>
              </a:pPr>
              <a:r>
                <a:rPr lang="en-US" altLang="en-US" sz="2000" b="1" dirty="0">
                  <a:latin typeface="Phetsarath OT" charset="0"/>
                  <a:cs typeface="Phetsarath OT" charset="0"/>
                </a:rPr>
                <a:t> </a:t>
              </a:r>
              <a:r>
                <a:rPr lang="en-US" sz="2000" dirty="0">
                  <a:latin typeface="Phetsarath OT" charset="0"/>
                  <a:cs typeface="Phetsarath OT" charset="0"/>
                </a:rPr>
                <a:t>(</a:t>
              </a:r>
              <a:r>
                <a:rPr lang="en-US" sz="2000" dirty="0" err="1">
                  <a:latin typeface="Phetsarath OT" charset="0"/>
                  <a:cs typeface="Phetsarath OT" charset="0"/>
                </a:rPr>
                <a:t>ການປ່ຽນແປງ</a:t>
              </a:r>
              <a:r>
                <a:rPr lang="en-US" sz="2000" dirty="0">
                  <a:latin typeface="Phetsarath OT" charset="0"/>
                  <a:cs typeface="Phetsarath OT" charset="0"/>
                </a:rPr>
                <a:t> </a:t>
              </a:r>
              <a:r>
                <a:rPr lang="en-US" sz="2000" dirty="0" err="1">
                  <a:latin typeface="Phetsarath OT" charset="0"/>
                  <a:cs typeface="Phetsarath OT" charset="0"/>
                </a:rPr>
                <a:t>ລາຍຈ່າຍທັງໝົດ</a:t>
              </a:r>
              <a:r>
                <a:rPr lang="en-US" sz="2000" dirty="0">
                  <a:latin typeface="Phetsarath OT" charset="0"/>
                  <a:cs typeface="Phetsarath OT" charset="0"/>
                </a:rPr>
                <a:t>)/(</a:t>
              </a:r>
              <a:r>
                <a:rPr lang="en-US" sz="2000" dirty="0" err="1">
                  <a:latin typeface="Phetsarath OT" charset="0"/>
                  <a:cs typeface="Phetsarath OT" charset="0"/>
                </a:rPr>
                <a:t>ການປ່ຽນແປງຜົນຜະລິດ</a:t>
              </a:r>
              <a:r>
                <a:rPr lang="en-US" sz="2000" dirty="0">
                  <a:latin typeface="Phetsarath OT" charset="0"/>
                  <a:cs typeface="Phetsarath OT" charset="0"/>
                </a:rPr>
                <a:t>)</a:t>
              </a:r>
            </a:p>
            <a:p>
              <a:pPr>
                <a:buFont typeface="Arial" panose="020B0604020202020204" pitchFamily="34" charset="0"/>
                <a:buNone/>
              </a:pPr>
              <a:endParaRPr lang="en-US" sz="2000" baseline="30000" dirty="0">
                <a:latin typeface="Phetsarath OT" charset="0"/>
                <a:cs typeface="Phetsarath OT" charset="0"/>
              </a:endParaRPr>
            </a:p>
          </p:txBody>
        </p:sp>
      </p:grpSp>
      <p:sp>
        <p:nvSpPr>
          <p:cNvPr id="30" name="Rounded Rectangle 29"/>
          <p:cNvSpPr/>
          <p:nvPr/>
        </p:nvSpPr>
        <p:spPr>
          <a:xfrm>
            <a:off x="2334397" y="1926030"/>
            <a:ext cx="8228499" cy="510778"/>
          </a:xfrm>
          <a:prstGeom prst="roundRect">
            <a:avLst/>
          </a:prstGeom>
          <a:solidFill>
            <a:schemeClr val="bg1"/>
          </a:solidFill>
          <a:ln>
            <a:solidFill>
              <a:schemeClr val="accent6">
                <a:lumMod val="50000"/>
              </a:schemeClr>
            </a:solidFill>
          </a:ln>
        </p:spPr>
        <p:txBody>
          <a:bodyPr wrap="square">
            <a:spAutoFit/>
          </a:bodyPr>
          <a:lstStyle/>
          <a:p>
            <a:r>
              <a:rPr lang="th-TH" sz="2400" dirty="0">
                <a:latin typeface="Phetsarath OT" charset="0"/>
                <a:cs typeface="Phetsarath OT" charset="0"/>
              </a:rPr>
              <a:t>ສຳປະສິດລາຍຈ່າຍຂອງຕຳລາການຜະລິດສາມາດຄິດໄລ່ດັ່ງຕໍ່ໄປນີ້</a:t>
            </a:r>
            <a:r>
              <a:rPr lang="en-US" sz="2400" dirty="0">
                <a:latin typeface="Phetsarath OT" charset="0"/>
                <a:cs typeface="Phetsarath OT" charset="0"/>
              </a:rPr>
              <a:t>: </a:t>
            </a:r>
          </a:p>
        </p:txBody>
      </p:sp>
      <p:grpSp>
        <p:nvGrpSpPr>
          <p:cNvPr id="33" name="Group 32"/>
          <p:cNvGrpSpPr/>
          <p:nvPr/>
        </p:nvGrpSpPr>
        <p:grpSpPr>
          <a:xfrm>
            <a:off x="4954454" y="3777309"/>
            <a:ext cx="419636" cy="375888"/>
            <a:chOff x="5116980" y="2183930"/>
            <a:chExt cx="1050805" cy="1050805"/>
          </a:xfrm>
        </p:grpSpPr>
        <p:sp>
          <p:nvSpPr>
            <p:cNvPr id="35" name="Equal 34"/>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6" name="Equal 4"/>
            <p:cNvSpPr/>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4400" kern="1200"/>
            </a:p>
          </p:txBody>
        </p:sp>
      </p:grpSp>
      <p:grpSp>
        <p:nvGrpSpPr>
          <p:cNvPr id="37" name="Group 36"/>
          <p:cNvGrpSpPr/>
          <p:nvPr/>
        </p:nvGrpSpPr>
        <p:grpSpPr>
          <a:xfrm>
            <a:off x="4958608" y="4590109"/>
            <a:ext cx="419636" cy="375888"/>
            <a:chOff x="5116980" y="2183930"/>
            <a:chExt cx="1050805" cy="1050805"/>
          </a:xfrm>
        </p:grpSpPr>
        <p:sp>
          <p:nvSpPr>
            <p:cNvPr id="38" name="Equal 37"/>
            <p:cNvSpPr/>
            <p:nvPr/>
          </p:nvSpPr>
          <p:spPr>
            <a:xfrm>
              <a:off x="5116980" y="2183930"/>
              <a:ext cx="1050805" cy="105080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9" name="Equal 4"/>
            <p:cNvSpPr/>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n-US" sz="4400" kern="1200"/>
            </a:p>
          </p:txBody>
        </p:sp>
      </p:grpSp>
    </p:spTree>
    <p:extLst>
      <p:ext uri="{BB962C8B-B14F-4D97-AF65-F5344CB8AC3E}">
        <p14:creationId xmlns:p14="http://schemas.microsoft.com/office/powerpoint/2010/main" val="392644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ການຄິດໄລ່ລາຍຈ່າຍ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3</a:t>
              </a:r>
            </a:p>
          </p:txBody>
        </p:sp>
      </p:grpSp>
      <p:sp>
        <p:nvSpPr>
          <p:cNvPr id="7" name="Rectangle 6"/>
          <p:cNvSpPr/>
          <p:nvPr/>
        </p:nvSpPr>
        <p:spPr>
          <a:xfrm>
            <a:off x="1718177" y="2438246"/>
            <a:ext cx="6680992" cy="400110"/>
          </a:xfrm>
          <a:prstGeom prst="rect">
            <a:avLst/>
          </a:prstGeom>
          <a:solidFill>
            <a:schemeClr val="bg1"/>
          </a:solidFill>
          <a:ln>
            <a:solidFill>
              <a:schemeClr val="accent6">
                <a:lumMod val="50000"/>
              </a:schemeClr>
            </a:solidFill>
          </a:ln>
        </p:spPr>
        <p:txBody>
          <a:bodyPr wrap="square">
            <a:spAutoFit/>
          </a:bodyPr>
          <a:lstStyle/>
          <a:p>
            <a:r>
              <a:rPr lang="en-US" sz="2000" dirty="0" err="1">
                <a:latin typeface="Phetsarath OT" charset="0"/>
                <a:cs typeface="Phetsarath OT" charset="0"/>
              </a:rPr>
              <a:t>ສົມມຸດວ່າ</a:t>
            </a:r>
            <a:r>
              <a:rPr lang="en-US" sz="2000" dirty="0">
                <a:latin typeface="Phetsarath OT" charset="0"/>
                <a:cs typeface="Phetsarath OT" charset="0"/>
              </a:rPr>
              <a:t> </a:t>
            </a:r>
            <a:r>
              <a:rPr lang="en-US" sz="2000" dirty="0" err="1">
                <a:latin typeface="Phetsarath OT" charset="0"/>
                <a:cs typeface="Phetsarath OT" charset="0"/>
              </a:rPr>
              <a:t>ຕຳລາການຜະລິດສະແດງດ້ວຍສົມຜົນດັ່ງນີ</a:t>
            </a:r>
            <a:r>
              <a:rPr lang="en-US" sz="2000" dirty="0">
                <a:latin typeface="Phetsarath OT" charset="0"/>
                <a:cs typeface="Phetsarath OT" charset="0"/>
              </a:rPr>
              <a:t>້</a:t>
            </a:r>
          </a:p>
        </p:txBody>
      </p:sp>
      <p:sp>
        <p:nvSpPr>
          <p:cNvPr id="8" name="Rounded Rectangle 7"/>
          <p:cNvSpPr/>
          <p:nvPr/>
        </p:nvSpPr>
        <p:spPr>
          <a:xfrm>
            <a:off x="1836850" y="3368189"/>
            <a:ext cx="1338580" cy="442674"/>
          </a:xfrm>
          <a:prstGeom prst="roundRect">
            <a:avLst/>
          </a:prstGeom>
          <a:solidFill>
            <a:schemeClr val="bg1"/>
          </a:solidFill>
          <a:ln>
            <a:solidFill>
              <a:schemeClr val="accent6">
                <a:lumMod val="50000"/>
              </a:schemeClr>
            </a:solidFill>
          </a:ln>
        </p:spPr>
        <p:txBody>
          <a:bodyPr wrap="square">
            <a:spAutoFit/>
          </a:bodyPr>
          <a:lstStyle/>
          <a:p>
            <a:pPr algn="ctr">
              <a:buClr>
                <a:srgbClr val="00FF00"/>
              </a:buClr>
              <a:buSzPct val="100000"/>
            </a:pPr>
            <a:r>
              <a:rPr lang="en-US" sz="2000" dirty="0" err="1">
                <a:latin typeface="Phetsarath OT" charset="0"/>
                <a:cs typeface="Phetsarath OT" charset="0"/>
              </a:rPr>
              <a:t>ສູດຄີດໄລ</a:t>
            </a:r>
            <a:r>
              <a:rPr lang="en-US" sz="2000" dirty="0">
                <a:latin typeface="Phetsarath OT" charset="0"/>
                <a:cs typeface="Phetsarath OT" charset="0"/>
              </a:rPr>
              <a:t>່:</a:t>
            </a:r>
          </a:p>
        </p:txBody>
      </p:sp>
      <p:sp>
        <p:nvSpPr>
          <p:cNvPr id="9" name="Rectangle 8"/>
          <p:cNvSpPr/>
          <p:nvPr/>
        </p:nvSpPr>
        <p:spPr>
          <a:xfrm>
            <a:off x="3334719" y="3368189"/>
            <a:ext cx="3233045" cy="400110"/>
          </a:xfrm>
          <a:prstGeom prst="rect">
            <a:avLst/>
          </a:prstGeom>
          <a:ln>
            <a:solidFill>
              <a:schemeClr val="accent6">
                <a:lumMod val="50000"/>
              </a:schemeClr>
            </a:solidFill>
          </a:ln>
        </p:spPr>
        <p:txBody>
          <a:bodyPr wrap="square">
            <a:spAutoFit/>
          </a:bodyPr>
          <a:lstStyle/>
          <a:p>
            <a:pPr algn="ctr">
              <a:buNone/>
            </a:pPr>
            <a:r>
              <a:rPr lang="en-US" sz="2000" dirty="0">
                <a:solidFill>
                  <a:srgbClr val="002060"/>
                </a:solidFill>
                <a:latin typeface="Phetsarath OT" charset="0"/>
                <a:cs typeface="Phetsarath OT" charset="0"/>
              </a:rPr>
              <a:t>Q= 2aL</a:t>
            </a:r>
            <a:r>
              <a:rPr lang="en-US" sz="2000" baseline="30000" dirty="0">
                <a:solidFill>
                  <a:srgbClr val="002060"/>
                </a:solidFill>
                <a:latin typeface="Phetsarath OT" charset="0"/>
                <a:cs typeface="Phetsarath OT" charset="0"/>
              </a:rPr>
              <a:t>3</a:t>
            </a:r>
            <a:r>
              <a:rPr lang="en-US" sz="2000" dirty="0">
                <a:solidFill>
                  <a:srgbClr val="002060"/>
                </a:solidFill>
                <a:latin typeface="Phetsarath OT" charset="0"/>
                <a:cs typeface="Phetsarath OT" charset="0"/>
              </a:rPr>
              <a:t> + 4bL</a:t>
            </a:r>
            <a:r>
              <a:rPr lang="en-US" sz="2000" baseline="30000" dirty="0">
                <a:solidFill>
                  <a:srgbClr val="002060"/>
                </a:solidFill>
                <a:latin typeface="Phetsarath OT" charset="0"/>
                <a:cs typeface="Phetsarath OT" charset="0"/>
              </a:rPr>
              <a:t>2</a:t>
            </a:r>
            <a:r>
              <a:rPr lang="en-US" sz="2000" dirty="0">
                <a:solidFill>
                  <a:srgbClr val="002060"/>
                </a:solidFill>
                <a:latin typeface="Phetsarath OT" charset="0"/>
                <a:cs typeface="Phetsarath OT" charset="0"/>
              </a:rPr>
              <a:t> +4cL</a:t>
            </a:r>
            <a:r>
              <a:rPr lang="en-US" sz="2000" baseline="30000" dirty="0">
                <a:solidFill>
                  <a:srgbClr val="002060"/>
                </a:solidFill>
                <a:latin typeface="Phetsarath OT" charset="0"/>
                <a:cs typeface="Phetsarath OT" charset="0"/>
              </a:rPr>
              <a:t> </a:t>
            </a:r>
            <a:r>
              <a:rPr lang="en-US" sz="2000" dirty="0">
                <a:solidFill>
                  <a:srgbClr val="002060"/>
                </a:solidFill>
                <a:latin typeface="Phetsarath OT" charset="0"/>
                <a:cs typeface="Phetsarath OT" charset="0"/>
              </a:rPr>
              <a:t>+ 9</a:t>
            </a:r>
            <a:endParaRPr lang="en-US" sz="2000" baseline="30000" dirty="0">
              <a:solidFill>
                <a:srgbClr val="002060"/>
              </a:solidFill>
              <a:latin typeface="Phetsarath OT" charset="0"/>
              <a:cs typeface="Phetsarath OT" charset="0"/>
            </a:endParaRPr>
          </a:p>
        </p:txBody>
      </p:sp>
      <p:sp>
        <p:nvSpPr>
          <p:cNvPr id="10" name="Text Box 8"/>
          <p:cNvSpPr txBox="1">
            <a:spLocks noChangeArrowheads="1"/>
          </p:cNvSpPr>
          <p:nvPr/>
        </p:nvSpPr>
        <p:spPr bwMode="auto">
          <a:xfrm>
            <a:off x="6682065" y="3429924"/>
            <a:ext cx="968541" cy="40011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altLang="ko-KR" sz="2000" b="1" dirty="0">
                <a:solidFill>
                  <a:schemeClr val="tx1"/>
                </a:solidFill>
                <a:latin typeface="Phetsarath OT" charset="0"/>
                <a:ea typeface="굴림" pitchFamily="34" charset="-127"/>
                <a:cs typeface="Phetsarath OT" charset="0"/>
              </a:rPr>
              <a:t>(2.2.3)</a:t>
            </a:r>
          </a:p>
        </p:txBody>
      </p:sp>
      <p:graphicFrame>
        <p:nvGraphicFramePr>
          <p:cNvPr id="12" name="표 2"/>
          <p:cNvGraphicFramePr>
            <a:graphicFrameLocks noGrp="1"/>
          </p:cNvGraphicFramePr>
          <p:nvPr>
            <p:extLst>
              <p:ext uri="{D42A27DB-BD31-4B8C-83A1-F6EECF244321}">
                <p14:modId xmlns:p14="http://schemas.microsoft.com/office/powerpoint/2010/main" val="942278413"/>
              </p:ext>
            </p:extLst>
          </p:nvPr>
        </p:nvGraphicFramePr>
        <p:xfrm>
          <a:off x="1718177" y="4340696"/>
          <a:ext cx="8927866" cy="1839122"/>
        </p:xfrm>
        <a:graphic>
          <a:graphicData uri="http://schemas.openxmlformats.org/drawingml/2006/table">
            <a:tbl>
              <a:tblPr firstRow="1" bandRow="1">
                <a:tableStyleId>{93296810-A885-4BE3-A3E7-6D5BEEA58F35}</a:tableStyleId>
              </a:tblPr>
              <a:tblGrid>
                <a:gridCol w="1322548">
                  <a:extLst>
                    <a:ext uri="{9D8B030D-6E8A-4147-A177-3AD203B41FA5}">
                      <a16:colId xmlns:a16="http://schemas.microsoft.com/office/drawing/2014/main" val="20000"/>
                    </a:ext>
                  </a:extLst>
                </a:gridCol>
                <a:gridCol w="5453744">
                  <a:extLst>
                    <a:ext uri="{9D8B030D-6E8A-4147-A177-3AD203B41FA5}">
                      <a16:colId xmlns:a16="http://schemas.microsoft.com/office/drawing/2014/main" val="20001"/>
                    </a:ext>
                  </a:extLst>
                </a:gridCol>
                <a:gridCol w="2151574">
                  <a:extLst>
                    <a:ext uri="{9D8B030D-6E8A-4147-A177-3AD203B41FA5}">
                      <a16:colId xmlns:a16="http://schemas.microsoft.com/office/drawing/2014/main" val="20002"/>
                    </a:ext>
                  </a:extLst>
                </a:gridCol>
              </a:tblGrid>
              <a:tr h="650402">
                <a:tc>
                  <a:txBody>
                    <a:bodyPr/>
                    <a:lstStyle/>
                    <a:p>
                      <a:pPr algn="ctr" latinLnBrk="1"/>
                      <a:r>
                        <a:rPr lang="en-US" altLang="ko-KR" sz="2000" dirty="0" err="1">
                          <a:latin typeface="Phetsarath OT" charset="0"/>
                          <a:cs typeface="Phetsarath OT" charset="0"/>
                        </a:rPr>
                        <a:t>ເຄື່ອງໝາຍ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latin typeface="Phetsarath OT" charset="0"/>
                          <a:cs typeface="Phetsarath OT" charset="0"/>
                        </a:rPr>
                        <a:t>ຄວາມໝາຍ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solidFill>
                            <a:schemeClr val="bg1"/>
                          </a:solidFill>
                          <a:latin typeface="Phetsarath OT" charset="0"/>
                          <a:cs typeface="Phetsarath OT" charset="0"/>
                        </a:rPr>
                        <a:t>ຫົວໜ່ວຍ</a:t>
                      </a:r>
                      <a:endParaRPr lang="ko-KR" altLang="en-US" sz="2000" dirty="0">
                        <a:solidFill>
                          <a:schemeClr val="bg1"/>
                        </a:solidFill>
                        <a:latin typeface="Phetsarath OT" charset="0"/>
                        <a:cs typeface="Phetsarath OT" charset="0"/>
                      </a:endParaRPr>
                    </a:p>
                  </a:txBody>
                  <a:tcPr anchor="ctr"/>
                </a:tc>
                <a:extLst>
                  <a:ext uri="{0D108BD9-81ED-4DB2-BD59-A6C34878D82A}">
                    <a16:rowId xmlns:a16="http://schemas.microsoft.com/office/drawing/2014/main" val="10000"/>
                  </a:ext>
                </a:extLst>
              </a:tr>
              <a:tr h="367618">
                <a:tc>
                  <a:txBody>
                    <a:bodyPr/>
                    <a:lstStyle/>
                    <a:p>
                      <a:pPr algn="ctr" latinLnBrk="1"/>
                      <a:r>
                        <a:rPr lang="en-US" altLang="en-US" sz="2000" i="1" dirty="0">
                          <a:latin typeface="Phetsarath OT" charset="0"/>
                          <a:cs typeface="Phetsarath OT" charset="0"/>
                        </a:rPr>
                        <a:t>Q</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ຜົນຜະລິດ</a:t>
                      </a:r>
                      <a:endParaRPr lang="en-US" altLang="en-US" sz="2000" dirty="0">
                        <a:latin typeface="Phetsarath OT" charset="0"/>
                        <a:cs typeface="Phetsarath OT"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Phetsarath OT" charset="0"/>
                          <a:cs typeface="Phetsarath OT" charset="0"/>
                        </a:rPr>
                        <a:t>m3</a:t>
                      </a:r>
                    </a:p>
                  </a:txBody>
                  <a:tcPr/>
                </a:tc>
                <a:extLst>
                  <a:ext uri="{0D108BD9-81ED-4DB2-BD59-A6C34878D82A}">
                    <a16:rowId xmlns:a16="http://schemas.microsoft.com/office/drawing/2014/main" val="10001"/>
                  </a:ext>
                </a:extLst>
              </a:tr>
              <a:tr h="367618">
                <a:tc>
                  <a:txBody>
                    <a:bodyPr/>
                    <a:lstStyle/>
                    <a:p>
                      <a:pPr algn="ctr" latinLnBrk="1"/>
                      <a:r>
                        <a:rPr lang="en-US" altLang="en-US" sz="2000" i="1" dirty="0">
                          <a:latin typeface="Phetsarath OT" charset="0"/>
                          <a:cs typeface="Phetsarath OT" charset="0"/>
                        </a:rPr>
                        <a:t>L</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ປັດໃຈແຮງງານ</a:t>
                      </a:r>
                      <a:endParaRPr lang="en-US" altLang="en-US" sz="2000" dirty="0">
                        <a:latin typeface="Phetsarath OT" charset="0"/>
                        <a:cs typeface="Phetsarath OT"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Phetsarath OT" charset="0"/>
                          <a:cs typeface="Phetsarath OT" charset="0"/>
                        </a:rPr>
                        <a:t>ຄົນ</a:t>
                      </a:r>
                      <a:endParaRPr lang="en-US" sz="2000" dirty="0">
                        <a:latin typeface="Phetsarath OT" charset="0"/>
                        <a:cs typeface="Phetsarath OT" charset="0"/>
                      </a:endParaRPr>
                    </a:p>
                  </a:txBody>
                  <a:tcPr/>
                </a:tc>
                <a:extLst>
                  <a:ext uri="{0D108BD9-81ED-4DB2-BD59-A6C34878D82A}">
                    <a16:rowId xmlns:a16="http://schemas.microsoft.com/office/drawing/2014/main" val="10002"/>
                  </a:ext>
                </a:extLst>
              </a:tr>
              <a:tr h="367618">
                <a:tc>
                  <a:txBody>
                    <a:bodyPr/>
                    <a:lstStyle/>
                    <a:p>
                      <a:pPr algn="ctr" latinLnBrk="1"/>
                      <a:r>
                        <a:rPr lang="en-US" altLang="ko-KR" sz="2000" b="0" i="1" dirty="0" err="1">
                          <a:solidFill>
                            <a:schemeClr val="tx1"/>
                          </a:solidFill>
                          <a:latin typeface="Phetsarath OT" charset="0"/>
                          <a:cs typeface="Phetsarath OT" charset="0"/>
                        </a:rPr>
                        <a:t>a,b,c</a:t>
                      </a:r>
                      <a:endParaRPr lang="ko-KR" altLang="en-US" sz="20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ສຳປະສີດປ່ຽນແທນ</a:t>
                      </a:r>
                      <a:r>
                        <a:rPr lang="en-US" sz="2000" baseline="0" dirty="0">
                          <a:latin typeface="Phetsarath OT" charset="0"/>
                          <a:cs typeface="Phetsarath OT" charset="0"/>
                        </a:rPr>
                        <a:t> </a:t>
                      </a:r>
                      <a:endParaRPr lang="en-US" sz="2000" dirty="0">
                        <a:latin typeface="Phetsarath OT" charset="0"/>
                        <a:cs typeface="Phetsarath OT"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Phetsarath OT" charset="0"/>
                          <a:cs typeface="Phetsarath OT" charset="0"/>
                        </a:rPr>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226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ການຄິດໄລ່ລາຍຈ່າຍ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3</a:t>
              </a:r>
            </a:p>
          </p:txBody>
        </p:sp>
      </p:grpSp>
      <p:graphicFrame>
        <p:nvGraphicFramePr>
          <p:cNvPr id="7" name="Table 6"/>
          <p:cNvGraphicFramePr>
            <a:graphicFrameLocks noGrp="1"/>
          </p:cNvGraphicFramePr>
          <p:nvPr>
            <p:extLst>
              <p:ext uri="{D42A27DB-BD31-4B8C-83A1-F6EECF244321}">
                <p14:modId xmlns:p14="http://schemas.microsoft.com/office/powerpoint/2010/main" val="661266365"/>
              </p:ext>
            </p:extLst>
          </p:nvPr>
        </p:nvGraphicFramePr>
        <p:xfrm>
          <a:off x="4577583" y="361121"/>
          <a:ext cx="1715458" cy="1616184"/>
        </p:xfrm>
        <a:graphic>
          <a:graphicData uri="http://schemas.openxmlformats.org/drawingml/2006/table">
            <a:tbl>
              <a:tblPr>
                <a:tableStyleId>{616DA210-FB5B-4158-B5E0-FEB733F419BA}</a:tableStyleId>
              </a:tblPr>
              <a:tblGrid>
                <a:gridCol w="873816">
                  <a:extLst>
                    <a:ext uri="{9D8B030D-6E8A-4147-A177-3AD203B41FA5}">
                      <a16:colId xmlns:a16="http://schemas.microsoft.com/office/drawing/2014/main" val="20000"/>
                    </a:ext>
                  </a:extLst>
                </a:gridCol>
                <a:gridCol w="841642">
                  <a:extLst>
                    <a:ext uri="{9D8B030D-6E8A-4147-A177-3AD203B41FA5}">
                      <a16:colId xmlns:a16="http://schemas.microsoft.com/office/drawing/2014/main" val="20001"/>
                    </a:ext>
                  </a:extLst>
                </a:gridCol>
              </a:tblGrid>
              <a:tr h="269364">
                <a:tc>
                  <a:txBody>
                    <a:bodyPr/>
                    <a:lstStyle/>
                    <a:p>
                      <a:pPr algn="ctr" fontAlgn="b"/>
                      <a:r>
                        <a:rPr lang="en-US" sz="1600" b="0" i="0" u="none" strike="noStrike" dirty="0" err="1">
                          <a:solidFill>
                            <a:schemeClr val="bg1"/>
                          </a:solidFill>
                          <a:effectLst/>
                          <a:latin typeface="Phetsarath OT" charset="0"/>
                          <a:cs typeface="Phetsarath OT" charset="0"/>
                        </a:rPr>
                        <a:t>ຕົວປ່ຽນ</a:t>
                      </a:r>
                      <a:endParaRPr lang="en-US" sz="1600" b="0" i="0" u="none" strike="noStrike" dirty="0">
                        <a:solidFill>
                          <a:schemeClr val="bg1"/>
                        </a:solidFill>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600" b="0" i="0" u="none" strike="noStrike" dirty="0" err="1">
                          <a:solidFill>
                            <a:schemeClr val="bg1"/>
                          </a:solidFill>
                          <a:effectLst/>
                          <a:latin typeface="Phetsarath OT" charset="0"/>
                          <a:cs typeface="Phetsarath OT" charset="0"/>
                        </a:rPr>
                        <a:t>ຄ</a:t>
                      </a:r>
                      <a:r>
                        <a:rPr lang="en-US" sz="1600" b="0" i="0" u="none" strike="noStrike" dirty="0">
                          <a:solidFill>
                            <a:schemeClr val="bg1"/>
                          </a:solidFill>
                          <a:effectLst/>
                          <a:latin typeface="Phetsarath OT" charset="0"/>
                          <a:cs typeface="Phetsarath OT" charset="0"/>
                        </a:rPr>
                        <a:t>່່</a:t>
                      </a:r>
                      <a:r>
                        <a:rPr lang="en-US" sz="1600" b="0" i="0" u="none" strike="noStrike" dirty="0" err="1">
                          <a:solidFill>
                            <a:schemeClr val="bg1"/>
                          </a:solidFill>
                          <a:effectLst/>
                          <a:latin typeface="Phetsarath OT" charset="0"/>
                          <a:cs typeface="Phetsarath OT" charset="0"/>
                        </a:rPr>
                        <a:t>າ</a:t>
                      </a:r>
                      <a:endParaRPr lang="en-US" sz="1600" b="0" i="0" u="none" strike="noStrike" dirty="0">
                        <a:solidFill>
                          <a:schemeClr val="bg1"/>
                        </a:solidFill>
                        <a:effectLst/>
                        <a:latin typeface="Phetsarath OT" charset="0"/>
                        <a:cs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0"/>
                  </a:ext>
                </a:extLst>
              </a:tr>
              <a:tr h="269364">
                <a:tc>
                  <a:txBody>
                    <a:bodyPr/>
                    <a:lstStyle/>
                    <a:p>
                      <a:pPr algn="r" fontAlgn="b"/>
                      <a:r>
                        <a:rPr lang="en-US" sz="1600" u="none" strike="noStrike" dirty="0">
                          <a:effectLst/>
                        </a:rPr>
                        <a:t>a =</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600" u="none" strike="noStrike" dirty="0">
                          <a:effectLst/>
                        </a:rPr>
                        <a:t>-0.65</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1"/>
                  </a:ext>
                </a:extLst>
              </a:tr>
              <a:tr h="269364">
                <a:tc>
                  <a:txBody>
                    <a:bodyPr/>
                    <a:lstStyle/>
                    <a:p>
                      <a:pPr algn="r" fontAlgn="b"/>
                      <a:r>
                        <a:rPr lang="en-US" sz="1600" u="none" strike="noStrike" dirty="0">
                          <a:effectLst/>
                        </a:rPr>
                        <a:t>b = </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600" u="none" strike="noStrike" dirty="0">
                          <a:effectLst/>
                        </a:rPr>
                        <a:t>20</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2"/>
                  </a:ext>
                </a:extLst>
              </a:tr>
              <a:tr h="269364">
                <a:tc>
                  <a:txBody>
                    <a:bodyPr/>
                    <a:lstStyle/>
                    <a:p>
                      <a:pPr algn="r" fontAlgn="b"/>
                      <a:r>
                        <a:rPr lang="en-US" sz="1600" u="none" strike="noStrike" dirty="0">
                          <a:effectLst/>
                        </a:rPr>
                        <a:t>c =</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600" u="none" strike="noStrike" dirty="0">
                          <a:effectLst/>
                        </a:rPr>
                        <a:t>5</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3"/>
                  </a:ext>
                </a:extLst>
              </a:tr>
              <a:tr h="269364">
                <a:tc>
                  <a:txBody>
                    <a:bodyPr/>
                    <a:lstStyle/>
                    <a:p>
                      <a:pPr algn="r" fontAlgn="b"/>
                      <a:r>
                        <a:rPr lang="en-US" sz="1600" u="none" strike="noStrike" dirty="0">
                          <a:effectLst/>
                        </a:rPr>
                        <a:t>L </a:t>
                      </a:r>
                      <a:r>
                        <a:rPr lang="en-US" sz="1600" u="none" strike="noStrike" dirty="0" err="1">
                          <a:effectLst/>
                        </a:rPr>
                        <a:t>ເລີ່ມ</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600" u="none" strike="noStrike" dirty="0">
                          <a:effectLst/>
                        </a:rPr>
                        <a:t>8</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4"/>
                  </a:ext>
                </a:extLst>
              </a:tr>
              <a:tr h="269364">
                <a:tc>
                  <a:txBody>
                    <a:bodyPr/>
                    <a:lstStyle/>
                    <a:p>
                      <a:pPr algn="r" fontAlgn="b"/>
                      <a:r>
                        <a:rPr lang="en-US" sz="1600" u="none" strike="noStrike" dirty="0">
                          <a:effectLst/>
                        </a:rPr>
                        <a:t>L </a:t>
                      </a:r>
                      <a:r>
                        <a:rPr lang="en-US" sz="1600" u="none" strike="noStrike" dirty="0" err="1">
                          <a:effectLst/>
                        </a:rPr>
                        <a:t>ຂັ້ນ</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600" u="none" strike="noStrike" dirty="0">
                          <a:effectLst/>
                        </a:rPr>
                        <a:t>0.5</a:t>
                      </a:r>
                      <a:endParaRPr lang="en-US" sz="16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94608560"/>
              </p:ext>
            </p:extLst>
          </p:nvPr>
        </p:nvGraphicFramePr>
        <p:xfrm>
          <a:off x="483356" y="2007271"/>
          <a:ext cx="5759790" cy="4207334"/>
        </p:xfrm>
        <a:graphic>
          <a:graphicData uri="http://schemas.openxmlformats.org/drawingml/2006/table">
            <a:tbl>
              <a:tblPr>
                <a:tableStyleId>{08FB837D-C827-4EFA-A057-4D05807E0F7C}</a:tableStyleId>
              </a:tblPr>
              <a:tblGrid>
                <a:gridCol w="542896">
                  <a:extLst>
                    <a:ext uri="{9D8B030D-6E8A-4147-A177-3AD203B41FA5}">
                      <a16:colId xmlns:a16="http://schemas.microsoft.com/office/drawing/2014/main" val="20000"/>
                    </a:ext>
                  </a:extLst>
                </a:gridCol>
                <a:gridCol w="785359">
                  <a:extLst>
                    <a:ext uri="{9D8B030D-6E8A-4147-A177-3AD203B41FA5}">
                      <a16:colId xmlns:a16="http://schemas.microsoft.com/office/drawing/2014/main" val="20001"/>
                    </a:ext>
                  </a:extLst>
                </a:gridCol>
                <a:gridCol w="873422">
                  <a:extLst>
                    <a:ext uri="{9D8B030D-6E8A-4147-A177-3AD203B41FA5}">
                      <a16:colId xmlns:a16="http://schemas.microsoft.com/office/drawing/2014/main" val="20002"/>
                    </a:ext>
                  </a:extLst>
                </a:gridCol>
                <a:gridCol w="480475">
                  <a:extLst>
                    <a:ext uri="{9D8B030D-6E8A-4147-A177-3AD203B41FA5}">
                      <a16:colId xmlns:a16="http://schemas.microsoft.com/office/drawing/2014/main" val="20003"/>
                    </a:ext>
                  </a:extLst>
                </a:gridCol>
                <a:gridCol w="428532">
                  <a:extLst>
                    <a:ext uri="{9D8B030D-6E8A-4147-A177-3AD203B41FA5}">
                      <a16:colId xmlns:a16="http://schemas.microsoft.com/office/drawing/2014/main" val="20004"/>
                    </a:ext>
                  </a:extLst>
                </a:gridCol>
                <a:gridCol w="428532">
                  <a:extLst>
                    <a:ext uri="{9D8B030D-6E8A-4147-A177-3AD203B41FA5}">
                      <a16:colId xmlns:a16="http://schemas.microsoft.com/office/drawing/2014/main" val="20005"/>
                    </a:ext>
                  </a:extLst>
                </a:gridCol>
                <a:gridCol w="805121">
                  <a:extLst>
                    <a:ext uri="{9D8B030D-6E8A-4147-A177-3AD203B41FA5}">
                      <a16:colId xmlns:a16="http://schemas.microsoft.com/office/drawing/2014/main" val="20006"/>
                    </a:ext>
                  </a:extLst>
                </a:gridCol>
                <a:gridCol w="649291">
                  <a:extLst>
                    <a:ext uri="{9D8B030D-6E8A-4147-A177-3AD203B41FA5}">
                      <a16:colId xmlns:a16="http://schemas.microsoft.com/office/drawing/2014/main" val="20007"/>
                    </a:ext>
                  </a:extLst>
                </a:gridCol>
                <a:gridCol w="428532">
                  <a:extLst>
                    <a:ext uri="{9D8B030D-6E8A-4147-A177-3AD203B41FA5}">
                      <a16:colId xmlns:a16="http://schemas.microsoft.com/office/drawing/2014/main" val="20008"/>
                    </a:ext>
                  </a:extLst>
                </a:gridCol>
                <a:gridCol w="337630">
                  <a:extLst>
                    <a:ext uri="{9D8B030D-6E8A-4147-A177-3AD203B41FA5}">
                      <a16:colId xmlns:a16="http://schemas.microsoft.com/office/drawing/2014/main" val="20009"/>
                    </a:ext>
                  </a:extLst>
                </a:gridCol>
              </a:tblGrid>
              <a:tr h="455114">
                <a:tc>
                  <a:txBody>
                    <a:bodyPr/>
                    <a:lstStyle/>
                    <a:p>
                      <a:pPr algn="ctr" fontAlgn="b"/>
                      <a:r>
                        <a:rPr lang="en-US" sz="1200" u="none" strike="noStrike" dirty="0">
                          <a:effectLst/>
                          <a:latin typeface="Phetsarath" charset="0"/>
                          <a:ea typeface="Phetsarath" charset="0"/>
                          <a:cs typeface="Phetsarath" charset="0"/>
                        </a:rPr>
                        <a:t>L</a:t>
                      </a:r>
                      <a:endParaRPr lang="en-US" sz="1200" b="0" i="0" u="none" strike="noStrike" dirty="0">
                        <a:effectLst/>
                        <a:latin typeface="Phetsarath" charset="0"/>
                        <a:ea typeface="Phetsarath" charset="0"/>
                        <a:cs typeface="Phetsarath" charset="0"/>
                      </a:endParaRPr>
                    </a:p>
                  </a:txBody>
                  <a:tcPr marL="0" marR="0" marT="0" marB="0" anchor="ctr"/>
                </a:tc>
                <a:tc>
                  <a:txBody>
                    <a:bodyPr/>
                    <a:lstStyle/>
                    <a:p>
                      <a:pPr algn="ctr" fontAlgn="b"/>
                      <a:r>
                        <a:rPr lang="en-US" sz="1200" u="none" strike="noStrike" dirty="0" err="1">
                          <a:effectLst/>
                          <a:latin typeface="Phetsarath" charset="0"/>
                          <a:ea typeface="Phetsarath" charset="0"/>
                          <a:cs typeface="Phetsarath" charset="0"/>
                        </a:rPr>
                        <a:t>ຜົນຜະລິດທັງໝົດ</a:t>
                      </a:r>
                      <a:r>
                        <a:rPr lang="en-US" sz="1200" u="none" strike="noStrike" baseline="0" dirty="0">
                          <a:effectLst/>
                          <a:latin typeface="Phetsarath" charset="0"/>
                          <a:ea typeface="Phetsarath" charset="0"/>
                          <a:cs typeface="Phetsarath" charset="0"/>
                        </a:rPr>
                        <a:t> </a:t>
                      </a:r>
                      <a:r>
                        <a:rPr lang="en-US" sz="1200" u="none" strike="noStrike" dirty="0">
                          <a:effectLst/>
                          <a:latin typeface="Phetsarath" charset="0"/>
                          <a:ea typeface="Phetsarath" charset="0"/>
                          <a:cs typeface="Phetsarath" charset="0"/>
                        </a:rPr>
                        <a:t>(Q)</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err="1">
                          <a:effectLst/>
                          <a:latin typeface="Phetsarath" charset="0"/>
                          <a:ea typeface="Phetsarath" charset="0"/>
                          <a:cs typeface="Phetsarath" charset="0"/>
                        </a:rPr>
                        <a:t>ລາຍຈ່າຍທັງໝົດ</a:t>
                      </a:r>
                      <a:endParaRPr lang="en-US" sz="1200" b="0" i="0" u="none" strike="noStrike" dirty="0">
                        <a:effectLst/>
                        <a:latin typeface="Phetsarath" charset="0"/>
                        <a:ea typeface="Phetsarath" charset="0"/>
                        <a:cs typeface="Phetsarath" charset="0"/>
                      </a:endParaRPr>
                    </a:p>
                  </a:txBody>
                  <a:tcPr marL="0" marR="0" marT="0" marB="0" anchor="ctr"/>
                </a:tc>
                <a:tc>
                  <a:txBody>
                    <a:bodyPr/>
                    <a:lstStyle/>
                    <a:p>
                      <a:pPr algn="ctr" fontAlgn="b"/>
                      <a:r>
                        <a:rPr lang="en-US" sz="1200" u="none" strike="noStrike" dirty="0">
                          <a:effectLst/>
                          <a:latin typeface="Phetsarath" charset="0"/>
                          <a:ea typeface="Phetsarath" charset="0"/>
                          <a:cs typeface="Phetsarath" charset="0"/>
                        </a:rPr>
                        <a:t>Av TC</a:t>
                      </a:r>
                      <a:endParaRPr lang="en-US" sz="1200" b="0" i="0" u="none" strike="noStrike" dirty="0">
                        <a:effectLst/>
                        <a:latin typeface="Phetsarath" charset="0"/>
                        <a:ea typeface="Phetsarath" charset="0"/>
                        <a:cs typeface="Phetsarath" charset="0"/>
                      </a:endParaRPr>
                    </a:p>
                  </a:txBody>
                  <a:tcPr marL="0" marR="0" marT="0" marB="0" anchor="ctr"/>
                </a:tc>
                <a:tc>
                  <a:txBody>
                    <a:bodyPr/>
                    <a:lstStyle/>
                    <a:p>
                      <a:pPr algn="ctr" fontAlgn="b"/>
                      <a:r>
                        <a:rPr lang="en-US" sz="1200" u="none" strike="noStrike" dirty="0">
                          <a:effectLst/>
                          <a:latin typeface="Phetsarath" charset="0"/>
                          <a:ea typeface="Phetsarath" charset="0"/>
                          <a:cs typeface="Phetsarath" charset="0"/>
                        </a:rPr>
                        <a:t>MC</a:t>
                      </a:r>
                      <a:endParaRPr lang="en-US" sz="1200" b="0" i="0" u="none" strike="noStrike" dirty="0">
                        <a:effectLst/>
                        <a:latin typeface="Phetsarath" charset="0"/>
                        <a:ea typeface="Phetsarath" charset="0"/>
                        <a:cs typeface="Phetsarath" charset="0"/>
                      </a:endParaRPr>
                    </a:p>
                  </a:txBody>
                  <a:tcPr marL="0" marR="0" marT="0" marB="0" anchor="ctr"/>
                </a:tc>
                <a:tc>
                  <a:txBody>
                    <a:bodyPr/>
                    <a:lstStyle/>
                    <a:p>
                      <a:pPr algn="ctr" fontAlgn="b"/>
                      <a:r>
                        <a:rPr lang="en-US" sz="1200" u="none" strike="noStrike" dirty="0">
                          <a:effectLst/>
                          <a:latin typeface="Phetsarath" charset="0"/>
                          <a:ea typeface="Phetsarath" charset="0"/>
                          <a:cs typeface="Phetsarath" charset="0"/>
                        </a:rPr>
                        <a:t>L</a:t>
                      </a:r>
                      <a:endParaRPr lang="en-US" sz="1200" b="0" i="0" u="none" strike="noStrike" dirty="0">
                        <a:effectLst/>
                        <a:latin typeface="Phetsarath" charset="0"/>
                        <a:ea typeface="Phetsarath" charset="0"/>
                        <a:cs typeface="Phetsarath" charset="0"/>
                      </a:endParaRPr>
                    </a:p>
                  </a:txBody>
                  <a:tcPr marL="0" marR="0" marT="0" marB="0" anchor="ctr"/>
                </a:tc>
                <a:tc>
                  <a:txBody>
                    <a:bodyPr/>
                    <a:lstStyle/>
                    <a:p>
                      <a:pPr algn="ctr" fontAlgn="b"/>
                      <a:r>
                        <a:rPr lang="en-US" sz="1200" u="none" strike="noStrike" dirty="0" err="1">
                          <a:effectLst/>
                          <a:latin typeface="Phetsarath" charset="0"/>
                          <a:ea typeface="Phetsarath" charset="0"/>
                          <a:cs typeface="Phetsarath" charset="0"/>
                        </a:rPr>
                        <a:t>ຜົນຜະລິດທັງໝົດ</a:t>
                      </a:r>
                      <a:r>
                        <a:rPr lang="en-US" sz="1200" u="none" strike="noStrike" baseline="0" dirty="0">
                          <a:effectLst/>
                          <a:latin typeface="Phetsarath" charset="0"/>
                          <a:ea typeface="Phetsarath" charset="0"/>
                          <a:cs typeface="Phetsarath" charset="0"/>
                        </a:rPr>
                        <a:t> </a:t>
                      </a:r>
                      <a:r>
                        <a:rPr lang="en-US" sz="1200" u="none" strike="noStrike" dirty="0">
                          <a:effectLst/>
                          <a:latin typeface="Phetsarath" charset="0"/>
                          <a:ea typeface="Phetsarath" charset="0"/>
                          <a:cs typeface="Phetsarath" charset="0"/>
                        </a:rPr>
                        <a:t>(Q)</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err="1">
                          <a:effectLst/>
                          <a:latin typeface="Phetsarath" charset="0"/>
                          <a:ea typeface="Phetsarath" charset="0"/>
                          <a:cs typeface="Phetsarath" charset="0"/>
                        </a:rPr>
                        <a:t>ລາຍຈ່າຍທັງໝົດ</a:t>
                      </a:r>
                      <a:endParaRPr lang="en-US" sz="1200" b="0" i="0" u="none" strike="noStrike" dirty="0">
                        <a:effectLst/>
                        <a:latin typeface="Phetsarath" charset="0"/>
                        <a:ea typeface="Phetsarath" charset="0"/>
                        <a:cs typeface="Phetsarath" charset="0"/>
                      </a:endParaRPr>
                    </a:p>
                  </a:txBody>
                  <a:tcPr marL="0" marR="0" marT="0" marB="0" anchor="ctr"/>
                </a:tc>
                <a:tc>
                  <a:txBody>
                    <a:bodyPr/>
                    <a:lstStyle/>
                    <a:p>
                      <a:pPr algn="ctr" fontAlgn="b"/>
                      <a:r>
                        <a:rPr lang="en-US" sz="1200" u="none" strike="noStrike" dirty="0">
                          <a:effectLst/>
                          <a:latin typeface="Phetsarath" charset="0"/>
                          <a:ea typeface="Phetsarath" charset="0"/>
                          <a:cs typeface="Phetsarath" charset="0"/>
                        </a:rPr>
                        <a:t>Av TC</a:t>
                      </a:r>
                      <a:endParaRPr lang="en-US" sz="1200" b="0" i="0" u="none" strike="noStrike" dirty="0">
                        <a:effectLst/>
                        <a:latin typeface="Phetsarath" charset="0"/>
                        <a:ea typeface="Phetsarath" charset="0"/>
                        <a:cs typeface="Phetsarath" charset="0"/>
                      </a:endParaRPr>
                    </a:p>
                  </a:txBody>
                  <a:tcPr marL="0" marR="0" marT="0" marB="0" anchor="ctr"/>
                </a:tc>
                <a:tc>
                  <a:txBody>
                    <a:bodyPr/>
                    <a:lstStyle/>
                    <a:p>
                      <a:pPr algn="ctr" fontAlgn="b"/>
                      <a:r>
                        <a:rPr lang="en-US" sz="1200" u="none" strike="noStrike" dirty="0">
                          <a:effectLst/>
                          <a:latin typeface="Phetsarath" charset="0"/>
                          <a:ea typeface="Phetsarath" charset="0"/>
                          <a:cs typeface="Phetsarath" charset="0"/>
                        </a:rPr>
                        <a:t>MC</a:t>
                      </a:r>
                      <a:endParaRPr lang="en-US" sz="1200" b="0" i="0" u="none" strike="noStrike" dirty="0">
                        <a:effectLst/>
                        <a:latin typeface="Phetsarath" charset="0"/>
                        <a:ea typeface="Phetsarath" charset="0"/>
                        <a:cs typeface="Phetsarath" charset="0"/>
                      </a:endParaRPr>
                    </a:p>
                  </a:txBody>
                  <a:tcPr marL="0" marR="0" marT="0" marB="0" anchor="ctr"/>
                </a:tc>
                <a:extLst>
                  <a:ext uri="{0D108BD9-81ED-4DB2-BD59-A6C34878D82A}">
                    <a16:rowId xmlns:a16="http://schemas.microsoft.com/office/drawing/2014/main" val="10000"/>
                  </a:ext>
                </a:extLst>
              </a:tr>
              <a:tr h="375222">
                <a:tc>
                  <a:txBody>
                    <a:bodyPr/>
                    <a:lstStyle/>
                    <a:p>
                      <a:pPr algn="ctr" fontAlgn="b"/>
                      <a:r>
                        <a:rPr lang="en-US" sz="1200" u="none" strike="noStrike" dirty="0">
                          <a:effectLst/>
                          <a:latin typeface="Phetsarath" charset="0"/>
                          <a:ea typeface="Phetsarath" charset="0"/>
                          <a:cs typeface="Phetsarath" charset="0"/>
                        </a:rPr>
                        <a:t>8</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987.2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8,000.0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13</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2,017.0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13,000.0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6.4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5.1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1"/>
                  </a:ext>
                </a:extLst>
              </a:tr>
              <a:tr h="375222">
                <a:tc>
                  <a:txBody>
                    <a:bodyPr/>
                    <a:lstStyle/>
                    <a:p>
                      <a:pPr algn="ctr" fontAlgn="b"/>
                      <a:r>
                        <a:rPr lang="en-US" sz="1200" u="none" strike="noStrike" dirty="0">
                          <a:effectLst/>
                          <a:latin typeface="Phetsarath" charset="0"/>
                          <a:ea typeface="Phetsarath" charset="0"/>
                          <a:cs typeface="Phetsarath" charset="0"/>
                        </a:rPr>
                        <a:t>8.5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1,088.3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8,500.0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7.8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4.9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13.5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2,113.3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13,500.0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6.4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5.2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2"/>
                  </a:ext>
                </a:extLst>
              </a:tr>
              <a:tr h="375222">
                <a:tc>
                  <a:txBody>
                    <a:bodyPr/>
                    <a:lstStyle/>
                    <a:p>
                      <a:pPr algn="ctr" fontAlgn="b"/>
                      <a:r>
                        <a:rPr lang="en-US" sz="1200" u="none" strike="noStrike" dirty="0">
                          <a:effectLst/>
                          <a:latin typeface="Phetsarath" charset="0"/>
                          <a:ea typeface="Phetsarath" charset="0"/>
                          <a:cs typeface="Phetsarath" charset="0"/>
                        </a:rPr>
                        <a:t>9</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1,191.2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9,000.0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7.6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4.9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14</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2,206.4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14,000.0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5.4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3"/>
                  </a:ext>
                </a:extLst>
              </a:tr>
              <a:tr h="375222">
                <a:tc>
                  <a:txBody>
                    <a:bodyPr/>
                    <a:lstStyle/>
                    <a:p>
                      <a:pPr algn="ctr" fontAlgn="b"/>
                      <a:r>
                        <a:rPr lang="en-US" sz="1200" u="none" strike="noStrike" dirty="0">
                          <a:effectLst/>
                          <a:latin typeface="Phetsarath" charset="0"/>
                          <a:ea typeface="Phetsarath" charset="0"/>
                          <a:cs typeface="Phetsarath" charset="0"/>
                        </a:rPr>
                        <a:t>9.5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1,295.2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9,500.0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7.3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4.8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14.5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2,295.9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14,500.0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5.6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4"/>
                  </a:ext>
                </a:extLst>
              </a:tr>
              <a:tr h="375222">
                <a:tc>
                  <a:txBody>
                    <a:bodyPr/>
                    <a:lstStyle/>
                    <a:p>
                      <a:pPr algn="ctr" fontAlgn="b"/>
                      <a:r>
                        <a:rPr lang="en-US" sz="1200" u="none" strike="noStrike" dirty="0">
                          <a:effectLst/>
                          <a:latin typeface="Phetsarath" charset="0"/>
                          <a:ea typeface="Phetsarath" charset="0"/>
                          <a:cs typeface="Phetsarath" charset="0"/>
                        </a:rPr>
                        <a:t>10</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1,400.0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10,000.0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7.1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4.8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2,381.3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15,000.0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5.9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5"/>
                  </a:ext>
                </a:extLst>
              </a:tr>
              <a:tr h="375222">
                <a:tc>
                  <a:txBody>
                    <a:bodyPr/>
                    <a:lstStyle/>
                    <a:p>
                      <a:pPr algn="ctr" fontAlgn="b"/>
                      <a:r>
                        <a:rPr lang="en-US" sz="1200" u="none" strike="noStrike" dirty="0">
                          <a:effectLst/>
                          <a:latin typeface="Phetsarath" charset="0"/>
                          <a:ea typeface="Phetsarath" charset="0"/>
                          <a:cs typeface="Phetsarath" charset="0"/>
                        </a:rPr>
                        <a:t>10.5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1,505.0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10,500.0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7.0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4.8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15.5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2,462.0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15,500.0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6.2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6"/>
                  </a:ext>
                </a:extLst>
              </a:tr>
              <a:tr h="375222">
                <a:tc>
                  <a:txBody>
                    <a:bodyPr/>
                    <a:lstStyle/>
                    <a:p>
                      <a:pPr algn="ctr" fontAlgn="b"/>
                      <a:r>
                        <a:rPr lang="en-US" sz="1200" u="none" strike="noStrike" dirty="0">
                          <a:effectLst/>
                          <a:latin typeface="Phetsarath" charset="0"/>
                          <a:ea typeface="Phetsarath" charset="0"/>
                          <a:cs typeface="Phetsarath" charset="0"/>
                        </a:rPr>
                        <a:t>11</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1,609.9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11,000.0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6.8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4.8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16</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2,537.6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16,000.0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6.6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7"/>
                  </a:ext>
                </a:extLst>
              </a:tr>
              <a:tr h="375222">
                <a:tc>
                  <a:txBody>
                    <a:bodyPr/>
                    <a:lstStyle/>
                    <a:p>
                      <a:pPr algn="ctr" fontAlgn="b"/>
                      <a:r>
                        <a:rPr lang="en-US" sz="1200" u="none" strike="noStrike" dirty="0">
                          <a:effectLst/>
                          <a:latin typeface="Phetsarath" charset="0"/>
                          <a:ea typeface="Phetsarath" charset="0"/>
                          <a:cs typeface="Phetsarath" charset="0"/>
                        </a:rPr>
                        <a:t>11.5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1,713.9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11,500.0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6.7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4.8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16.5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2,607.6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16,500.0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6.3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7.1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8"/>
                  </a:ext>
                </a:extLst>
              </a:tr>
              <a:tr h="375222">
                <a:tc>
                  <a:txBody>
                    <a:bodyPr/>
                    <a:lstStyle/>
                    <a:p>
                      <a:pPr algn="ctr" fontAlgn="b"/>
                      <a:r>
                        <a:rPr lang="en-US" sz="1200" u="none" strike="noStrike" dirty="0">
                          <a:effectLst/>
                          <a:latin typeface="Phetsarath" charset="0"/>
                          <a:ea typeface="Phetsarath" charset="0"/>
                          <a:cs typeface="Phetsarath" charset="0"/>
                        </a:rPr>
                        <a:t>12</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1,816.8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12,000.0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6.6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4.9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17</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2,671.6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17,000.0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6.4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7.8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9"/>
                  </a:ext>
                </a:extLst>
              </a:tr>
              <a:tr h="375222">
                <a:tc>
                  <a:txBody>
                    <a:bodyPr/>
                    <a:lstStyle/>
                    <a:p>
                      <a:pPr algn="ctr" fontAlgn="b"/>
                      <a:r>
                        <a:rPr lang="en-US" sz="1200" u="none" strike="noStrike" dirty="0">
                          <a:effectLst/>
                          <a:latin typeface="Phetsarath" charset="0"/>
                          <a:ea typeface="Phetsarath" charset="0"/>
                          <a:cs typeface="Phetsarath" charset="0"/>
                        </a:rPr>
                        <a:t>12.5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1,918.0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12,500.0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6.5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4.9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17.5</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2,728.9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17,500.0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6.4 </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         8.7 </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10"/>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249001354"/>
              </p:ext>
            </p:extLst>
          </p:nvPr>
        </p:nvGraphicFramePr>
        <p:xfrm>
          <a:off x="6854362" y="683876"/>
          <a:ext cx="4434776" cy="2962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206193143"/>
              </p:ext>
            </p:extLst>
          </p:nvPr>
        </p:nvGraphicFramePr>
        <p:xfrm>
          <a:off x="6856809" y="3711631"/>
          <a:ext cx="4432329" cy="2925651"/>
        </p:xfrm>
        <a:graphic>
          <a:graphicData uri="http://schemas.openxmlformats.org/drawingml/2006/chart">
            <c:chart xmlns:c="http://schemas.openxmlformats.org/drawingml/2006/chart" xmlns:r="http://schemas.openxmlformats.org/officeDocument/2006/relationships" r:id="rId4"/>
          </a:graphicData>
        </a:graphic>
      </p:graphicFrame>
      <p:sp>
        <p:nvSpPr>
          <p:cNvPr id="12" name="Down Arrow 11"/>
          <p:cNvSpPr/>
          <p:nvPr/>
        </p:nvSpPr>
        <p:spPr>
          <a:xfrm rot="16200000">
            <a:off x="6372508" y="3515395"/>
            <a:ext cx="620507" cy="311669"/>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Text Box 8"/>
          <p:cNvSpPr txBox="1">
            <a:spLocks noChangeArrowheads="1"/>
          </p:cNvSpPr>
          <p:nvPr/>
        </p:nvSpPr>
        <p:spPr bwMode="auto">
          <a:xfrm>
            <a:off x="3657599" y="6499509"/>
            <a:ext cx="4104290" cy="27699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altLang="ko-KR" sz="1200" b="0" i="1" dirty="0">
                <a:solidFill>
                  <a:schemeClr val="tx1"/>
                </a:solidFill>
                <a:latin typeface="Phetsarath OT" charset="0"/>
                <a:ea typeface="굴림" pitchFamily="34" charset="-127"/>
                <a:cs typeface="Phetsarath OT" charset="0"/>
              </a:rPr>
              <a:t>Source: adapted from </a:t>
            </a:r>
            <a:r>
              <a:rPr lang="en-US" sz="1200" b="0" i="1" dirty="0" err="1">
                <a:latin typeface="Phetsarath OT" charset="0"/>
                <a:cs typeface="Phetsarath OT" charset="0"/>
              </a:rPr>
              <a:t>Whigham</a:t>
            </a:r>
            <a:r>
              <a:rPr lang="en-US" sz="1200" b="0" i="1" dirty="0">
                <a:latin typeface="Phetsarath OT" charset="0"/>
                <a:cs typeface="Phetsarath OT" charset="0"/>
              </a:rPr>
              <a:t> D. (2001)</a:t>
            </a:r>
            <a:endParaRPr lang="en-US" altLang="ko-KR" sz="1200" b="0" i="1" dirty="0">
              <a:solidFill>
                <a:schemeClr val="tx1"/>
              </a:solidFill>
              <a:latin typeface="Phetsarath OT" charset="0"/>
              <a:ea typeface="굴림" pitchFamily="34" charset="-127"/>
              <a:cs typeface="Phetsarath OT" charset="0"/>
            </a:endParaRPr>
          </a:p>
        </p:txBody>
      </p:sp>
    </p:spTree>
    <p:extLst>
      <p:ext uri="{BB962C8B-B14F-4D97-AF65-F5344CB8AC3E}">
        <p14:creationId xmlns:p14="http://schemas.microsoft.com/office/powerpoint/2010/main" val="904323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ການຜະລິດທີ່ນຳໃຊ້ຫຼາຍປັດໃຈ</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4</a:t>
              </a:r>
            </a:p>
          </p:txBody>
        </p:sp>
      </p:grpSp>
      <p:sp>
        <p:nvSpPr>
          <p:cNvPr id="7" name="Rounded Rectangle 6"/>
          <p:cNvSpPr/>
          <p:nvPr/>
        </p:nvSpPr>
        <p:spPr>
          <a:xfrm>
            <a:off x="1930257" y="3627469"/>
            <a:ext cx="1338580" cy="442674"/>
          </a:xfrm>
          <a:prstGeom prst="roundRect">
            <a:avLst/>
          </a:prstGeom>
          <a:solidFill>
            <a:schemeClr val="bg1"/>
          </a:solidFill>
          <a:ln>
            <a:solidFill>
              <a:schemeClr val="accent6">
                <a:lumMod val="50000"/>
              </a:schemeClr>
            </a:solidFill>
          </a:ln>
        </p:spPr>
        <p:txBody>
          <a:bodyPr wrap="square">
            <a:spAutoFit/>
          </a:bodyPr>
          <a:lstStyle/>
          <a:p>
            <a:pPr algn="ctr">
              <a:buClr>
                <a:srgbClr val="00FF00"/>
              </a:buClr>
              <a:buSzPct val="100000"/>
            </a:pPr>
            <a:r>
              <a:rPr lang="en-US" sz="2000" dirty="0" err="1">
                <a:latin typeface="Phetsarath OT" charset="0"/>
                <a:cs typeface="Phetsarath OT" charset="0"/>
              </a:rPr>
              <a:t>ສູດຄີດໄລ</a:t>
            </a:r>
            <a:r>
              <a:rPr lang="en-US" sz="2000" dirty="0">
                <a:latin typeface="Phetsarath OT" charset="0"/>
                <a:cs typeface="Phetsarath OT" charset="0"/>
              </a:rPr>
              <a:t>່:</a:t>
            </a:r>
          </a:p>
        </p:txBody>
      </p:sp>
      <p:sp>
        <p:nvSpPr>
          <p:cNvPr id="8" name="Rectangle 7"/>
          <p:cNvSpPr/>
          <p:nvPr/>
        </p:nvSpPr>
        <p:spPr>
          <a:xfrm>
            <a:off x="3559261" y="3655974"/>
            <a:ext cx="1714501" cy="400110"/>
          </a:xfrm>
          <a:prstGeom prst="rect">
            <a:avLst/>
          </a:prstGeom>
          <a:ln>
            <a:solidFill>
              <a:schemeClr val="accent6">
                <a:lumMod val="50000"/>
              </a:schemeClr>
            </a:solidFill>
          </a:ln>
        </p:spPr>
        <p:txBody>
          <a:bodyPr wrap="square">
            <a:spAutoFit/>
          </a:bodyPr>
          <a:lstStyle/>
          <a:p>
            <a:pPr algn="ctr"/>
            <a:r>
              <a:rPr lang="en-US" sz="2000" dirty="0">
                <a:solidFill>
                  <a:srgbClr val="002060"/>
                </a:solidFill>
                <a:latin typeface="Phetsarath OT" charset="0"/>
                <a:cs typeface="Phetsarath OT" charset="0"/>
              </a:rPr>
              <a:t>Q = </a:t>
            </a:r>
            <a:r>
              <a:rPr lang="en-US" sz="2000" dirty="0" err="1">
                <a:solidFill>
                  <a:srgbClr val="002060"/>
                </a:solidFill>
                <a:latin typeface="Phetsarath OT" charset="0"/>
                <a:cs typeface="Phetsarath OT" charset="0"/>
              </a:rPr>
              <a:t>L</a:t>
            </a:r>
            <a:r>
              <a:rPr lang="en-US" sz="2000" baseline="30000" dirty="0" err="1">
                <a:solidFill>
                  <a:srgbClr val="002060"/>
                </a:solidFill>
                <a:latin typeface="Phetsarath OT" charset="0"/>
                <a:cs typeface="Phetsarath OT" charset="0"/>
              </a:rPr>
              <a:t>a</a:t>
            </a:r>
            <a:r>
              <a:rPr lang="en-US" sz="2000" dirty="0" err="1">
                <a:solidFill>
                  <a:srgbClr val="002060"/>
                </a:solidFill>
                <a:latin typeface="Phetsarath OT" charset="0"/>
                <a:cs typeface="Phetsarath OT" charset="0"/>
              </a:rPr>
              <a:t>K</a:t>
            </a:r>
            <a:r>
              <a:rPr lang="en-US" sz="2000" baseline="30000" dirty="0" err="1">
                <a:solidFill>
                  <a:srgbClr val="002060"/>
                </a:solidFill>
                <a:latin typeface="Phetsarath OT" charset="0"/>
                <a:cs typeface="Phetsarath OT" charset="0"/>
              </a:rPr>
              <a:t>b</a:t>
            </a:r>
            <a:endParaRPr lang="en-US" sz="2000" baseline="30000" dirty="0">
              <a:solidFill>
                <a:srgbClr val="002060"/>
              </a:solidFill>
              <a:latin typeface="Phetsarath OT" charset="0"/>
              <a:cs typeface="Phetsarath OT" charset="0"/>
            </a:endParaRPr>
          </a:p>
        </p:txBody>
      </p:sp>
      <p:sp>
        <p:nvSpPr>
          <p:cNvPr id="9" name="Text Box 8"/>
          <p:cNvSpPr txBox="1">
            <a:spLocks noChangeArrowheads="1"/>
          </p:cNvSpPr>
          <p:nvPr/>
        </p:nvSpPr>
        <p:spPr bwMode="auto">
          <a:xfrm>
            <a:off x="5940714" y="3719658"/>
            <a:ext cx="968541" cy="40011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altLang="ko-KR" sz="2000" b="1" dirty="0">
                <a:solidFill>
                  <a:schemeClr val="tx1"/>
                </a:solidFill>
                <a:latin typeface="Phetsarath OT" charset="0"/>
                <a:ea typeface="굴림" pitchFamily="34" charset="-127"/>
                <a:cs typeface="Phetsarath OT" charset="0"/>
              </a:rPr>
              <a:t>(2.2.</a:t>
            </a:r>
            <a:r>
              <a:rPr lang="lo-LA" altLang="ko-KR" sz="2000" b="1" dirty="0">
                <a:solidFill>
                  <a:schemeClr val="tx1"/>
                </a:solidFill>
                <a:latin typeface="Phetsarath OT" charset="0"/>
                <a:ea typeface="굴림" pitchFamily="34" charset="-127"/>
                <a:cs typeface="Phetsarath OT" charset="0"/>
              </a:rPr>
              <a:t>4</a:t>
            </a:r>
            <a:r>
              <a:rPr lang="en-US" altLang="ko-KR" sz="2000" b="1" dirty="0">
                <a:solidFill>
                  <a:schemeClr val="tx1"/>
                </a:solidFill>
                <a:latin typeface="Phetsarath OT" charset="0"/>
                <a:ea typeface="굴림" pitchFamily="34" charset="-127"/>
                <a:cs typeface="Phetsarath OT" charset="0"/>
              </a:rPr>
              <a:t>)</a:t>
            </a:r>
          </a:p>
        </p:txBody>
      </p:sp>
      <p:graphicFrame>
        <p:nvGraphicFramePr>
          <p:cNvPr id="10" name="표 2"/>
          <p:cNvGraphicFramePr>
            <a:graphicFrameLocks noGrp="1"/>
          </p:cNvGraphicFramePr>
          <p:nvPr>
            <p:extLst>
              <p:ext uri="{D42A27DB-BD31-4B8C-83A1-F6EECF244321}">
                <p14:modId xmlns:p14="http://schemas.microsoft.com/office/powerpoint/2010/main" val="865131898"/>
              </p:ext>
            </p:extLst>
          </p:nvPr>
        </p:nvGraphicFramePr>
        <p:xfrm>
          <a:off x="1718177" y="4284898"/>
          <a:ext cx="9184645" cy="2097299"/>
        </p:xfrm>
        <a:graphic>
          <a:graphicData uri="http://schemas.openxmlformats.org/drawingml/2006/table">
            <a:tbl>
              <a:tblPr firstRow="1" bandRow="1">
                <a:tableStyleId>{93296810-A885-4BE3-A3E7-6D5BEEA58F35}</a:tableStyleId>
              </a:tblPr>
              <a:tblGrid>
                <a:gridCol w="2317795">
                  <a:extLst>
                    <a:ext uri="{9D8B030D-6E8A-4147-A177-3AD203B41FA5}">
                      <a16:colId xmlns:a16="http://schemas.microsoft.com/office/drawing/2014/main" val="20000"/>
                    </a:ext>
                  </a:extLst>
                </a:gridCol>
                <a:gridCol w="6866850">
                  <a:extLst>
                    <a:ext uri="{9D8B030D-6E8A-4147-A177-3AD203B41FA5}">
                      <a16:colId xmlns:a16="http://schemas.microsoft.com/office/drawing/2014/main" val="20001"/>
                    </a:ext>
                  </a:extLst>
                </a:gridCol>
              </a:tblGrid>
              <a:tr h="289583">
                <a:tc>
                  <a:txBody>
                    <a:bodyPr/>
                    <a:lstStyle/>
                    <a:p>
                      <a:pPr algn="ctr" latinLnBrk="1"/>
                      <a:r>
                        <a:rPr lang="en-US" altLang="ko-KR" sz="2000" dirty="0" err="1">
                          <a:latin typeface="Phetsarath OT" charset="0"/>
                          <a:cs typeface="Phetsarath OT" charset="0"/>
                        </a:rPr>
                        <a:t>ເຄື່ອງໝາຍ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latin typeface="Phetsarath OT" charset="0"/>
                          <a:cs typeface="Phetsarath OT" charset="0"/>
                        </a:rPr>
                        <a:t>ຄວາມໝາຍ</a:t>
                      </a:r>
                      <a:endParaRPr lang="ko-KR" altLang="en-US" sz="2000" dirty="0">
                        <a:solidFill>
                          <a:schemeClr val="bg1">
                            <a:lumMod val="50000"/>
                          </a:schemeClr>
                        </a:solidFill>
                        <a:latin typeface="Phetsarath OT" charset="0"/>
                        <a:cs typeface="Phetsarath OT" charset="0"/>
                      </a:endParaRPr>
                    </a:p>
                  </a:txBody>
                  <a:tcPr anchor="ctr"/>
                </a:tc>
                <a:extLst>
                  <a:ext uri="{0D108BD9-81ED-4DB2-BD59-A6C34878D82A}">
                    <a16:rowId xmlns:a16="http://schemas.microsoft.com/office/drawing/2014/main" val="10000"/>
                  </a:ext>
                </a:extLst>
              </a:tr>
              <a:tr h="289583">
                <a:tc>
                  <a:txBody>
                    <a:bodyPr/>
                    <a:lstStyle/>
                    <a:p>
                      <a:pPr algn="ctr" latinLnBrk="1"/>
                      <a:r>
                        <a:rPr lang="en-US" altLang="en-US" sz="2000" i="1" dirty="0">
                          <a:latin typeface="Phetsarath OT" charset="0"/>
                          <a:cs typeface="Phetsarath OT" charset="0"/>
                        </a:rPr>
                        <a:t>Q</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a:latin typeface="Phetsarath OT" charset="0"/>
                          <a:cs typeface="Phetsarath OT" charset="0"/>
                        </a:rPr>
                        <a:t>Output</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1"/>
                  </a:ext>
                </a:extLst>
              </a:tr>
              <a:tr h="289583">
                <a:tc>
                  <a:txBody>
                    <a:bodyPr/>
                    <a:lstStyle/>
                    <a:p>
                      <a:pPr algn="ctr" latinLnBrk="1"/>
                      <a:r>
                        <a:rPr lang="en-US" altLang="en-US" sz="2000" i="1" dirty="0">
                          <a:latin typeface="Phetsarath OT" charset="0"/>
                          <a:cs typeface="Phetsarath OT" charset="0"/>
                        </a:rPr>
                        <a:t>L</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a:latin typeface="Phetsarath OT" charset="0"/>
                          <a:cs typeface="Phetsarath OT" charset="0"/>
                        </a:rPr>
                        <a:t>Labor</a:t>
                      </a:r>
                      <a:r>
                        <a:rPr lang="lo-LA" sz="2000" baseline="0" dirty="0">
                          <a:latin typeface="Phetsarath OT" charset="0"/>
                          <a:cs typeface="Phetsarath OT" charset="0"/>
                        </a:rPr>
                        <a:t> </a:t>
                      </a:r>
                      <a:r>
                        <a:rPr lang="en-US" sz="2000" baseline="0" dirty="0">
                          <a:latin typeface="Phetsarath OT" charset="0"/>
                          <a:cs typeface="Phetsarath OT" charset="0"/>
                        </a:rPr>
                        <a:t>time</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2"/>
                  </a:ext>
                </a:extLst>
              </a:tr>
              <a:tr h="289583">
                <a:tc>
                  <a:txBody>
                    <a:bodyPr/>
                    <a:lstStyle/>
                    <a:p>
                      <a:pPr algn="ctr" latinLnBrk="1"/>
                      <a:r>
                        <a:rPr lang="en-US" altLang="ko-KR" sz="2000" b="0" i="1" dirty="0">
                          <a:solidFill>
                            <a:schemeClr val="tx1"/>
                          </a:solidFill>
                          <a:latin typeface="Phetsarath OT" charset="0"/>
                          <a:cs typeface="Phetsarath OT" charset="0"/>
                        </a:rPr>
                        <a:t>K</a:t>
                      </a:r>
                      <a:endParaRPr lang="ko-KR" altLang="en-US" sz="20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a:latin typeface="Phetsarath OT" charset="0"/>
                          <a:cs typeface="Phetsarath OT" charset="0"/>
                        </a:rPr>
                        <a:t>Machine time</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3"/>
                  </a:ext>
                </a:extLst>
              </a:tr>
              <a:tr h="512339">
                <a:tc>
                  <a:txBody>
                    <a:bodyPr/>
                    <a:lstStyle/>
                    <a:p>
                      <a:pPr algn="ctr" latinLnBrk="1"/>
                      <a:r>
                        <a:rPr lang="en-US" altLang="ko-KR" sz="2000" b="0" i="1" dirty="0" err="1">
                          <a:solidFill>
                            <a:schemeClr val="tx1"/>
                          </a:solidFill>
                          <a:latin typeface="Phetsarath OT" charset="0"/>
                          <a:cs typeface="Phetsarath OT" charset="0"/>
                        </a:rPr>
                        <a:t>a,b</a:t>
                      </a:r>
                      <a:endParaRPr lang="ko-KR" altLang="en-US" sz="20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a:latin typeface="Phetsarath OT" charset="0"/>
                          <a:cs typeface="Phetsarath OT" charset="0"/>
                        </a:rPr>
                        <a:t>efficiency parameter of the production function</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4"/>
                  </a:ext>
                </a:extLst>
              </a:tr>
            </a:tbl>
          </a:graphicData>
        </a:graphic>
      </p:graphicFrame>
      <p:sp>
        <p:nvSpPr>
          <p:cNvPr id="12" name="Rounded Rectangle 11"/>
          <p:cNvSpPr/>
          <p:nvPr/>
        </p:nvSpPr>
        <p:spPr>
          <a:xfrm>
            <a:off x="3380750" y="2043812"/>
            <a:ext cx="8065016" cy="1123712"/>
          </a:xfrm>
          <a:prstGeom prst="roundRect">
            <a:avLst/>
          </a:prstGeom>
          <a:solidFill>
            <a:schemeClr val="bg1"/>
          </a:solidFill>
          <a:ln>
            <a:solidFill>
              <a:schemeClr val="accent1">
                <a:lumMod val="50000"/>
              </a:schemeClr>
            </a:solidFill>
          </a:ln>
        </p:spPr>
        <p:txBody>
          <a:bodyPr wrap="square">
            <a:spAutoFit/>
          </a:bodyPr>
          <a:lstStyle/>
          <a:p>
            <a:r>
              <a:rPr lang="en-US" sz="2000" dirty="0" err="1">
                <a:solidFill>
                  <a:srgbClr val="FF0000"/>
                </a:solidFill>
                <a:latin typeface="Phetsarath OT" charset="0"/>
                <a:cs typeface="Phetsarath OT" charset="0"/>
              </a:rPr>
              <a:t>ຕຳລາການຜະລິດ</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ຄອບ-ດຸກລັສ</a:t>
            </a:r>
            <a:r>
              <a:rPr lang="en-US" sz="2000" dirty="0">
                <a:solidFill>
                  <a:srgbClr val="FF0000"/>
                </a:solidFill>
                <a:latin typeface="Phetsarath OT" charset="0"/>
                <a:cs typeface="Phetsarath OT" charset="0"/>
              </a:rPr>
              <a:t> (Cobb–Douglas production function) </a:t>
            </a:r>
            <a:r>
              <a:rPr lang="en-US" sz="2000" dirty="0" err="1">
                <a:solidFill>
                  <a:srgbClr val="FF0000"/>
                </a:solidFill>
                <a:latin typeface="Phetsarath OT" charset="0"/>
                <a:cs typeface="Phetsarath OT" charset="0"/>
              </a:rPr>
              <a:t>ແມ່ນຜົນຕຳລາການຜະລິດປະເພດໜື່ງ</a:t>
            </a:r>
            <a:r>
              <a:rPr lang="en-US" sz="2000" dirty="0">
                <a:latin typeface="Phetsarath OT" charset="0"/>
                <a:cs typeface="Phetsarath OT" charset="0"/>
              </a:rPr>
              <a:t>, </a:t>
            </a:r>
            <a:r>
              <a:rPr lang="en-US" sz="2000" dirty="0" err="1">
                <a:latin typeface="Phetsarath OT" charset="0"/>
                <a:cs typeface="Phetsarath OT" charset="0"/>
              </a:rPr>
              <a:t>ຊື່ງຖືກນຳໃຊ້ກວ້າງຂວາງ</a:t>
            </a:r>
            <a:r>
              <a:rPr lang="en-US" sz="2000" dirty="0">
                <a:latin typeface="Phetsarath OT" charset="0"/>
                <a:cs typeface="Phetsarath OT" charset="0"/>
              </a:rPr>
              <a:t> </a:t>
            </a:r>
            <a:r>
              <a:rPr lang="en-US" sz="2000" dirty="0" err="1">
                <a:latin typeface="Phetsarath OT" charset="0"/>
                <a:cs typeface="Phetsarath OT" charset="0"/>
              </a:rPr>
              <a:t>ເພື່ອສະແດງໃຫ້ເຫັນການພົວພັນທາງດ້ານເຕັກໂນໂລຊີ</a:t>
            </a:r>
            <a:r>
              <a:rPr lang="en-US" sz="2000" dirty="0">
                <a:latin typeface="Phetsarath OT" charset="0"/>
                <a:cs typeface="Phetsarath OT" charset="0"/>
              </a:rPr>
              <a:t> </a:t>
            </a:r>
            <a:r>
              <a:rPr lang="en-US" sz="2000" dirty="0" err="1">
                <a:latin typeface="Phetsarath OT" charset="0"/>
                <a:cs typeface="Phetsarath OT" charset="0"/>
              </a:rPr>
              <a:t>ລະຫວ່າງປັດໃຈການຜະລິດທີ່ມີສອງ</a:t>
            </a:r>
            <a:r>
              <a:rPr lang="en-US" sz="2000" dirty="0">
                <a:latin typeface="Phetsarath OT" charset="0"/>
                <a:cs typeface="Phetsarath OT" charset="0"/>
              </a:rPr>
              <a:t> </a:t>
            </a:r>
            <a:r>
              <a:rPr lang="en-US" sz="2000" dirty="0" err="1">
                <a:latin typeface="Phetsarath OT" charset="0"/>
                <a:cs typeface="Phetsarath OT" charset="0"/>
              </a:rPr>
              <a:t>ຫຼື</a:t>
            </a:r>
            <a:r>
              <a:rPr lang="en-US" sz="2000" dirty="0">
                <a:latin typeface="Phetsarath OT" charset="0"/>
                <a:cs typeface="Phetsarath OT" charset="0"/>
              </a:rPr>
              <a:t> </a:t>
            </a:r>
            <a:r>
              <a:rPr lang="en-US" sz="2000" dirty="0" err="1">
                <a:latin typeface="Phetsarath OT" charset="0"/>
                <a:cs typeface="Phetsarath OT" charset="0"/>
              </a:rPr>
              <a:t>ຫຼາຍປັດໃຈ</a:t>
            </a:r>
            <a:r>
              <a:rPr lang="en-US" sz="2000" dirty="0">
                <a:latin typeface="Phetsarath OT" charset="0"/>
                <a:cs typeface="Phetsarath OT" charset="0"/>
              </a:rPr>
              <a:t>.</a:t>
            </a:r>
          </a:p>
        </p:txBody>
      </p:sp>
      <p:sp>
        <p:nvSpPr>
          <p:cNvPr id="13" name="Snip Single Corner Rectangle 12"/>
          <p:cNvSpPr/>
          <p:nvPr/>
        </p:nvSpPr>
        <p:spPr>
          <a:xfrm>
            <a:off x="2087912" y="2214142"/>
            <a:ext cx="1075812" cy="434935"/>
          </a:xfrm>
          <a:prstGeom prst="snip1Rect">
            <a:avLst/>
          </a:prstGeom>
          <a:solidFill>
            <a:schemeClr val="accent2">
              <a:lumMod val="75000"/>
            </a:schemeClr>
          </a:solidFill>
        </p:spPr>
        <p:txBody>
          <a:bodyPr wrap="none">
            <a:spAutoFit/>
          </a:bodyPr>
          <a:lstStyle/>
          <a:p>
            <a:r>
              <a:rPr lang="en-US" altLang="ja-JP" sz="2000" dirty="0" err="1">
                <a:latin typeface="Phetsarath OT" charset="0"/>
                <a:ea typeface="굴림" pitchFamily="34" charset="-127"/>
                <a:cs typeface="Phetsarath OT" charset="0"/>
              </a:rPr>
              <a:t>ຕົວຢ່າງ</a:t>
            </a:r>
            <a:r>
              <a:rPr lang="en-US" altLang="ja-JP" sz="2000" dirty="0">
                <a:latin typeface="Phetsarath OT" charset="0"/>
                <a:ea typeface="굴림" pitchFamily="34" charset="-127"/>
                <a:cs typeface="Phetsarath OT" charset="0"/>
              </a:rPr>
              <a:t> 1</a:t>
            </a:r>
            <a:endParaRPr lang="en-US" sz="2000" dirty="0"/>
          </a:p>
        </p:txBody>
      </p:sp>
    </p:spTree>
    <p:extLst>
      <p:ext uri="{BB962C8B-B14F-4D97-AF65-F5344CB8AC3E}">
        <p14:creationId xmlns:p14="http://schemas.microsoft.com/office/powerpoint/2010/main" val="121204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2. </a:t>
            </a:r>
            <a:r>
              <a:rPr lang="en-US" altLang="ko-KR" sz="2800" b="1" dirty="0" err="1">
                <a:solidFill>
                  <a:schemeClr val="accent5">
                    <a:lumMod val="50000"/>
                  </a:schemeClr>
                </a:solidFill>
                <a:latin typeface="Phetsarath OT" charset="0"/>
                <a:ea typeface="Phetsarath OT" charset="0"/>
                <a:cs typeface="Phetsarath OT" charset="0"/>
              </a:rPr>
              <a:t>ຕໍາລາການຜະລິດ</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ການຜະລິດທີ່ນຳໃຊ້ຫຼາຍປັດໃຈ</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4</a:t>
              </a:r>
            </a:p>
          </p:txBody>
        </p:sp>
      </p:grpSp>
      <p:graphicFrame>
        <p:nvGraphicFramePr>
          <p:cNvPr id="14" name="Table 13"/>
          <p:cNvGraphicFramePr>
            <a:graphicFrameLocks noGrp="1"/>
          </p:cNvGraphicFramePr>
          <p:nvPr>
            <p:extLst>
              <p:ext uri="{D42A27DB-BD31-4B8C-83A1-F6EECF244321}">
                <p14:modId xmlns:p14="http://schemas.microsoft.com/office/powerpoint/2010/main" val="1049109663"/>
              </p:ext>
            </p:extLst>
          </p:nvPr>
        </p:nvGraphicFramePr>
        <p:xfrm>
          <a:off x="2638688" y="1843444"/>
          <a:ext cx="1591933" cy="1115011"/>
        </p:xfrm>
        <a:graphic>
          <a:graphicData uri="http://schemas.openxmlformats.org/drawingml/2006/table">
            <a:tbl>
              <a:tblPr>
                <a:tableStyleId>{616DA210-FB5B-4158-B5E0-FEB733F419BA}</a:tableStyleId>
              </a:tblPr>
              <a:tblGrid>
                <a:gridCol w="810895">
                  <a:extLst>
                    <a:ext uri="{9D8B030D-6E8A-4147-A177-3AD203B41FA5}">
                      <a16:colId xmlns:a16="http://schemas.microsoft.com/office/drawing/2014/main" val="20000"/>
                    </a:ext>
                  </a:extLst>
                </a:gridCol>
                <a:gridCol w="781038">
                  <a:extLst>
                    <a:ext uri="{9D8B030D-6E8A-4147-A177-3AD203B41FA5}">
                      <a16:colId xmlns:a16="http://schemas.microsoft.com/office/drawing/2014/main" val="20001"/>
                    </a:ext>
                  </a:extLst>
                </a:gridCol>
              </a:tblGrid>
              <a:tr h="161161">
                <a:tc>
                  <a:txBody>
                    <a:bodyPr/>
                    <a:lstStyle/>
                    <a:p>
                      <a:pPr algn="ctr" fontAlgn="b"/>
                      <a:r>
                        <a:rPr lang="en-US" sz="1200" b="0" i="0" u="none" strike="noStrike" dirty="0" err="1">
                          <a:solidFill>
                            <a:schemeClr val="bg1"/>
                          </a:solidFill>
                          <a:effectLst/>
                          <a:latin typeface="Phetsarath OT" charset="0"/>
                          <a:cs typeface="Phetsarath OT" charset="0"/>
                        </a:rPr>
                        <a:t>ຕົວປ່ຽນ</a:t>
                      </a:r>
                      <a:endParaRPr lang="en-US" sz="1200" b="0" i="0" u="none" strike="noStrike" dirty="0">
                        <a:solidFill>
                          <a:schemeClr val="bg1"/>
                        </a:solidFill>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200" b="0" i="0" u="none" strike="noStrike" dirty="0" err="1">
                          <a:solidFill>
                            <a:schemeClr val="bg1"/>
                          </a:solidFill>
                          <a:effectLst/>
                          <a:latin typeface="Phetsarath OT" charset="0"/>
                          <a:cs typeface="Phetsarath OT" charset="0"/>
                        </a:rPr>
                        <a:t>ຄ</a:t>
                      </a:r>
                      <a:r>
                        <a:rPr lang="en-US" sz="1200" b="0" i="0" u="none" strike="noStrike" dirty="0">
                          <a:solidFill>
                            <a:schemeClr val="bg1"/>
                          </a:solidFill>
                          <a:effectLst/>
                          <a:latin typeface="Phetsarath OT" charset="0"/>
                          <a:cs typeface="Phetsarath OT" charset="0"/>
                        </a:rPr>
                        <a:t>່່</a:t>
                      </a:r>
                      <a:r>
                        <a:rPr lang="en-US" sz="1200" b="0" i="0" u="none" strike="noStrike" dirty="0" err="1">
                          <a:solidFill>
                            <a:schemeClr val="bg1"/>
                          </a:solidFill>
                          <a:effectLst/>
                          <a:latin typeface="Phetsarath OT" charset="0"/>
                          <a:cs typeface="Phetsarath OT" charset="0"/>
                        </a:rPr>
                        <a:t>າ</a:t>
                      </a:r>
                      <a:endParaRPr lang="en-US" sz="1200" b="0" i="0" u="none" strike="noStrike" dirty="0">
                        <a:solidFill>
                          <a:schemeClr val="bg1"/>
                        </a:solidFill>
                        <a:effectLst/>
                        <a:latin typeface="Phetsarath OT" charset="0"/>
                        <a:cs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0"/>
                  </a:ext>
                </a:extLst>
              </a:tr>
              <a:tr h="161161">
                <a:tc>
                  <a:txBody>
                    <a:bodyPr/>
                    <a:lstStyle/>
                    <a:p>
                      <a:pPr algn="r" fontAlgn="b"/>
                      <a:r>
                        <a:rPr lang="en-US" sz="1200" u="none" strike="noStrike" dirty="0">
                          <a:effectLst/>
                        </a:rPr>
                        <a:t>a =</a:t>
                      </a:r>
                      <a:endParaRPr lang="en-US" sz="12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200" u="none" strike="noStrike" dirty="0">
                          <a:effectLst/>
                        </a:rPr>
                        <a:t>0.6</a:t>
                      </a:r>
                      <a:endParaRPr lang="en-US" sz="1200" b="0" i="0" u="none" strike="noStrike" dirty="0">
                        <a:effectLst/>
                        <a:latin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1"/>
                  </a:ext>
                </a:extLst>
              </a:tr>
              <a:tr h="200611">
                <a:tc>
                  <a:txBody>
                    <a:bodyPr/>
                    <a:lstStyle/>
                    <a:p>
                      <a:pPr algn="r" fontAlgn="b"/>
                      <a:r>
                        <a:rPr lang="en-US" sz="1200" u="none" strike="noStrike" dirty="0">
                          <a:effectLst/>
                        </a:rPr>
                        <a:t>b = </a:t>
                      </a:r>
                      <a:endParaRPr lang="en-US" sz="12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200" u="none" strike="noStrike" dirty="0">
                          <a:effectLst/>
                        </a:rPr>
                        <a:t>0.4</a:t>
                      </a:r>
                      <a:endParaRPr lang="en-US" sz="1200" b="0" i="0" u="none" strike="noStrike" dirty="0">
                        <a:effectLst/>
                        <a:latin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2"/>
                  </a:ext>
                </a:extLst>
              </a:tr>
              <a:tr h="161161">
                <a:tc>
                  <a:txBody>
                    <a:bodyPr/>
                    <a:lstStyle/>
                    <a:p>
                      <a:pPr algn="r" fontAlgn="b"/>
                      <a:r>
                        <a:rPr lang="en-US" sz="1200" u="none" strike="noStrike" dirty="0">
                          <a:effectLst/>
                        </a:rPr>
                        <a:t>c =</a:t>
                      </a:r>
                      <a:endParaRPr lang="en-US" sz="12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200" u="none" strike="noStrike" dirty="0">
                          <a:effectLst/>
                        </a:rPr>
                        <a:t>55</a:t>
                      </a:r>
                      <a:endParaRPr lang="en-US" sz="1200" b="0" i="0" u="none" strike="noStrike" dirty="0">
                        <a:effectLst/>
                        <a:latin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3"/>
                  </a:ext>
                </a:extLst>
              </a:tr>
              <a:tr h="161161">
                <a:tc>
                  <a:txBody>
                    <a:bodyPr/>
                    <a:lstStyle/>
                    <a:p>
                      <a:pPr algn="r" fontAlgn="b"/>
                      <a:r>
                        <a:rPr lang="en-US" sz="1200" u="none" strike="noStrike" dirty="0">
                          <a:effectLst/>
                        </a:rPr>
                        <a:t>L </a:t>
                      </a:r>
                      <a:r>
                        <a:rPr lang="en-US" sz="1200" u="none" strike="noStrike" dirty="0" err="1">
                          <a:effectLst/>
                        </a:rPr>
                        <a:t>ເລີ່ມ</a:t>
                      </a:r>
                      <a:endParaRPr lang="en-US" sz="12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200" u="none" strike="noStrike" dirty="0">
                          <a:effectLst/>
                        </a:rPr>
                        <a:t>0</a:t>
                      </a:r>
                      <a:endParaRPr lang="en-US" sz="1200" b="0" i="0" u="none" strike="noStrike" dirty="0">
                        <a:effectLst/>
                        <a:latin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4"/>
                  </a:ext>
                </a:extLst>
              </a:tr>
              <a:tr h="161161">
                <a:tc>
                  <a:txBody>
                    <a:bodyPr/>
                    <a:lstStyle/>
                    <a:p>
                      <a:pPr algn="r" fontAlgn="b"/>
                      <a:r>
                        <a:rPr lang="en-US" sz="1200" u="none" strike="noStrike" dirty="0">
                          <a:effectLst/>
                        </a:rPr>
                        <a:t>L </a:t>
                      </a:r>
                      <a:r>
                        <a:rPr lang="en-US" sz="1200" u="none" strike="noStrike" dirty="0" err="1">
                          <a:effectLst/>
                        </a:rPr>
                        <a:t>ຂັ້ນ</a:t>
                      </a:r>
                      <a:endParaRPr lang="en-US" sz="1200" b="0" i="0" u="none" strike="noStrike" dirty="0">
                        <a:effectLst/>
                        <a:latin typeface="Phetsarath OT" charset="0"/>
                        <a:cs typeface="Phetsarath OT" charset="0"/>
                      </a:endParaRPr>
                    </a:p>
                  </a:txBody>
                  <a:tcPr marL="0" marR="0" marT="0" marB="0" anchor="b">
                    <a:solidFill>
                      <a:schemeClr val="accent6">
                        <a:lumMod val="60000"/>
                        <a:lumOff val="40000"/>
                      </a:schemeClr>
                    </a:solidFill>
                  </a:tcPr>
                </a:tc>
                <a:tc>
                  <a:txBody>
                    <a:bodyPr/>
                    <a:lstStyle/>
                    <a:p>
                      <a:pPr algn="ctr" fontAlgn="b"/>
                      <a:r>
                        <a:rPr lang="en-US" sz="1200" u="none" strike="noStrike" dirty="0">
                          <a:effectLst/>
                        </a:rPr>
                        <a:t>1</a:t>
                      </a:r>
                      <a:endParaRPr lang="en-US" sz="1200" b="0" i="0" u="none" strike="noStrike" dirty="0">
                        <a:effectLst/>
                        <a:latin typeface="Phetsarath OT" charset="0"/>
                      </a:endParaRPr>
                    </a:p>
                  </a:txBody>
                  <a:tcPr marL="0" marR="0" marT="0" marB="0" anchor="b">
                    <a:solidFill>
                      <a:schemeClr val="accent6">
                        <a:lumMod val="60000"/>
                        <a:lumOff val="40000"/>
                      </a:schemeClr>
                    </a:solidFill>
                  </a:tcPr>
                </a:tc>
                <a:extLst>
                  <a:ext uri="{0D108BD9-81ED-4DB2-BD59-A6C34878D82A}">
                    <a16:rowId xmlns:a16="http://schemas.microsoft.com/office/drawing/2014/main" val="1000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45364171"/>
              </p:ext>
            </p:extLst>
          </p:nvPr>
        </p:nvGraphicFramePr>
        <p:xfrm>
          <a:off x="1449326" y="3019277"/>
          <a:ext cx="3663957" cy="3596640"/>
        </p:xfrm>
        <a:graphic>
          <a:graphicData uri="http://schemas.openxmlformats.org/drawingml/2006/table">
            <a:tbl>
              <a:tblPr>
                <a:tableStyleId>{08FB837D-C827-4EFA-A057-4D05807E0F7C}</a:tableStyleId>
              </a:tblPr>
              <a:tblGrid>
                <a:gridCol w="514357">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69698">
                <a:tc>
                  <a:txBody>
                    <a:bodyPr/>
                    <a:lstStyle/>
                    <a:p>
                      <a:pPr algn="ctr" fontAlgn="b"/>
                      <a:r>
                        <a:rPr lang="en-US" sz="1200" u="none" strike="noStrike" dirty="0" err="1">
                          <a:effectLst/>
                          <a:latin typeface="Phetsarath" charset="0"/>
                          <a:ea typeface="Phetsarath" charset="0"/>
                          <a:cs typeface="Phetsarath" charset="0"/>
                        </a:rPr>
                        <a:t>ຫົວໜ່ວຍ</a:t>
                      </a:r>
                      <a:r>
                        <a:rPr lang="en-US" sz="1200" u="none" strike="noStrike" baseline="0" dirty="0">
                          <a:effectLst/>
                          <a:latin typeface="Phetsarath" charset="0"/>
                          <a:ea typeface="Phetsarath" charset="0"/>
                          <a:cs typeface="Phetsarath" charset="0"/>
                        </a:rPr>
                        <a:t> </a:t>
                      </a:r>
                      <a:r>
                        <a:rPr lang="en-US" sz="1200" u="none" strike="noStrike" dirty="0">
                          <a:effectLst/>
                          <a:latin typeface="Phetsarath" charset="0"/>
                          <a:ea typeface="Phetsarath" charset="0"/>
                          <a:cs typeface="Phetsarath" charset="0"/>
                        </a:rPr>
                        <a:t>K</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Q (L</a:t>
                      </a:r>
                      <a:r>
                        <a:rPr lang="th-TH" sz="1200" u="none" strike="noStrike" dirty="0">
                          <a:effectLst/>
                          <a:latin typeface="Phetsarath" charset="0"/>
                          <a:ea typeface="Phetsarath" charset="0"/>
                          <a:cs typeface="Phetsarath" charset="0"/>
                        </a:rPr>
                        <a:t> ຄົງທີ)</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th-TH" sz="1200" u="none" strike="noStrike" dirty="0">
                          <a:effectLst/>
                          <a:latin typeface="Phetsarath" charset="0"/>
                          <a:ea typeface="Phetsarath" charset="0"/>
                          <a:cs typeface="Phetsarath" charset="0"/>
                        </a:rPr>
                        <a:t>ຜົນຜະລິດ</a:t>
                      </a:r>
                      <a:r>
                        <a:rPr lang="en-US" sz="1200" u="none" strike="noStrike" dirty="0" err="1">
                          <a:effectLst/>
                          <a:latin typeface="Phetsarath" charset="0"/>
                          <a:ea typeface="Phetsarath" charset="0"/>
                          <a:cs typeface="Phetsarath" charset="0"/>
                        </a:rPr>
                        <a:t>ສ່ວນເພີ່ມ</a:t>
                      </a:r>
                      <a:r>
                        <a:rPr lang="en-US" sz="1200" u="none" strike="noStrike" dirty="0">
                          <a:effectLst/>
                          <a:latin typeface="Phetsarath" charset="0"/>
                          <a:ea typeface="Phetsarath" charset="0"/>
                          <a:cs typeface="Phetsarath" charset="0"/>
                        </a:rPr>
                        <a:t> K</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err="1">
                          <a:effectLst/>
                          <a:latin typeface="Phetsarath" charset="0"/>
                          <a:ea typeface="Phetsarath" charset="0"/>
                          <a:cs typeface="Phetsarath" charset="0"/>
                        </a:rPr>
                        <a:t>ຫົວໜ່ວຍ</a:t>
                      </a:r>
                      <a:r>
                        <a:rPr lang="en-US" sz="1200" u="none" strike="noStrike" baseline="0" dirty="0">
                          <a:effectLst/>
                          <a:latin typeface="Phetsarath" charset="0"/>
                          <a:ea typeface="Phetsarath" charset="0"/>
                          <a:cs typeface="Phetsarath" charset="0"/>
                        </a:rPr>
                        <a:t> </a:t>
                      </a:r>
                      <a:r>
                        <a:rPr lang="en-US" sz="1200" u="none" strike="noStrike" dirty="0">
                          <a:effectLst/>
                          <a:latin typeface="Phetsarath" charset="0"/>
                          <a:ea typeface="Phetsarath" charset="0"/>
                          <a:cs typeface="Phetsarath" charset="0"/>
                        </a:rPr>
                        <a:t>K</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200" u="none" strike="noStrike" dirty="0">
                          <a:effectLst/>
                          <a:latin typeface="Phetsarath" charset="0"/>
                          <a:ea typeface="Phetsarath" charset="0"/>
                          <a:cs typeface="Phetsarath" charset="0"/>
                        </a:rPr>
                        <a:t>Q (L</a:t>
                      </a:r>
                      <a:r>
                        <a:rPr lang="th-TH" sz="1200" u="none" strike="noStrike" dirty="0">
                          <a:effectLst/>
                          <a:latin typeface="Phetsarath" charset="0"/>
                          <a:ea typeface="Phetsarath" charset="0"/>
                          <a:cs typeface="Phetsarath" charset="0"/>
                        </a:rPr>
                        <a:t> ຄົງທີ)</a:t>
                      </a:r>
                      <a:endParaRPr lang="en-US" sz="12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th-TH" sz="1200" u="none" strike="noStrike" dirty="0">
                          <a:effectLst/>
                          <a:latin typeface="Phetsarath" charset="0"/>
                          <a:ea typeface="Phetsarath" charset="0"/>
                          <a:cs typeface="Phetsarath" charset="0"/>
                        </a:rPr>
                        <a:t>ຜົນຜະລິດ</a:t>
                      </a:r>
                      <a:r>
                        <a:rPr lang="en-US" sz="1200" u="none" strike="noStrike" dirty="0" err="1">
                          <a:effectLst/>
                          <a:latin typeface="Phetsarath" charset="0"/>
                          <a:ea typeface="Phetsarath" charset="0"/>
                          <a:cs typeface="Phetsarath" charset="0"/>
                        </a:rPr>
                        <a:t>ສ່ວນເພີ່ມ</a:t>
                      </a:r>
                      <a:r>
                        <a:rPr lang="en-US" sz="1200" u="none" strike="noStrike" dirty="0">
                          <a:effectLst/>
                          <a:latin typeface="Phetsarath" charset="0"/>
                          <a:ea typeface="Phetsarath" charset="0"/>
                          <a:cs typeface="Phetsarath" charset="0"/>
                        </a:rPr>
                        <a:t> K</a:t>
                      </a:r>
                      <a:endParaRPr lang="en-US" sz="12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0"/>
                  </a:ext>
                </a:extLst>
              </a:tr>
              <a:tr h="246465">
                <a:tc>
                  <a:txBody>
                    <a:bodyPr/>
                    <a:lstStyle/>
                    <a:p>
                      <a:pPr algn="ctr" fontAlgn="b"/>
                      <a:r>
                        <a:rPr lang="en-US" sz="1000" u="none" strike="noStrike" dirty="0">
                          <a:effectLst/>
                          <a:latin typeface="Phetsarath" charset="0"/>
                          <a:ea typeface="Phetsarath" charset="0"/>
                          <a:cs typeface="Phetsarath" charset="0"/>
                        </a:rPr>
                        <a:t>0</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8</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25.44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1.32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1"/>
                  </a:ext>
                </a:extLst>
              </a:tr>
              <a:tr h="246465">
                <a:tc>
                  <a:txBody>
                    <a:bodyPr/>
                    <a:lstStyle/>
                    <a:p>
                      <a:pPr algn="ctr" fontAlgn="b"/>
                      <a:r>
                        <a:rPr lang="en-US" sz="1000" u="none" strike="noStrike" dirty="0">
                          <a:effectLst/>
                          <a:latin typeface="Phetsarath" charset="0"/>
                          <a:ea typeface="Phetsarath" charset="0"/>
                          <a:cs typeface="Phetsarath" charset="0"/>
                        </a:rPr>
                        <a:t>1</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11.07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11.07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9</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26.66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1.23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2"/>
                  </a:ext>
                </a:extLst>
              </a:tr>
              <a:tr h="246465">
                <a:tc>
                  <a:txBody>
                    <a:bodyPr/>
                    <a:lstStyle/>
                    <a:p>
                      <a:pPr algn="ctr" fontAlgn="b"/>
                      <a:r>
                        <a:rPr lang="en-US" sz="1000" u="none" strike="noStrike" dirty="0">
                          <a:effectLst/>
                          <a:latin typeface="Phetsarath" charset="0"/>
                          <a:ea typeface="Phetsarath" charset="0"/>
                          <a:cs typeface="Phetsarath" charset="0"/>
                        </a:rPr>
                        <a:t>2</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14.61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3.54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10</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27.81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1.15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3"/>
                  </a:ext>
                </a:extLst>
              </a:tr>
              <a:tr h="246465">
                <a:tc>
                  <a:txBody>
                    <a:bodyPr/>
                    <a:lstStyle/>
                    <a:p>
                      <a:pPr algn="ctr" fontAlgn="b"/>
                      <a:r>
                        <a:rPr lang="en-US" sz="1000" u="none" strike="noStrike" dirty="0">
                          <a:effectLst/>
                          <a:latin typeface="Phetsarath" charset="0"/>
                          <a:ea typeface="Phetsarath" charset="0"/>
                          <a:cs typeface="Phetsarath" charset="0"/>
                        </a:rPr>
                        <a:t>3</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17.18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2.57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11</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28.89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1.08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4"/>
                  </a:ext>
                </a:extLst>
              </a:tr>
              <a:tr h="246465">
                <a:tc>
                  <a:txBody>
                    <a:bodyPr/>
                    <a:lstStyle/>
                    <a:p>
                      <a:pPr algn="ctr" fontAlgn="b"/>
                      <a:r>
                        <a:rPr lang="en-US" sz="1000" u="none" strike="noStrike" dirty="0">
                          <a:effectLst/>
                          <a:latin typeface="Phetsarath" charset="0"/>
                          <a:ea typeface="Phetsarath" charset="0"/>
                          <a:cs typeface="Phetsarath" charset="0"/>
                        </a:rPr>
                        <a:t>4</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19.28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2.10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12</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29.92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1.02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5"/>
                  </a:ext>
                </a:extLst>
              </a:tr>
              <a:tr h="246465">
                <a:tc>
                  <a:txBody>
                    <a:bodyPr/>
                    <a:lstStyle/>
                    <a:p>
                      <a:pPr algn="ctr" fontAlgn="b"/>
                      <a:r>
                        <a:rPr lang="en-US" sz="1000" u="none" strike="noStrike" dirty="0">
                          <a:effectLst/>
                          <a:latin typeface="Phetsarath" charset="0"/>
                          <a:ea typeface="Phetsarath" charset="0"/>
                          <a:cs typeface="Phetsarath" charset="0"/>
                        </a:rPr>
                        <a:t>5</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21.08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1.80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13</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30.89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0.97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6"/>
                  </a:ext>
                </a:extLst>
              </a:tr>
              <a:tr h="246465">
                <a:tc>
                  <a:txBody>
                    <a:bodyPr/>
                    <a:lstStyle/>
                    <a:p>
                      <a:pPr algn="ctr" fontAlgn="b"/>
                      <a:r>
                        <a:rPr lang="en-US" sz="1000" u="none" strike="noStrike" dirty="0">
                          <a:effectLst/>
                          <a:latin typeface="Phetsarath" charset="0"/>
                          <a:ea typeface="Phetsarath" charset="0"/>
                          <a:cs typeface="Phetsarath" charset="0"/>
                        </a:rPr>
                        <a:t>6</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22.67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1.59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14</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31.82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0.93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7"/>
                  </a:ext>
                </a:extLst>
              </a:tr>
              <a:tr h="246465">
                <a:tc>
                  <a:txBody>
                    <a:bodyPr/>
                    <a:lstStyle/>
                    <a:p>
                      <a:pPr algn="ctr" fontAlgn="b"/>
                      <a:r>
                        <a:rPr lang="en-US" sz="1000" u="none" strike="noStrike" dirty="0">
                          <a:effectLst/>
                          <a:latin typeface="Phetsarath" charset="0"/>
                          <a:ea typeface="Phetsarath" charset="0"/>
                          <a:cs typeface="Phetsarath" charset="0"/>
                        </a:rPr>
                        <a:t>7</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24.11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1.44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15</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32.71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0.89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8"/>
                  </a:ext>
                </a:extLst>
              </a:tr>
              <a:tr h="246465">
                <a:tc>
                  <a:txBody>
                    <a:bodyPr/>
                    <a:lstStyle/>
                    <a:p>
                      <a:pPr algn="ctr" fontAlgn="b"/>
                      <a:r>
                        <a:rPr lang="en-US" sz="1000" u="none" strike="noStrike" dirty="0">
                          <a:effectLst/>
                          <a:latin typeface="Phetsarath" charset="0"/>
                          <a:ea typeface="Phetsarath" charset="0"/>
                          <a:cs typeface="Phetsarath" charset="0"/>
                        </a:rPr>
                        <a:t>8</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25.44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1.32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16</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33.56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0.86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09"/>
                  </a:ext>
                </a:extLst>
              </a:tr>
              <a:tr h="246465">
                <a:tc>
                  <a:txBody>
                    <a:bodyPr/>
                    <a:lstStyle/>
                    <a:p>
                      <a:pPr algn="ctr" fontAlgn="b"/>
                      <a:r>
                        <a:rPr lang="en-US" sz="1000" u="none" strike="noStrike" dirty="0">
                          <a:effectLst/>
                          <a:latin typeface="Phetsarath" charset="0"/>
                          <a:ea typeface="Phetsarath" charset="0"/>
                          <a:cs typeface="Phetsarath" charset="0"/>
                        </a:rPr>
                        <a:t>9</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26.66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1.23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17</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34.39 </a:t>
                      </a:r>
                      <a:endParaRPr lang="en-US" sz="1000" b="0" i="0" u="none" strike="noStrike" dirty="0">
                        <a:effectLst/>
                        <a:latin typeface="Phetsarath" charset="0"/>
                        <a:ea typeface="Phetsarath" charset="0"/>
                        <a:cs typeface="Phetsarath" charset="0"/>
                      </a:endParaRPr>
                    </a:p>
                  </a:txBody>
                  <a:tcPr marL="0" marR="0" marT="0" marB="0" anchor="b"/>
                </a:tc>
                <a:tc>
                  <a:txBody>
                    <a:bodyPr/>
                    <a:lstStyle/>
                    <a:p>
                      <a:pPr algn="ctr" fontAlgn="b"/>
                      <a:r>
                        <a:rPr lang="en-US" sz="1000" u="none" strike="noStrike" dirty="0">
                          <a:effectLst/>
                          <a:latin typeface="Phetsarath" charset="0"/>
                          <a:ea typeface="Phetsarath" charset="0"/>
                          <a:cs typeface="Phetsarath" charset="0"/>
                        </a:rPr>
                        <a:t>             0.82 </a:t>
                      </a:r>
                      <a:endParaRPr lang="en-US" sz="1000" b="0" i="0" u="none" strike="noStrike" dirty="0">
                        <a:effectLst/>
                        <a:latin typeface="Phetsarath" charset="0"/>
                        <a:ea typeface="Phetsarath" charset="0"/>
                        <a:cs typeface="Phetsarath" charset="0"/>
                      </a:endParaRPr>
                    </a:p>
                  </a:txBody>
                  <a:tcPr marL="0" marR="0" marT="0" marB="0" anchor="b"/>
                </a:tc>
                <a:extLst>
                  <a:ext uri="{0D108BD9-81ED-4DB2-BD59-A6C34878D82A}">
                    <a16:rowId xmlns:a16="http://schemas.microsoft.com/office/drawing/2014/main" val="10010"/>
                  </a:ext>
                </a:extLst>
              </a:tr>
            </a:tbl>
          </a:graphicData>
        </a:graphic>
      </p:graphicFrame>
      <p:sp>
        <p:nvSpPr>
          <p:cNvPr id="16" name="Down Arrow 15"/>
          <p:cNvSpPr/>
          <p:nvPr/>
        </p:nvSpPr>
        <p:spPr>
          <a:xfrm rot="16200000">
            <a:off x="5022938" y="4266706"/>
            <a:ext cx="620507" cy="293860"/>
          </a:xfrm>
          <a:prstGeom prst="downArrow">
            <a:avLst>
              <a:gd name="adj1" fmla="val 50000"/>
              <a:gd name="adj2" fmla="val 72500"/>
            </a:avLst>
          </a:prstGeom>
          <a:solidFill>
            <a:schemeClr val="bg1">
              <a:lumMod val="8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aphicFrame>
        <p:nvGraphicFramePr>
          <p:cNvPr id="17" name="Chart 16"/>
          <p:cNvGraphicFramePr>
            <a:graphicFrameLocks/>
          </p:cNvGraphicFramePr>
          <p:nvPr>
            <p:extLst>
              <p:ext uri="{D42A27DB-BD31-4B8C-83A1-F6EECF244321}">
                <p14:modId xmlns:p14="http://schemas.microsoft.com/office/powerpoint/2010/main" val="359816674"/>
              </p:ext>
            </p:extLst>
          </p:nvPr>
        </p:nvGraphicFramePr>
        <p:xfrm>
          <a:off x="5674625" y="970337"/>
          <a:ext cx="5849968" cy="2753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767704521"/>
              </p:ext>
            </p:extLst>
          </p:nvPr>
        </p:nvGraphicFramePr>
        <p:xfrm>
          <a:off x="5692011" y="3742433"/>
          <a:ext cx="5832582" cy="2618451"/>
        </p:xfrm>
        <a:graphic>
          <a:graphicData uri="http://schemas.openxmlformats.org/drawingml/2006/chart">
            <c:chart xmlns:c="http://schemas.openxmlformats.org/drawingml/2006/chart" xmlns:r="http://schemas.openxmlformats.org/officeDocument/2006/relationships" r:id="rId4"/>
          </a:graphicData>
        </a:graphic>
      </p:graphicFrame>
      <p:sp>
        <p:nvSpPr>
          <p:cNvPr id="19" name="Rounded Rectangle 18"/>
          <p:cNvSpPr/>
          <p:nvPr/>
        </p:nvSpPr>
        <p:spPr>
          <a:xfrm>
            <a:off x="1418569" y="3422279"/>
            <a:ext cx="585835" cy="3254459"/>
          </a:xfrm>
          <a:prstGeom prst="roundRect">
            <a:avLst/>
          </a:prstGeom>
          <a:noFill/>
          <a:ln w="28575">
            <a:solidFill>
              <a:srgbClr val="F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25081" y="3422279"/>
            <a:ext cx="585835" cy="3193637"/>
          </a:xfrm>
          <a:prstGeom prst="roundRect">
            <a:avLst/>
          </a:prstGeom>
          <a:noFill/>
          <a:ln w="28575">
            <a:solidFill>
              <a:srgbClr val="F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8"/>
          <p:cNvSpPr txBox="1">
            <a:spLocks noChangeArrowheads="1"/>
          </p:cNvSpPr>
          <p:nvPr/>
        </p:nvSpPr>
        <p:spPr bwMode="auto">
          <a:xfrm>
            <a:off x="8599609" y="338868"/>
            <a:ext cx="4104290" cy="276999"/>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altLang="ko-KR" sz="1200" b="0" i="1" dirty="0">
                <a:solidFill>
                  <a:schemeClr val="tx1"/>
                </a:solidFill>
                <a:latin typeface="Phetsarath OT" charset="0"/>
                <a:ea typeface="굴림" pitchFamily="34" charset="-127"/>
                <a:cs typeface="Phetsarath OT" charset="0"/>
              </a:rPr>
              <a:t>Source: adapted from </a:t>
            </a:r>
            <a:r>
              <a:rPr lang="en-US" sz="1200" b="0" i="1" dirty="0" err="1">
                <a:latin typeface="Phetsarath OT" charset="0"/>
                <a:cs typeface="Phetsarath OT" charset="0"/>
              </a:rPr>
              <a:t>Whigham</a:t>
            </a:r>
            <a:r>
              <a:rPr lang="en-US" sz="1200" b="0" i="1" dirty="0">
                <a:latin typeface="Phetsarath OT" charset="0"/>
                <a:cs typeface="Phetsarath OT" charset="0"/>
              </a:rPr>
              <a:t> D. (2001)</a:t>
            </a:r>
            <a:endParaRPr lang="en-US" altLang="ko-KR" sz="1200" b="0" i="1" dirty="0">
              <a:solidFill>
                <a:schemeClr val="tx1"/>
              </a:solidFill>
              <a:latin typeface="Phetsarath OT" charset="0"/>
              <a:ea typeface="굴림" pitchFamily="34" charset="-127"/>
              <a:cs typeface="Phetsarath OT" charset="0"/>
            </a:endParaRPr>
          </a:p>
        </p:txBody>
      </p:sp>
    </p:spTree>
    <p:extLst>
      <p:ext uri="{BB962C8B-B14F-4D97-AF65-F5344CB8AC3E}">
        <p14:creationId xmlns:p14="http://schemas.microsoft.com/office/powerpoint/2010/main" val="624463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58769" y="2046750"/>
            <a:ext cx="10513345" cy="6540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ko-KR" b="1" dirty="0">
              <a:solidFill>
                <a:schemeClr val="tx1"/>
              </a:solidFill>
              <a:latin typeface="Phetsarath OT" charset="0"/>
              <a:ea typeface="Malgun Gothic" pitchFamily="34" charset="-127"/>
              <a:cs typeface="Phetsarath OT" charset="0"/>
            </a:endParaRPr>
          </a:p>
          <a:p>
            <a:pPr lvl="0"/>
            <a:r>
              <a:rPr lang="en-US" altLang="ko-KR" b="1" dirty="0" err="1">
                <a:solidFill>
                  <a:schemeClr val="tx1"/>
                </a:solidFill>
                <a:latin typeface="Phetsarath OT" charset="0"/>
                <a:ea typeface="Malgun Gothic" pitchFamily="34" charset="-127"/>
                <a:cs typeface="Phetsarath OT" charset="0"/>
              </a:rPr>
              <a:t>ຈົ່ງເລືອກປະໂຫຍດໜື່ງດັ່ງຕໍ່ໄປນີ</a:t>
            </a:r>
            <a:r>
              <a:rPr lang="en-US" altLang="ko-KR" b="1" dirty="0">
                <a:solidFill>
                  <a:schemeClr val="tx1"/>
                </a:solidFill>
                <a:latin typeface="Phetsarath OT" charset="0"/>
                <a:ea typeface="Malgun Gothic" pitchFamily="34" charset="-127"/>
                <a:cs typeface="Phetsarath OT" charset="0"/>
              </a:rPr>
              <a:t>້ </a:t>
            </a:r>
            <a:r>
              <a:rPr lang="en-US" altLang="ko-KR" b="1" dirty="0" err="1">
                <a:solidFill>
                  <a:schemeClr val="tx1"/>
                </a:solidFill>
                <a:latin typeface="Phetsarath OT" charset="0"/>
                <a:ea typeface="Malgun Gothic" pitchFamily="34" charset="-127"/>
                <a:cs typeface="Phetsarath OT" charset="0"/>
              </a:rPr>
              <a:t>ທີ່ເປັນປະໂຫຍດທີ່ຜິດ</a:t>
            </a:r>
            <a:endParaRPr lang="en-US" altLang="ko-KR" b="1" dirty="0">
              <a:solidFill>
                <a:schemeClr val="tx1"/>
              </a:solidFill>
              <a:latin typeface="Phetsarath OT" charset="0"/>
              <a:ea typeface="Malgun Gothic" pitchFamily="34" charset="-127"/>
              <a:cs typeface="Phetsarath OT" charset="0"/>
            </a:endParaRPr>
          </a:p>
          <a:p>
            <a:pPr lvl="0"/>
            <a:endParaRPr lang="en-US" altLang="ko-KR" b="1" dirty="0">
              <a:solidFill>
                <a:schemeClr val="tx1"/>
              </a:solidFill>
              <a:latin typeface="Phetsarath OT" charset="0"/>
              <a:ea typeface="Malgun Gothic" pitchFamily="34" charset="-127"/>
              <a:cs typeface="Phetsarath OT" charset="0"/>
            </a:endParaRPr>
          </a:p>
        </p:txBody>
      </p:sp>
      <p:grpSp>
        <p:nvGrpSpPr>
          <p:cNvPr id="35" name="Group 34"/>
          <p:cNvGrpSpPr/>
          <p:nvPr/>
        </p:nvGrpSpPr>
        <p:grpSpPr>
          <a:xfrm>
            <a:off x="766936" y="2683602"/>
            <a:ext cx="10502139" cy="388291"/>
            <a:chOff x="2562225" y="2218903"/>
            <a:chExt cx="7653563" cy="301592"/>
          </a:xfrm>
          <a:solidFill>
            <a:schemeClr val="bg1"/>
          </a:solidFill>
        </p:grpSpPr>
        <p:sp>
          <p:nvSpPr>
            <p:cNvPr id="49" name="TextBox 48"/>
            <p:cNvSpPr txBox="1"/>
            <p:nvPr/>
          </p:nvSpPr>
          <p:spPr>
            <a:xfrm>
              <a:off x="2562225" y="2218903"/>
              <a:ext cx="7653563" cy="286866"/>
            </a:xfrm>
            <a:prstGeom prst="rect">
              <a:avLst/>
            </a:prstGeom>
            <a:grpFill/>
          </p:spPr>
          <p:txBody>
            <a:bodyPr wrap="square" rtlCol="0">
              <a:spAutoFit/>
            </a:bodyPr>
            <a:lstStyle/>
            <a:p>
              <a:pPr marL="347663" lvl="0">
                <a:defRPr/>
              </a:pPr>
              <a:r>
                <a:rPr lang="en-US" dirty="0">
                  <a:latin typeface="Phetsarath OT" charset="0"/>
                  <a:cs typeface="Phetsarath OT" charset="0"/>
                </a:rPr>
                <a:t>  </a:t>
              </a:r>
              <a:r>
                <a:rPr lang="en-US" dirty="0" err="1">
                  <a:latin typeface="Phetsarath OT" charset="0"/>
                  <a:cs typeface="Phetsarath OT" charset="0"/>
                </a:rPr>
                <a:t>ການວິເຄາະການຜະລິດ</a:t>
              </a:r>
              <a:r>
                <a:rPr lang="en-US" dirty="0">
                  <a:latin typeface="Phetsarath OT" charset="0"/>
                  <a:cs typeface="Phetsarath OT" charset="0"/>
                </a:rPr>
                <a:t> </a:t>
              </a:r>
              <a:r>
                <a:rPr lang="en-US" dirty="0" err="1">
                  <a:latin typeface="Phetsarath OT" charset="0"/>
                  <a:cs typeface="Phetsarath OT" charset="0"/>
                </a:rPr>
                <a:t>ພົວພັນກັບລັກສະນະທາງດ້ານເຕັກນີກຂອງລະດັບຂອງການຜະລິດ</a:t>
              </a:r>
              <a:r>
                <a:rPr lang="en-US" dirty="0">
                  <a:latin typeface="Phetsarath OT" charset="0"/>
                  <a:cs typeface="Phetsarath OT" charset="0"/>
                </a:rPr>
                <a:t>.. </a:t>
              </a:r>
            </a:p>
          </p:txBody>
        </p:sp>
        <p:sp>
          <p:nvSpPr>
            <p:cNvPr id="50" name="Oval 49"/>
            <p:cNvSpPr/>
            <p:nvPr/>
          </p:nvSpPr>
          <p:spPr>
            <a:xfrm>
              <a:off x="2642732" y="2262445"/>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th-TH" dirty="0">
                <a:solidFill>
                  <a:schemeClr val="bg1"/>
                </a:solidFill>
              </a:endParaRPr>
            </a:p>
          </p:txBody>
        </p:sp>
      </p:grpSp>
      <p:grpSp>
        <p:nvGrpSpPr>
          <p:cNvPr id="40" name="Group 39"/>
          <p:cNvGrpSpPr/>
          <p:nvPr/>
        </p:nvGrpSpPr>
        <p:grpSpPr>
          <a:xfrm>
            <a:off x="780626" y="3348840"/>
            <a:ext cx="10502139" cy="646331"/>
            <a:chOff x="2572202" y="2735604"/>
            <a:chExt cx="7653563" cy="502016"/>
          </a:xfrm>
          <a:solidFill>
            <a:schemeClr val="bg1"/>
          </a:solidFill>
        </p:grpSpPr>
        <p:sp>
          <p:nvSpPr>
            <p:cNvPr id="47" name="TextBox 46"/>
            <p:cNvSpPr txBox="1"/>
            <p:nvPr/>
          </p:nvSpPr>
          <p:spPr>
            <a:xfrm>
              <a:off x="2572202" y="2735604"/>
              <a:ext cx="7653563" cy="502016"/>
            </a:xfrm>
            <a:prstGeom prst="rect">
              <a:avLst/>
            </a:prstGeom>
            <a:grpFill/>
          </p:spPr>
          <p:txBody>
            <a:bodyPr wrap="square" rtlCol="0">
              <a:spAutoFit/>
            </a:bodyPr>
            <a:lstStyle/>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ຜົນຜະລິດສ່ວນເພີ່ມ</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ຫຼື</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ຜະລິດຕະພັນສ່ວນເກີນເທົ່າກັບ</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ການປ່ຽນແປງຜົນຜະລິດທັງໝົດ</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ຄູນ</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ກັບການປ່ຽນແປງປັດໃຈການ</a:t>
              </a:r>
              <a:endParaRPr lang="en-US" altLang="ko-KR" dirty="0">
                <a:latin typeface="Phetsarath OT" charset="0"/>
                <a:ea typeface="굴림" pitchFamily="34" charset="-127"/>
                <a:cs typeface="Phetsarath OT" charset="0"/>
              </a:endParaRPr>
            </a:p>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ຜະລິດທັງໝົດ</a:t>
              </a:r>
              <a:endParaRPr lang="en-US" altLang="ko-KR" dirty="0">
                <a:latin typeface="Phetsarath OT" charset="0"/>
                <a:ea typeface="굴림" pitchFamily="34" charset="-127"/>
                <a:cs typeface="Phetsarath OT" charset="0"/>
              </a:endParaRPr>
            </a:p>
          </p:txBody>
        </p:sp>
        <p:sp>
          <p:nvSpPr>
            <p:cNvPr id="48" name="Oval 47"/>
            <p:cNvSpPr/>
            <p:nvPr/>
          </p:nvSpPr>
          <p:spPr>
            <a:xfrm>
              <a:off x="2676520" y="2782706"/>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th-TH" dirty="0">
                <a:solidFill>
                  <a:schemeClr val="bg1"/>
                </a:solidFill>
              </a:endParaRPr>
            </a:p>
          </p:txBody>
        </p:sp>
      </p:grpSp>
      <p:sp>
        <p:nvSpPr>
          <p:cNvPr id="45" name="TextBox 44"/>
          <p:cNvSpPr txBox="1"/>
          <p:nvPr/>
        </p:nvSpPr>
        <p:spPr>
          <a:xfrm>
            <a:off x="758769" y="4019970"/>
            <a:ext cx="10502139" cy="646331"/>
          </a:xfrm>
          <a:prstGeom prst="rect">
            <a:avLst/>
          </a:prstGeom>
          <a:solidFill>
            <a:schemeClr val="bg1"/>
          </a:solidFill>
        </p:spPr>
        <p:txBody>
          <a:bodyPr wrap="square" rtlCol="0">
            <a:spAutoFit/>
          </a:bodyPr>
          <a:lstStyle/>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ລັກສະນະພິເສດໜືງຂອງຕຳລາການຜະລິດ</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ຄອບ-ດຸກລັສ</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ພວກເຣົາສົມມຸດຖານວ່າ</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ໜື່ງ</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ຫຼື</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ສອງປັດໃຈການຜະລິດອື່ນໆຄົງທີ</a:t>
            </a:r>
            <a:endParaRPr lang="en-US" altLang="ko-KR" dirty="0">
              <a:latin typeface="Phetsarath OT" charset="0"/>
              <a:ea typeface="굴림" pitchFamily="34" charset="-127"/>
              <a:cs typeface="Phetsarath OT" charset="0"/>
            </a:endParaRPr>
          </a:p>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ທາງດ້ານປະລິມານ</a:t>
            </a:r>
            <a:endParaRPr lang="en-US" altLang="ko-KR" dirty="0">
              <a:latin typeface="Phetsarath OT" charset="0"/>
              <a:ea typeface="굴림" pitchFamily="34" charset="-127"/>
              <a:cs typeface="Phetsarath OT" charset="0"/>
            </a:endParaRPr>
          </a:p>
        </p:txBody>
      </p:sp>
      <p:sp>
        <p:nvSpPr>
          <p:cNvPr id="46" name="Oval 45"/>
          <p:cNvSpPr/>
          <p:nvPr/>
        </p:nvSpPr>
        <p:spPr>
          <a:xfrm>
            <a:off x="923770" y="3980803"/>
            <a:ext cx="359171" cy="332232"/>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endParaRPr lang="th-TH" dirty="0">
              <a:solidFill>
                <a:schemeClr val="bg1"/>
              </a:solidFill>
            </a:endParaRPr>
          </a:p>
        </p:txBody>
      </p:sp>
      <p:sp>
        <p:nvSpPr>
          <p:cNvPr id="43" name="TextBox 42"/>
          <p:cNvSpPr txBox="1"/>
          <p:nvPr/>
        </p:nvSpPr>
        <p:spPr>
          <a:xfrm>
            <a:off x="780626" y="4666301"/>
            <a:ext cx="10502139" cy="646331"/>
          </a:xfrm>
          <a:prstGeom prst="rect">
            <a:avLst/>
          </a:prstGeom>
          <a:solidFill>
            <a:schemeClr val="bg1"/>
          </a:solidFill>
        </p:spPr>
        <p:txBody>
          <a:bodyPr wrap="square" rtlCol="0">
            <a:spAutoFit/>
          </a:bodyPr>
          <a:lstStyle/>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ຄ່າບໍລິການພາຍນອກຂອງວິສະຫະກິດປ່າໄມ</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ເຊັ່ນ</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ຄ່າທີ່ປືກສາ</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ຄ່າປະກັນໄພ</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ຄ່າບໍລິຫານຕ່າງໆເຊັ່ນ</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ຄ່າທຳນຽມ</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ສະແຕມ</a:t>
            </a:r>
            <a:r>
              <a:rPr lang="en-US" altLang="ko-KR" dirty="0">
                <a:latin typeface="Phetsarath OT" charset="0"/>
                <a:ea typeface="굴림" pitchFamily="34" charset="-127"/>
                <a:cs typeface="Phetsarath OT" charset="0"/>
              </a:rPr>
              <a:t>, </a:t>
            </a:r>
          </a:p>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ຄ່າເຊົ່າ</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ແລະ</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ອື່ນ</a:t>
            </a:r>
            <a:r>
              <a:rPr lang="en-US" altLang="ko-KR" dirty="0">
                <a:latin typeface="Phetsarath OT" charset="0"/>
                <a:ea typeface="굴림" pitchFamily="34" charset="-127"/>
                <a:cs typeface="Phetsarath OT" charset="0"/>
              </a:rPr>
              <a:t>ໆ..</a:t>
            </a:r>
          </a:p>
        </p:txBody>
      </p:sp>
      <p:sp>
        <p:nvSpPr>
          <p:cNvPr id="44" name="Oval 43"/>
          <p:cNvSpPr/>
          <p:nvPr/>
        </p:nvSpPr>
        <p:spPr>
          <a:xfrm>
            <a:off x="923770" y="4576178"/>
            <a:ext cx="359171" cy="332232"/>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endParaRPr lang="th-TH" dirty="0">
              <a:solidFill>
                <a:schemeClr val="bg1"/>
              </a:solidFill>
            </a:endParaRPr>
          </a:p>
        </p:txBody>
      </p:sp>
      <p:sp>
        <p:nvSpPr>
          <p:cNvPr id="57" name="Horizontal Scroll 56"/>
          <p:cNvSpPr/>
          <p:nvPr/>
        </p:nvSpPr>
        <p:spPr>
          <a:xfrm>
            <a:off x="1103355" y="735935"/>
            <a:ext cx="2066925" cy="906593"/>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sz="2400" b="1" dirty="0">
                <a:ln>
                  <a:solidFill>
                    <a:schemeClr val="accent5">
                      <a:lumMod val="75000"/>
                    </a:schemeClr>
                  </a:solidFill>
                </a:ln>
                <a:latin typeface="Phetsarath OT" charset="0"/>
              </a:rPr>
              <a:t>ຝືກຫັດ </a:t>
            </a:r>
            <a:r>
              <a:rPr lang="en-US" sz="2400" b="1" dirty="0">
                <a:ln>
                  <a:solidFill>
                    <a:schemeClr val="accent5">
                      <a:lumMod val="75000"/>
                    </a:schemeClr>
                  </a:solidFill>
                </a:ln>
                <a:latin typeface="Phetsarath OT" charset="0"/>
              </a:rPr>
              <a:t>1</a:t>
            </a:r>
            <a:endParaRPr lang="th-TH" sz="2400" b="1" dirty="0">
              <a:ln>
                <a:solidFill>
                  <a:schemeClr val="accent5">
                    <a:lumMod val="75000"/>
                  </a:schemeClr>
                </a:solidFill>
              </a:ln>
              <a:latin typeface="Phetsarath OT" charset="0"/>
            </a:endParaRPr>
          </a:p>
        </p:txBody>
      </p:sp>
    </p:spTree>
    <p:extLst>
      <p:ext uri="{BB962C8B-B14F-4D97-AF65-F5344CB8AC3E}">
        <p14:creationId xmlns:p14="http://schemas.microsoft.com/office/powerpoint/2010/main" val="482372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256127" y="774457"/>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2</a:t>
            </a:r>
            <a:r>
              <a:rPr lang="en-US" sz="1400" b="1" dirty="0">
                <a:ln>
                  <a:solidFill>
                    <a:schemeClr val="accent5">
                      <a:lumMod val="75000"/>
                    </a:schemeClr>
                  </a:solidFill>
                </a:ln>
                <a:latin typeface="Phetsarath OT" charset="0"/>
              </a:rPr>
              <a:t>/1</a:t>
            </a:r>
            <a:endParaRPr lang="th-TH" sz="1400" b="1" dirty="0">
              <a:ln>
                <a:solidFill>
                  <a:schemeClr val="accent5">
                    <a:lumMod val="75000"/>
                  </a:schemeClr>
                </a:solidFill>
              </a:ln>
              <a:latin typeface="Phetsarath OT" charset="0"/>
            </a:endParaRPr>
          </a:p>
        </p:txBody>
      </p:sp>
      <p:sp>
        <p:nvSpPr>
          <p:cNvPr id="49" name="TextBox 48"/>
          <p:cNvSpPr txBox="1"/>
          <p:nvPr/>
        </p:nvSpPr>
        <p:spPr>
          <a:xfrm>
            <a:off x="2342812" y="1753707"/>
            <a:ext cx="7649025" cy="3139321"/>
          </a:xfrm>
          <a:prstGeom prst="rect">
            <a:avLst/>
          </a:prstGeom>
          <a:solidFill>
            <a:schemeClr val="bg1"/>
          </a:solidFill>
        </p:spPr>
        <p:txBody>
          <a:bodyPr wrap="square" rtlCol="0">
            <a:spAutoFit/>
          </a:bodyPr>
          <a:lstStyle/>
          <a:p>
            <a:pPr marL="347663" indent="-347663"/>
            <a:r>
              <a:rPr lang="en-US" dirty="0">
                <a:latin typeface="Phetsarath" charset="0"/>
                <a:ea typeface="Phetsarath" charset="0"/>
                <a:cs typeface="Phetsarath" charset="0"/>
              </a:rPr>
              <a:t>        </a:t>
            </a:r>
            <a:r>
              <a:rPr lang="en-US" dirty="0" err="1">
                <a:latin typeface="Phetsarath" charset="0"/>
                <a:ea typeface="Phetsarath" charset="0"/>
                <a:cs typeface="Phetsarath" charset="0"/>
              </a:rPr>
              <a:t>ໃນຂະນະທີ</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ການຜະລິດສາມາດເກີດຂື້ນໄດ</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ໂດຍທີ່ບໍ່ຈຳເປັນຕ້ອງມີການຂາຍ</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ແຕ່ວ່າ</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ສາມາດມີການຂາຍ</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ໂດຍປະສະຈາກກິດຈະກຳການຜະລິດ</a:t>
            </a: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p:txBody>
      </p:sp>
      <p:sp>
        <p:nvSpPr>
          <p:cNvPr id="50" name="Oval 49"/>
          <p:cNvSpPr/>
          <p:nvPr/>
        </p:nvSpPr>
        <p:spPr>
          <a:xfrm>
            <a:off x="2455814" y="1775755"/>
            <a:ext cx="261595" cy="20352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th-TH" dirty="0">
              <a:solidFill>
                <a:schemeClr val="bg1"/>
              </a:solidFill>
            </a:endParaRPr>
          </a:p>
        </p:txBody>
      </p:sp>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Round Diagonal Corner Rectangle 23"/>
          <p:cNvSpPr/>
          <p:nvPr/>
        </p:nvSpPr>
        <p:spPr>
          <a:xfrm>
            <a:off x="8364624" y="3707717"/>
            <a:ext cx="1296295" cy="266700"/>
          </a:xfrm>
          <a:prstGeom prst="round2Diag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Next</a:t>
            </a:r>
            <a:endParaRPr lang="th-TH" sz="1200" dirty="0">
              <a:solidFill>
                <a:schemeClr val="bg1"/>
              </a:solidFill>
            </a:endParaRPr>
          </a:p>
        </p:txBody>
      </p:sp>
    </p:spTree>
    <p:extLst>
      <p:ext uri="{BB962C8B-B14F-4D97-AF65-F5344CB8AC3E}">
        <p14:creationId xmlns:p14="http://schemas.microsoft.com/office/powerpoint/2010/main" val="838230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256127" y="774457"/>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2</a:t>
            </a:r>
            <a:r>
              <a:rPr lang="en-US" sz="1400" b="1" dirty="0">
                <a:ln>
                  <a:solidFill>
                    <a:schemeClr val="accent5">
                      <a:lumMod val="75000"/>
                    </a:schemeClr>
                  </a:solidFill>
                </a:ln>
                <a:latin typeface="Phetsarath OT" charset="0"/>
              </a:rPr>
              <a:t>/2</a:t>
            </a:r>
            <a:endParaRPr lang="th-TH" sz="1400" b="1" dirty="0">
              <a:ln>
                <a:solidFill>
                  <a:schemeClr val="accent5">
                    <a:lumMod val="75000"/>
                  </a:schemeClr>
                </a:solidFill>
              </a:ln>
              <a:latin typeface="Phetsarath OT" charset="0"/>
            </a:endParaRPr>
          </a:p>
        </p:txBody>
      </p:sp>
      <p:sp>
        <p:nvSpPr>
          <p:cNvPr id="49" name="TextBox 48"/>
          <p:cNvSpPr txBox="1"/>
          <p:nvPr/>
        </p:nvSpPr>
        <p:spPr>
          <a:xfrm>
            <a:off x="2342812" y="1753707"/>
            <a:ext cx="7649025" cy="2862322"/>
          </a:xfrm>
          <a:prstGeom prst="rect">
            <a:avLst/>
          </a:prstGeom>
          <a:solidFill>
            <a:schemeClr val="bg1"/>
          </a:solidFill>
        </p:spPr>
        <p:txBody>
          <a:bodyPr wrap="square" rtlCol="0">
            <a:spAutoFit/>
          </a:bodyPr>
          <a:lstStyle/>
          <a:p>
            <a:pPr marL="347663" indent="-347663"/>
            <a:r>
              <a:rPr lang="en-US" dirty="0">
                <a:latin typeface="Phetsarath" charset="0"/>
                <a:ea typeface="Phetsarath" charset="0"/>
                <a:cs typeface="Phetsarath" charset="0"/>
              </a:rPr>
              <a:t>         </a:t>
            </a:r>
            <a:r>
              <a:rPr lang="en-US" dirty="0" err="1">
                <a:latin typeface="Phetsarath" charset="0"/>
                <a:ea typeface="Phetsarath" charset="0"/>
                <a:cs typeface="Phetsarath" charset="0"/>
              </a:rPr>
              <a:t>ຖ້າວ່າ</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ລາຍຈ່າຍສ່ວນເພີ່ມ</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ໃຫ່ຍກວ່າ</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ລາຍໄດ້ສ່ວນເພີ່ມ</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ສະແດງວ່າພວກເຮົາຈະໄດ້ຮັບ</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ລາຍຈ່າຍສ່ວນເພີ່ມ</a:t>
            </a:r>
            <a:r>
              <a:rPr lang="en-US" dirty="0">
                <a:latin typeface="Phetsarath" charset="0"/>
                <a:ea typeface="Phetsarath" charset="0"/>
                <a:cs typeface="Phetsarath" charset="0"/>
              </a:rPr>
              <a:t>.</a:t>
            </a: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p:txBody>
      </p:sp>
      <p:sp>
        <p:nvSpPr>
          <p:cNvPr id="50" name="Oval 49"/>
          <p:cNvSpPr/>
          <p:nvPr/>
        </p:nvSpPr>
        <p:spPr>
          <a:xfrm>
            <a:off x="2455814" y="1775755"/>
            <a:ext cx="261595" cy="20352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th-TH" dirty="0">
              <a:solidFill>
                <a:schemeClr val="bg1"/>
              </a:solidFill>
            </a:endParaRPr>
          </a:p>
        </p:txBody>
      </p:sp>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Round Diagonal Corner Rectangle 23"/>
          <p:cNvSpPr/>
          <p:nvPr/>
        </p:nvSpPr>
        <p:spPr>
          <a:xfrm>
            <a:off x="8364624" y="3707717"/>
            <a:ext cx="1296295" cy="266700"/>
          </a:xfrm>
          <a:prstGeom prst="round2Diag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Next</a:t>
            </a:r>
            <a:endParaRPr lang="th-TH" sz="1200" dirty="0">
              <a:solidFill>
                <a:schemeClr val="bg1"/>
              </a:solidFill>
            </a:endParaRPr>
          </a:p>
        </p:txBody>
      </p:sp>
    </p:spTree>
    <p:extLst>
      <p:ext uri="{BB962C8B-B14F-4D97-AF65-F5344CB8AC3E}">
        <p14:creationId xmlns:p14="http://schemas.microsoft.com/office/powerpoint/2010/main" val="125395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256127" y="774457"/>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2</a:t>
            </a:r>
            <a:r>
              <a:rPr lang="en-US" sz="1400" b="1" dirty="0">
                <a:ln>
                  <a:solidFill>
                    <a:schemeClr val="accent5">
                      <a:lumMod val="75000"/>
                    </a:schemeClr>
                  </a:solidFill>
                </a:ln>
                <a:latin typeface="Phetsarath OT" charset="0"/>
              </a:rPr>
              <a:t>/3</a:t>
            </a:r>
            <a:endParaRPr lang="th-TH" sz="1400" b="1" dirty="0">
              <a:ln>
                <a:solidFill>
                  <a:schemeClr val="accent5">
                    <a:lumMod val="75000"/>
                  </a:schemeClr>
                </a:solidFill>
              </a:ln>
              <a:latin typeface="Phetsarath OT" charset="0"/>
            </a:endParaRPr>
          </a:p>
        </p:txBody>
      </p:sp>
      <p:sp>
        <p:nvSpPr>
          <p:cNvPr id="49" name="TextBox 48"/>
          <p:cNvSpPr txBox="1"/>
          <p:nvPr/>
        </p:nvSpPr>
        <p:spPr>
          <a:xfrm>
            <a:off x="2342812" y="1753707"/>
            <a:ext cx="7649025" cy="2585323"/>
          </a:xfrm>
          <a:prstGeom prst="rect">
            <a:avLst/>
          </a:prstGeom>
          <a:solidFill>
            <a:schemeClr val="bg1"/>
          </a:solidFill>
        </p:spPr>
        <p:txBody>
          <a:bodyPr wrap="square" rtlCol="0">
            <a:spAutoFit/>
          </a:bodyPr>
          <a:lstStyle/>
          <a:p>
            <a:pPr marL="347663" indent="-347663"/>
            <a:r>
              <a:rPr lang="en-US" dirty="0">
                <a:latin typeface="Phetsarath" charset="0"/>
                <a:ea typeface="Phetsarath" charset="0"/>
                <a:cs typeface="Phetsarath" charset="0"/>
              </a:rPr>
              <a:t>          </a:t>
            </a:r>
            <a:r>
              <a:rPr lang="en-US" dirty="0" err="1">
                <a:latin typeface="Phetsarath" charset="0"/>
                <a:ea typeface="Phetsarath" charset="0"/>
                <a:cs typeface="Phetsarath" charset="0"/>
              </a:rPr>
              <a:t>ການຜະລິດ</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ໝາຍເຖີງ</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ຂະບວນການ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ຊື່ງວ່າ</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ໄດ້ນຳເອົາປັດໃຈການຜະລິດທີ່ລາກຫຼາຍ</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ປະສົມກັນດ້ວຍຫຼາຍວິທີ</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ເພື່ອວ່າ</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ຈະສາມາດສ້າງຜົນຜະລິດທີ່ສາມາດຂາຍໄດ</a:t>
            </a:r>
            <a:r>
              <a:rPr lang="en-US" dirty="0">
                <a:latin typeface="Phetsarath" charset="0"/>
                <a:ea typeface="Phetsarath" charset="0"/>
                <a:cs typeface="Phetsarath" charset="0"/>
              </a:rPr>
              <a:t>້.</a:t>
            </a: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p:txBody>
      </p:sp>
      <p:sp>
        <p:nvSpPr>
          <p:cNvPr id="50" name="Oval 49"/>
          <p:cNvSpPr/>
          <p:nvPr/>
        </p:nvSpPr>
        <p:spPr>
          <a:xfrm>
            <a:off x="2455814" y="1775755"/>
            <a:ext cx="261595" cy="20352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endParaRPr lang="th-TH" dirty="0">
              <a:solidFill>
                <a:schemeClr val="bg1"/>
              </a:solidFill>
            </a:endParaRPr>
          </a:p>
        </p:txBody>
      </p:sp>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Round Diagonal Corner Rectangle 23"/>
          <p:cNvSpPr/>
          <p:nvPr/>
        </p:nvSpPr>
        <p:spPr>
          <a:xfrm>
            <a:off x="8364624" y="3707717"/>
            <a:ext cx="1296295" cy="266700"/>
          </a:xfrm>
          <a:prstGeom prst="round2Diag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Next</a:t>
            </a:r>
            <a:endParaRPr lang="th-TH" sz="1200" dirty="0">
              <a:solidFill>
                <a:schemeClr val="bg1"/>
              </a:solidFill>
            </a:endParaRPr>
          </a:p>
        </p:txBody>
      </p:sp>
    </p:spTree>
    <p:extLst>
      <p:ext uri="{BB962C8B-B14F-4D97-AF65-F5344CB8AC3E}">
        <p14:creationId xmlns:p14="http://schemas.microsoft.com/office/powerpoint/2010/main" val="26168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p:cNvSpPr txBox="1"/>
          <p:nvPr/>
        </p:nvSpPr>
        <p:spPr>
          <a:xfrm>
            <a:off x="8705850" y="0"/>
            <a:ext cx="585416" cy="261610"/>
          </a:xfrm>
          <a:prstGeom prst="rect">
            <a:avLst/>
          </a:prstGeom>
          <a:noFill/>
        </p:spPr>
        <p:txBody>
          <a:bodyPr wrap="square" rtlCol="0">
            <a:spAutoFit/>
          </a:bodyPr>
          <a:lstStyle/>
          <a:p>
            <a:r>
              <a:rPr lang="en-US" sz="1100" dirty="0"/>
              <a:t>03_01</a:t>
            </a:r>
            <a:endParaRPr lang="th-TH" sz="1100" dirty="0"/>
          </a:p>
        </p:txBody>
      </p:sp>
      <p:grpSp>
        <p:nvGrpSpPr>
          <p:cNvPr id="2" name="Group 1"/>
          <p:cNvGrpSpPr/>
          <p:nvPr/>
        </p:nvGrpSpPr>
        <p:grpSpPr>
          <a:xfrm>
            <a:off x="1335644" y="1757894"/>
            <a:ext cx="9091726" cy="769138"/>
            <a:chOff x="4676200" y="1898759"/>
            <a:chExt cx="5166384" cy="558418"/>
          </a:xfrm>
        </p:grpSpPr>
        <p:grpSp>
          <p:nvGrpSpPr>
            <p:cNvPr id="61" name="Group 60"/>
            <p:cNvGrpSpPr/>
            <p:nvPr/>
          </p:nvGrpSpPr>
          <p:grpSpPr>
            <a:xfrm>
              <a:off x="4676200" y="1898759"/>
              <a:ext cx="5166384" cy="558418"/>
              <a:chOff x="4650023" y="1040888"/>
              <a:chExt cx="5166384" cy="558418"/>
            </a:xfrm>
          </p:grpSpPr>
          <p:sp>
            <p:nvSpPr>
              <p:cNvPr id="62" name="Rectangle 61"/>
              <p:cNvSpPr/>
              <p:nvPr/>
            </p:nvSpPr>
            <p:spPr>
              <a:xfrm>
                <a:off x="4650024" y="10408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63" name="Group 62"/>
              <p:cNvGrpSpPr/>
              <p:nvPr/>
            </p:nvGrpSpPr>
            <p:grpSpPr>
              <a:xfrm>
                <a:off x="4650023" y="1048580"/>
                <a:ext cx="550980" cy="550726"/>
                <a:chOff x="4650023" y="1048580"/>
                <a:chExt cx="550980" cy="550726"/>
              </a:xfrm>
            </p:grpSpPr>
            <p:sp>
              <p:nvSpPr>
                <p:cNvPr id="64" name="Isosceles Triangle 63"/>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65" name="Isosceles Triangle 64"/>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66" name="Isosceles Triangle 65"/>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07" name="TextBox 106"/>
            <p:cNvSpPr txBox="1"/>
            <p:nvPr/>
          </p:nvSpPr>
          <p:spPr>
            <a:xfrm>
              <a:off x="5174761" y="1943670"/>
              <a:ext cx="4624931" cy="335183"/>
            </a:xfrm>
            <a:prstGeom prst="rect">
              <a:avLst/>
            </a:prstGeom>
            <a:noFill/>
          </p:spPr>
          <p:txBody>
            <a:bodyPr wrap="square" rtlCol="0">
              <a:spAutoFit/>
            </a:bodyPr>
            <a:lstStyle/>
            <a:p>
              <a:pPr lvl="0" eaLnBrk="0" fontAlgn="base" hangingPunct="0">
                <a:spcBef>
                  <a:spcPct val="0"/>
                </a:spcBef>
                <a:spcAft>
                  <a:spcPct val="0"/>
                </a:spcAft>
                <a:defRPr/>
              </a:pPr>
              <a:r>
                <a:rPr lang="en-US" altLang="ko-KR" sz="2400" dirty="0" err="1">
                  <a:latin typeface="Phetsarath OT" charset="0"/>
                  <a:ea typeface="Arial Unicode MS" pitchFamily="50" charset="-127"/>
                  <a:cs typeface="Phetsarath OT" charset="0"/>
                </a:rPr>
                <a:t>ນັກສຶກສາສາມາດເຂົ້າໃຈ</a:t>
              </a:r>
              <a:r>
                <a:rPr lang="en-US" altLang="ko-KR" sz="2400" dirty="0">
                  <a:latin typeface="Phetsarath OT" charset="0"/>
                  <a:ea typeface="Arial Unicode MS" pitchFamily="50" charset="-127"/>
                  <a:cs typeface="Phetsarath OT" charset="0"/>
                </a:rPr>
                <a:t> </a:t>
              </a:r>
              <a:r>
                <a:rPr lang="en-US" sz="2400" dirty="0" err="1">
                  <a:latin typeface="Phetsarath OT" charset="0"/>
                  <a:cs typeface="Phetsarath OT" charset="0"/>
                </a:rPr>
                <a:t>ໂຄງສ້າງລາຍຈ່າຍຂອງວິສະຫະກິດປ່າໄມ</a:t>
              </a:r>
              <a:r>
                <a:rPr lang="en-US" sz="2400" dirty="0">
                  <a:latin typeface="Phetsarath OT" charset="0"/>
                  <a:cs typeface="Phetsarath OT" charset="0"/>
                </a:rPr>
                <a:t>້</a:t>
              </a:r>
              <a:endParaRPr lang="en-US" altLang="ko-KR" sz="2400" dirty="0">
                <a:latin typeface="Phetsarath OT" charset="0"/>
                <a:ea typeface="Arial Unicode MS" pitchFamily="34" charset="-128"/>
                <a:cs typeface="Phetsarath OT" charset="0"/>
              </a:endParaRPr>
            </a:p>
          </p:txBody>
        </p:sp>
      </p:grpSp>
      <p:grpSp>
        <p:nvGrpSpPr>
          <p:cNvPr id="4" name="Group 3"/>
          <p:cNvGrpSpPr/>
          <p:nvPr/>
        </p:nvGrpSpPr>
        <p:grpSpPr>
          <a:xfrm>
            <a:off x="1351239" y="2805446"/>
            <a:ext cx="9091726" cy="769138"/>
            <a:chOff x="4696794" y="2534997"/>
            <a:chExt cx="5166384" cy="558418"/>
          </a:xfrm>
        </p:grpSpPr>
        <p:grpSp>
          <p:nvGrpSpPr>
            <p:cNvPr id="67" name="Group 66"/>
            <p:cNvGrpSpPr/>
            <p:nvPr/>
          </p:nvGrpSpPr>
          <p:grpSpPr>
            <a:xfrm>
              <a:off x="4696794" y="2534997"/>
              <a:ext cx="5166384" cy="558418"/>
              <a:chOff x="4650023" y="1040888"/>
              <a:chExt cx="5166384" cy="558418"/>
            </a:xfrm>
          </p:grpSpPr>
          <p:sp>
            <p:nvSpPr>
              <p:cNvPr id="68" name="Rectangle 67"/>
              <p:cNvSpPr/>
              <p:nvPr/>
            </p:nvSpPr>
            <p:spPr>
              <a:xfrm>
                <a:off x="4650024" y="10408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69" name="Group 68"/>
              <p:cNvGrpSpPr/>
              <p:nvPr/>
            </p:nvGrpSpPr>
            <p:grpSpPr>
              <a:xfrm>
                <a:off x="4650023" y="1048580"/>
                <a:ext cx="550980" cy="550726"/>
                <a:chOff x="4650023" y="1048580"/>
                <a:chExt cx="550980" cy="550726"/>
              </a:xfrm>
            </p:grpSpPr>
            <p:sp>
              <p:nvSpPr>
                <p:cNvPr id="70" name="Isosceles Triangle 69"/>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1" name="Isosceles Triangle 70"/>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2" name="Isosceles Triangle 71"/>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14" name="TextBox 113"/>
            <p:cNvSpPr txBox="1"/>
            <p:nvPr/>
          </p:nvSpPr>
          <p:spPr>
            <a:xfrm>
              <a:off x="5193918" y="2582129"/>
              <a:ext cx="4624931" cy="335183"/>
            </a:xfrm>
            <a:prstGeom prst="rect">
              <a:avLst/>
            </a:prstGeom>
            <a:noFill/>
          </p:spPr>
          <p:txBody>
            <a:bodyPr wrap="square" rtlCol="0">
              <a:spAutoFit/>
            </a:bodyPr>
            <a:lstStyle/>
            <a:p>
              <a:pPr lvl="0" eaLnBrk="0" fontAlgn="base" hangingPunct="0">
                <a:spcBef>
                  <a:spcPct val="0"/>
                </a:spcBef>
                <a:spcAft>
                  <a:spcPct val="0"/>
                </a:spcAft>
              </a:pPr>
              <a:r>
                <a:rPr lang="en-US" altLang="ko-KR" sz="2400" dirty="0" err="1">
                  <a:latin typeface="Phetsarath OT" charset="0"/>
                  <a:ea typeface="Arial Unicode MS" pitchFamily="50" charset="-127"/>
                  <a:cs typeface="Phetsarath OT" charset="0"/>
                </a:rPr>
                <a:t>ນັກສຶກສາສາມາດເຂົ້າໃຈ</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ຕໍາລາການຜະລິດ</a:t>
              </a:r>
              <a:endParaRPr lang="en-US" altLang="ko-KR" sz="2400" dirty="0">
                <a:latin typeface="Phetsarath OT" charset="0"/>
                <a:ea typeface="Arial Unicode MS" pitchFamily="50" charset="-127"/>
                <a:cs typeface="Phetsarath OT" charset="0"/>
              </a:endParaRPr>
            </a:p>
          </p:txBody>
        </p:sp>
      </p:grpSp>
      <p:grpSp>
        <p:nvGrpSpPr>
          <p:cNvPr id="5" name="Group 4"/>
          <p:cNvGrpSpPr/>
          <p:nvPr/>
        </p:nvGrpSpPr>
        <p:grpSpPr>
          <a:xfrm>
            <a:off x="1363677" y="3696998"/>
            <a:ext cx="9107323" cy="839107"/>
            <a:chOff x="4672177" y="3181276"/>
            <a:chExt cx="5175247" cy="609218"/>
          </a:xfrm>
        </p:grpSpPr>
        <p:grpSp>
          <p:nvGrpSpPr>
            <p:cNvPr id="73" name="Group 72"/>
            <p:cNvGrpSpPr/>
            <p:nvPr/>
          </p:nvGrpSpPr>
          <p:grpSpPr>
            <a:xfrm>
              <a:off x="4672177" y="3181276"/>
              <a:ext cx="5166383" cy="609218"/>
              <a:chOff x="4624624" y="990088"/>
              <a:chExt cx="5166383" cy="609218"/>
            </a:xfrm>
          </p:grpSpPr>
          <p:sp>
            <p:nvSpPr>
              <p:cNvPr id="74" name="Rectangle 73"/>
              <p:cNvSpPr/>
              <p:nvPr/>
            </p:nvSpPr>
            <p:spPr>
              <a:xfrm>
                <a:off x="4624624" y="9900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75" name="Group 74"/>
              <p:cNvGrpSpPr/>
              <p:nvPr/>
            </p:nvGrpSpPr>
            <p:grpSpPr>
              <a:xfrm>
                <a:off x="4650023" y="1048580"/>
                <a:ext cx="550980" cy="550726"/>
                <a:chOff x="4650023" y="1048580"/>
                <a:chExt cx="550980" cy="550726"/>
              </a:xfrm>
            </p:grpSpPr>
            <p:sp>
              <p:nvSpPr>
                <p:cNvPr id="76" name="Isosceles Triangle 75"/>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7" name="Isosceles Triangle 76"/>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8" name="Isosceles Triangle 77"/>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15" name="TextBox 114"/>
            <p:cNvSpPr txBox="1"/>
            <p:nvPr/>
          </p:nvSpPr>
          <p:spPr>
            <a:xfrm>
              <a:off x="5222493" y="3267274"/>
              <a:ext cx="4624931" cy="335183"/>
            </a:xfrm>
            <a:prstGeom prst="rect">
              <a:avLst/>
            </a:prstGeom>
            <a:noFill/>
          </p:spPr>
          <p:txBody>
            <a:bodyPr wrap="square" rtlCol="0">
              <a:spAutoFit/>
            </a:bodyPr>
            <a:lstStyle/>
            <a:p>
              <a:pPr lvl="0" eaLnBrk="0" fontAlgn="base" hangingPunct="0">
                <a:spcBef>
                  <a:spcPct val="0"/>
                </a:spcBef>
                <a:spcAft>
                  <a:spcPct val="0"/>
                </a:spcAft>
              </a:pPr>
              <a:r>
                <a:rPr lang="en-US" altLang="ko-KR" sz="2400" dirty="0" err="1">
                  <a:latin typeface="Phetsarath OT" charset="0"/>
                  <a:ea typeface="Arial Unicode MS" pitchFamily="50" charset="-127"/>
                  <a:cs typeface="Phetsarath OT" charset="0"/>
                </a:rPr>
                <a:t>ນັກສຶກສາສາມາດເຂົ້າໃຈ</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ການຜະລິດ</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ແລະ</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ລາຍຈ່າຍຂອງຄົວເຮືອນ</a:t>
              </a:r>
              <a:endParaRPr lang="en-US" altLang="ko-KR" sz="2400" dirty="0">
                <a:latin typeface="Phetsarath OT" charset="0"/>
                <a:ea typeface="Arial Unicode MS" pitchFamily="50" charset="-127"/>
                <a:cs typeface="Phetsarath OT" charset="0"/>
              </a:endParaRPr>
            </a:p>
          </p:txBody>
        </p:sp>
      </p:grpSp>
      <p:sp>
        <p:nvSpPr>
          <p:cNvPr id="3" name="Horizontal Scroll 2"/>
          <p:cNvSpPr/>
          <p:nvPr/>
        </p:nvSpPr>
        <p:spPr>
          <a:xfrm>
            <a:off x="1659330" y="469282"/>
            <a:ext cx="2450759" cy="678190"/>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n>
                  <a:solidFill>
                    <a:schemeClr val="accent5">
                      <a:lumMod val="75000"/>
                    </a:schemeClr>
                  </a:solidFill>
                </a:ln>
                <a:latin typeface="Phetsarath OT" charset="0"/>
              </a:rPr>
              <a:t>ຈຸດປະສົງ</a:t>
            </a:r>
            <a:endParaRPr lang="th-TH" sz="3200" b="1" dirty="0">
              <a:ln>
                <a:solidFill>
                  <a:schemeClr val="accent5">
                    <a:lumMod val="75000"/>
                  </a:schemeClr>
                </a:solidFill>
              </a:ln>
              <a:latin typeface="Phetsarath OT" charset="0"/>
            </a:endParaRPr>
          </a:p>
        </p:txBody>
      </p:sp>
      <p:grpSp>
        <p:nvGrpSpPr>
          <p:cNvPr id="28" name="Group 27"/>
          <p:cNvGrpSpPr/>
          <p:nvPr/>
        </p:nvGrpSpPr>
        <p:grpSpPr>
          <a:xfrm>
            <a:off x="1335642" y="4872203"/>
            <a:ext cx="9107323" cy="949447"/>
            <a:chOff x="4672177" y="3181276"/>
            <a:chExt cx="5175247" cy="689328"/>
          </a:xfrm>
        </p:grpSpPr>
        <p:grpSp>
          <p:nvGrpSpPr>
            <p:cNvPr id="29" name="Group 28"/>
            <p:cNvGrpSpPr/>
            <p:nvPr/>
          </p:nvGrpSpPr>
          <p:grpSpPr>
            <a:xfrm>
              <a:off x="4672177" y="3181276"/>
              <a:ext cx="5166383" cy="609218"/>
              <a:chOff x="4624624" y="990088"/>
              <a:chExt cx="5166383" cy="609218"/>
            </a:xfrm>
          </p:grpSpPr>
          <p:sp>
            <p:nvSpPr>
              <p:cNvPr id="31" name="Rectangle 30"/>
              <p:cNvSpPr/>
              <p:nvPr/>
            </p:nvSpPr>
            <p:spPr>
              <a:xfrm>
                <a:off x="4624624" y="9900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32" name="Group 31"/>
              <p:cNvGrpSpPr/>
              <p:nvPr/>
            </p:nvGrpSpPr>
            <p:grpSpPr>
              <a:xfrm>
                <a:off x="4650023" y="1048580"/>
                <a:ext cx="550980" cy="550726"/>
                <a:chOff x="4650023" y="1048580"/>
                <a:chExt cx="550980" cy="550726"/>
              </a:xfrm>
            </p:grpSpPr>
            <p:sp>
              <p:nvSpPr>
                <p:cNvPr id="33" name="Isosceles Triangle 75"/>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34" name="Isosceles Triangle 76"/>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35" name="Isosceles Triangle 77"/>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30" name="TextBox 29"/>
            <p:cNvSpPr txBox="1"/>
            <p:nvPr/>
          </p:nvSpPr>
          <p:spPr>
            <a:xfrm>
              <a:off x="5222493" y="3267274"/>
              <a:ext cx="4624931" cy="603330"/>
            </a:xfrm>
            <a:prstGeom prst="rect">
              <a:avLst/>
            </a:prstGeom>
            <a:noFill/>
          </p:spPr>
          <p:txBody>
            <a:bodyPr wrap="square" rtlCol="0">
              <a:spAutoFit/>
            </a:bodyPr>
            <a:lstStyle/>
            <a:p>
              <a:pPr lvl="0" eaLnBrk="0" fontAlgn="base" hangingPunct="0">
                <a:spcBef>
                  <a:spcPct val="0"/>
                </a:spcBef>
                <a:spcAft>
                  <a:spcPct val="0"/>
                </a:spcAft>
                <a:defRPr/>
              </a:pPr>
              <a:r>
                <a:rPr lang="en-US" altLang="ko-KR" sz="2400" dirty="0" err="1">
                  <a:latin typeface="Phetsarath OT" charset="0"/>
                  <a:ea typeface="Arial Unicode MS" pitchFamily="50" charset="-127"/>
                  <a:cs typeface="Phetsarath OT" charset="0"/>
                </a:rPr>
                <a:t>ນັກສຶກສາສາມາດ</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ຄິດໄລ</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ການຜະລິດ</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ແລະ</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ການບໍລິໂພກຂອງຄົວເຮືອນ</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ໂດຍນຳໃຊ້ກໍລະນີສຶກສາຂອງ</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ປະເທດລາວ</a:t>
              </a:r>
              <a:endParaRPr lang="en-US" altLang="ko-KR" sz="2400" dirty="0">
                <a:latin typeface="Phetsarath OT" charset="0"/>
                <a:ea typeface="Arial Unicode MS" pitchFamily="34" charset="-128"/>
                <a:cs typeface="Phetsarath OT" charset="0"/>
              </a:endParaRPr>
            </a:p>
          </p:txBody>
        </p:sp>
      </p:grpSp>
    </p:spTree>
    <p:extLst>
      <p:ext uri="{BB962C8B-B14F-4D97-AF65-F5344CB8AC3E}">
        <p14:creationId xmlns:p14="http://schemas.microsoft.com/office/powerpoint/2010/main" val="125046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256127" y="774457"/>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2</a:t>
            </a:r>
            <a:r>
              <a:rPr lang="en-US" sz="1400" b="1" dirty="0">
                <a:ln>
                  <a:solidFill>
                    <a:schemeClr val="accent5">
                      <a:lumMod val="75000"/>
                    </a:schemeClr>
                  </a:solidFill>
                </a:ln>
                <a:latin typeface="Phetsarath OT" charset="0"/>
              </a:rPr>
              <a:t>/4</a:t>
            </a:r>
            <a:endParaRPr lang="th-TH" sz="1400" b="1" dirty="0">
              <a:ln>
                <a:solidFill>
                  <a:schemeClr val="accent5">
                    <a:lumMod val="75000"/>
                  </a:schemeClr>
                </a:solidFill>
              </a:ln>
              <a:latin typeface="Phetsarath OT" charset="0"/>
            </a:endParaRPr>
          </a:p>
        </p:txBody>
      </p:sp>
      <p:sp>
        <p:nvSpPr>
          <p:cNvPr id="49" name="TextBox 48"/>
          <p:cNvSpPr txBox="1"/>
          <p:nvPr/>
        </p:nvSpPr>
        <p:spPr>
          <a:xfrm>
            <a:off x="2342812" y="1753707"/>
            <a:ext cx="7649025" cy="2585323"/>
          </a:xfrm>
          <a:prstGeom prst="rect">
            <a:avLst/>
          </a:prstGeom>
          <a:solidFill>
            <a:schemeClr val="bg1"/>
          </a:solidFill>
        </p:spPr>
        <p:txBody>
          <a:bodyPr wrap="square" rtlCol="0">
            <a:spAutoFit/>
          </a:bodyPr>
          <a:lstStyle/>
          <a:p>
            <a:pPr marL="347663" indent="-347663"/>
            <a:r>
              <a:rPr lang="en-US" dirty="0">
                <a:latin typeface="Phetsarath" charset="0"/>
                <a:ea typeface="Phetsarath" charset="0"/>
                <a:cs typeface="Phetsarath" charset="0"/>
              </a:rPr>
              <a:t>           </a:t>
            </a:r>
            <a:r>
              <a:rPr lang="en-US" dirty="0" err="1">
                <a:latin typeface="Phetsarath" charset="0"/>
                <a:ea typeface="Phetsarath" charset="0"/>
                <a:cs typeface="Phetsarath" charset="0"/>
              </a:rPr>
              <a:t>ໃນປະເທດເຍຍລະມັນ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ຄ່າແຮງງານ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ແມ່ນອົງປະກອບລາຍຈ່າຍທີ່ຕໍ່າທີ່ສຸດໃນວິສະຫະກິດປ່າໄມ</a:t>
            </a:r>
            <a:r>
              <a:rPr lang="en-US" dirty="0">
                <a:latin typeface="Phetsarath" charset="0"/>
                <a:ea typeface="Phetsarath" charset="0"/>
                <a:cs typeface="Phetsarath" charset="0"/>
              </a:rPr>
              <a:t>້</a:t>
            </a: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p:txBody>
      </p:sp>
      <p:sp>
        <p:nvSpPr>
          <p:cNvPr id="50" name="Oval 49"/>
          <p:cNvSpPr/>
          <p:nvPr/>
        </p:nvSpPr>
        <p:spPr>
          <a:xfrm>
            <a:off x="2455814" y="1775755"/>
            <a:ext cx="261595" cy="20352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ັ້43</a:t>
            </a:r>
            <a:endParaRPr lang="th-TH" dirty="0">
              <a:solidFill>
                <a:schemeClr val="bg1"/>
              </a:solidFill>
            </a:endParaRPr>
          </a:p>
        </p:txBody>
      </p:sp>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Round Diagonal Corner Rectangle 23"/>
          <p:cNvSpPr/>
          <p:nvPr/>
        </p:nvSpPr>
        <p:spPr>
          <a:xfrm>
            <a:off x="8364624" y="3707717"/>
            <a:ext cx="1296295" cy="266700"/>
          </a:xfrm>
          <a:prstGeom prst="round2Diag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Next</a:t>
            </a:r>
            <a:endParaRPr lang="th-TH" sz="1200" dirty="0">
              <a:solidFill>
                <a:schemeClr val="bg1"/>
              </a:solidFill>
            </a:endParaRPr>
          </a:p>
        </p:txBody>
      </p:sp>
    </p:spTree>
    <p:extLst>
      <p:ext uri="{BB962C8B-B14F-4D97-AF65-F5344CB8AC3E}">
        <p14:creationId xmlns:p14="http://schemas.microsoft.com/office/powerpoint/2010/main" val="1659332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모서리가 둥근 직사각형 39"/>
          <p:cNvSpPr/>
          <p:nvPr/>
        </p:nvSpPr>
        <p:spPr bwMode="auto">
          <a:xfrm>
            <a:off x="2090017" y="1352299"/>
            <a:ext cx="8006483" cy="2483431"/>
          </a:xfrm>
          <a:prstGeom prst="round1Rect">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lvl="0" fontAlgn="base" latinLnBrk="1">
              <a:spcBef>
                <a:spcPct val="20000"/>
              </a:spcBef>
              <a:spcAft>
                <a:spcPct val="0"/>
              </a:spcAft>
              <a:defRPr/>
            </a:pPr>
            <a:r>
              <a:rPr lang="en-US" altLang="ko-KR" sz="3200" b="1" dirty="0">
                <a:solidFill>
                  <a:schemeClr val="accent2">
                    <a:lumMod val="50000"/>
                  </a:schemeClr>
                </a:solidFill>
                <a:latin typeface="Phetsarath" charset="0"/>
                <a:ea typeface="Phetsarath" charset="0"/>
                <a:cs typeface="Phetsarath" charset="0"/>
              </a:rPr>
              <a:t>03: </a:t>
            </a:r>
            <a:r>
              <a:rPr lang="en-US" altLang="ko-KR" sz="3200" b="1" dirty="0" err="1">
                <a:solidFill>
                  <a:schemeClr val="accent2">
                    <a:lumMod val="50000"/>
                  </a:schemeClr>
                </a:solidFill>
                <a:latin typeface="Phetsarath" charset="0"/>
                <a:ea typeface="Phetsarath" charset="0"/>
                <a:cs typeface="Phetsarath" charset="0"/>
              </a:rPr>
              <a:t>ເສດຖະສາດຂອງຄົວເຮືອນກະສິກອນ</a:t>
            </a:r>
            <a:endParaRPr lang="en-US" altLang="ko-KR" sz="3200" b="1" dirty="0">
              <a:solidFill>
                <a:schemeClr val="accent2">
                  <a:lumMod val="50000"/>
                </a:schemeClr>
              </a:solidFill>
              <a:latin typeface="Phetsarath" charset="0"/>
              <a:ea typeface="Phetsarath" charset="0"/>
              <a:cs typeface="Phetsarath" charset="0"/>
            </a:endParaRPr>
          </a:p>
          <a:p>
            <a:pPr marL="2336800" lvl="0" indent="-2336800">
              <a:tabLst>
                <a:tab pos="2336800" algn="l"/>
              </a:tabLst>
            </a:pPr>
            <a:endParaRPr lang="en-US" altLang="ko-KR"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hetsarath" charset="0"/>
              <a:ea typeface="Phetsarath" charset="0"/>
              <a:cs typeface="Phetsarath" charset="0"/>
            </a:endParaRPr>
          </a:p>
          <a:p>
            <a:pPr marL="342900">
              <a:lnSpc>
                <a:spcPct val="100000"/>
              </a:lnSpc>
            </a:pPr>
            <a:endParaRPr lang="en-US" sz="3200" b="1" dirty="0">
              <a:solidFill>
                <a:schemeClr val="accent2">
                  <a:lumMod val="75000"/>
                </a:schemeClr>
              </a:solidFill>
              <a:latin typeface="Phetsarath" charset="0"/>
              <a:ea typeface="Phetsarath" charset="0"/>
              <a:cs typeface="Phetsarath" charset="0"/>
            </a:endParaRPr>
          </a:p>
          <a:p>
            <a:pPr marL="685800" indent="-342900">
              <a:buBlip>
                <a:blip r:embed="rId2"/>
              </a:buBlip>
            </a:pPr>
            <a:r>
              <a:rPr lang="en-US" sz="2400" dirty="0" err="1">
                <a:solidFill>
                  <a:schemeClr val="accent2">
                    <a:lumMod val="75000"/>
                  </a:schemeClr>
                </a:solidFill>
                <a:latin typeface="Phetsarath" charset="0"/>
                <a:ea typeface="Phetsarath" charset="0"/>
                <a:cs typeface="Phetsarath" charset="0"/>
              </a:rPr>
              <a:t>ນິຍາມທົ່ວໄປຄົວເຮືອນກະສິກອນ</a:t>
            </a:r>
            <a:endParaRPr lang="en-GB" sz="2400" dirty="0">
              <a:solidFill>
                <a:schemeClr val="accent2">
                  <a:lumMod val="75000"/>
                </a:schemeClr>
              </a:solidFill>
              <a:latin typeface="Phetsarath" charset="0"/>
              <a:ea typeface="Phetsarath" charset="0"/>
              <a:cs typeface="Phetsarath" charset="0"/>
            </a:endParaRPr>
          </a:p>
          <a:p>
            <a:pPr marL="685800" indent="-342900">
              <a:buBlip>
                <a:blip r:embed="rId2"/>
              </a:buBlip>
            </a:pPr>
            <a:r>
              <a:rPr lang="en-GB" sz="2400" dirty="0" err="1">
                <a:solidFill>
                  <a:schemeClr val="accent2">
                    <a:lumMod val="75000"/>
                  </a:schemeClr>
                </a:solidFill>
                <a:latin typeface="Phetsarath" charset="0"/>
                <a:ea typeface="Phetsarath" charset="0"/>
                <a:cs typeface="Phetsarath" charset="0"/>
              </a:rPr>
              <a:t>ລັກສະນະພິເສດຂອງຄົວເຮືອນກະສິກອນ</a:t>
            </a:r>
            <a:endParaRPr lang="en-GB" sz="2400" dirty="0">
              <a:solidFill>
                <a:schemeClr val="accent2">
                  <a:lumMod val="75000"/>
                </a:schemeClr>
              </a:solidFill>
              <a:latin typeface="Phetsarath" charset="0"/>
              <a:ea typeface="Phetsarath" charset="0"/>
              <a:cs typeface="Phetsarath" charset="0"/>
            </a:endParaRPr>
          </a:p>
        </p:txBody>
      </p:sp>
    </p:spTree>
    <p:extLst>
      <p:ext uri="{BB962C8B-B14F-4D97-AF65-F5344CB8AC3E}">
        <p14:creationId xmlns:p14="http://schemas.microsoft.com/office/powerpoint/2010/main" val="2449153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3. </a:t>
            </a:r>
            <a:r>
              <a:rPr lang="en-US" altLang="ko-KR" sz="2800" b="1" dirty="0" err="1">
                <a:solidFill>
                  <a:schemeClr val="accent5">
                    <a:lumMod val="50000"/>
                  </a:schemeClr>
                </a:solidFill>
                <a:latin typeface="Phetsarath OT" charset="0"/>
                <a:ea typeface="Phetsarath OT" charset="0"/>
                <a:cs typeface="Phetsarath OT" charset="0"/>
              </a:rPr>
              <a:t>ເສດຖະສາດຂອງຄົວເຮືອນກະສິກອນ</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ນິຍາມທົ່ວໄປຄົວເຮືອນກະສິກອນ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grpSp>
        <p:nvGrpSpPr>
          <p:cNvPr id="14" name="Group 13"/>
          <p:cNvGrpSpPr/>
          <p:nvPr/>
        </p:nvGrpSpPr>
        <p:grpSpPr>
          <a:xfrm>
            <a:off x="520263" y="2439665"/>
            <a:ext cx="5772778" cy="995127"/>
            <a:chOff x="2462589" y="2103994"/>
            <a:chExt cx="4181232" cy="681683"/>
          </a:xfrm>
        </p:grpSpPr>
        <p:grpSp>
          <p:nvGrpSpPr>
            <p:cNvPr id="15" name="Group 14"/>
            <p:cNvGrpSpPr/>
            <p:nvPr/>
          </p:nvGrpSpPr>
          <p:grpSpPr>
            <a:xfrm>
              <a:off x="2462589" y="2103994"/>
              <a:ext cx="4181232" cy="681682"/>
              <a:chOff x="-539021" y="1770021"/>
              <a:chExt cx="5634740" cy="1793386"/>
            </a:xfrm>
            <a:solidFill>
              <a:schemeClr val="bg1">
                <a:lumMod val="75000"/>
              </a:schemeClr>
            </a:solidFill>
          </p:grpSpPr>
          <p:sp>
            <p:nvSpPr>
              <p:cNvPr id="17" name="Chevron 16"/>
              <p:cNvSpPr/>
              <p:nvPr/>
            </p:nvSpPr>
            <p:spPr>
              <a:xfrm>
                <a:off x="-539021" y="1770021"/>
                <a:ext cx="5634740" cy="1708149"/>
              </a:xfrm>
              <a:prstGeom prst="chevron">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4"/>
              <p:cNvSpPr/>
              <p:nvPr/>
            </p:nvSpPr>
            <p:spPr>
              <a:xfrm>
                <a:off x="861218" y="1855258"/>
                <a:ext cx="2562225" cy="170814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endParaRPr lang="en-US" sz="2000" kern="1200"/>
              </a:p>
            </p:txBody>
          </p:sp>
        </p:grpSp>
        <p:sp>
          <p:nvSpPr>
            <p:cNvPr id="16" name="Chevron 6"/>
            <p:cNvSpPr/>
            <p:nvPr/>
          </p:nvSpPr>
          <p:spPr>
            <a:xfrm>
              <a:off x="2855739" y="2136394"/>
              <a:ext cx="3527619" cy="64928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en-US" sz="2000" dirty="0"/>
                <a:t>(Singh et al. 1986a; Ellis 1993; Winters et al. 2004; </a:t>
              </a:r>
              <a:r>
                <a:rPr lang="en-US" sz="2000" dirty="0" err="1"/>
                <a:t>Nicita</a:t>
              </a:r>
              <a:r>
                <a:rPr lang="en-US" sz="2000" dirty="0"/>
                <a:t> 2009)</a:t>
              </a:r>
              <a:r>
                <a:rPr lang="en-GB" sz="2000" dirty="0">
                  <a:latin typeface="Phetsarath OT" charset="0"/>
                  <a:cs typeface="Phetsarath OT" charset="0"/>
                </a:rPr>
                <a:t>(1984)</a:t>
              </a:r>
              <a:endParaRPr lang="en-US" sz="2000" kern="1200" dirty="0">
                <a:latin typeface="Phetsarath OT" charset="0"/>
                <a:cs typeface="Phetsarath OT" charset="0"/>
              </a:endParaRPr>
            </a:p>
          </p:txBody>
        </p:sp>
      </p:grpSp>
      <p:sp>
        <p:nvSpPr>
          <p:cNvPr id="19" name="Round Single Corner Rectangle 18"/>
          <p:cNvSpPr/>
          <p:nvPr/>
        </p:nvSpPr>
        <p:spPr>
          <a:xfrm>
            <a:off x="693683" y="3657600"/>
            <a:ext cx="9900745" cy="1024759"/>
          </a:xfrm>
          <a:prstGeom prst="round1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279400">
              <a:lnSpc>
                <a:spcPct val="150000"/>
              </a:lnSpc>
              <a:buBlip>
                <a:blip r:embed="rId3"/>
              </a:buBlip>
            </a:pPr>
            <a:r>
              <a:rPr lang="en-US" sz="2400" dirty="0" err="1">
                <a:solidFill>
                  <a:srgbClr val="FF0000"/>
                </a:solidFill>
                <a:latin typeface="Phetsarath OT" charset="0"/>
                <a:cs typeface="Phetsarath OT" charset="0"/>
              </a:rPr>
              <a:t>ຄົວເຮືອນ</a:t>
            </a:r>
            <a:r>
              <a:rPr lang="en-US" sz="2400" dirty="0">
                <a:solidFill>
                  <a:schemeClr val="tx1"/>
                </a:solidFill>
                <a:latin typeface="Phetsarath OT" charset="0"/>
                <a:cs typeface="Phetsarath OT" charset="0"/>
              </a:rPr>
              <a:t> </a:t>
            </a:r>
            <a:r>
              <a:rPr lang="en-US" sz="2400" dirty="0" err="1">
                <a:solidFill>
                  <a:schemeClr val="tx1"/>
                </a:solidFill>
                <a:latin typeface="Phetsarath OT" charset="0"/>
                <a:cs typeface="Phetsarath OT" charset="0"/>
              </a:rPr>
              <a:t>ໃນປະເທດກຳລັງພັດທະນາຫຼາຍໆປະເທດ</a:t>
            </a:r>
            <a:r>
              <a:rPr lang="en-US" sz="2400" dirty="0">
                <a:solidFill>
                  <a:schemeClr val="tx1"/>
                </a:solidFill>
                <a:latin typeface="Phetsarath OT" charset="0"/>
                <a:cs typeface="Phetsarath OT" charset="0"/>
              </a:rPr>
              <a:t>, </a:t>
            </a:r>
            <a:r>
              <a:rPr lang="en-US" sz="2400" dirty="0" err="1">
                <a:solidFill>
                  <a:schemeClr val="tx1"/>
                </a:solidFill>
                <a:latin typeface="Phetsarath OT" charset="0"/>
                <a:cs typeface="Phetsarath OT" charset="0"/>
              </a:rPr>
              <a:t>ລວມທັງປະເທດລາວ</a:t>
            </a:r>
            <a:r>
              <a:rPr lang="en-US" sz="2400" dirty="0">
                <a:solidFill>
                  <a:schemeClr val="tx1"/>
                </a:solidFill>
                <a:latin typeface="Phetsarath OT" charset="0"/>
                <a:cs typeface="Phetsarath OT" charset="0"/>
              </a:rPr>
              <a:t>, </a:t>
            </a:r>
            <a:r>
              <a:rPr lang="en-US" sz="2400" dirty="0" err="1">
                <a:solidFill>
                  <a:srgbClr val="FF0000"/>
                </a:solidFill>
                <a:latin typeface="Phetsarath OT" charset="0"/>
                <a:cs typeface="Phetsarath OT" charset="0"/>
              </a:rPr>
              <a:t>ມີລັກສະນະເປັນທັງຜູ້ບໍລິໂພກແລະຜູ້ຜະລິດສິນຄ້າພ້ອມໆກັນ</a:t>
            </a:r>
            <a:r>
              <a:rPr lang="en-US" sz="2400" dirty="0">
                <a:solidFill>
                  <a:srgbClr val="FF0000"/>
                </a:solidFill>
                <a:latin typeface="Phetsarath OT" charset="0"/>
                <a:cs typeface="Phetsarath OT" charset="0"/>
              </a:rPr>
              <a:t>.</a:t>
            </a:r>
          </a:p>
        </p:txBody>
      </p:sp>
      <p:grpSp>
        <p:nvGrpSpPr>
          <p:cNvPr id="20" name="Group 19"/>
          <p:cNvGrpSpPr/>
          <p:nvPr/>
        </p:nvGrpSpPr>
        <p:grpSpPr>
          <a:xfrm>
            <a:off x="6160533" y="2448074"/>
            <a:ext cx="5316764" cy="946141"/>
            <a:chOff x="6279681" y="2149883"/>
            <a:chExt cx="3168811" cy="649283"/>
          </a:xfrm>
        </p:grpSpPr>
        <p:sp>
          <p:nvSpPr>
            <p:cNvPr id="21" name="Chevron 20"/>
            <p:cNvSpPr/>
            <p:nvPr/>
          </p:nvSpPr>
          <p:spPr>
            <a:xfrm>
              <a:off x="6279681" y="2149883"/>
              <a:ext cx="3168811" cy="649283"/>
            </a:xfrm>
            <a:prstGeom prst="chevron">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p:cNvSpPr/>
            <p:nvPr/>
          </p:nvSpPr>
          <p:spPr>
            <a:xfrm>
              <a:off x="6637216" y="2281415"/>
              <a:ext cx="2445434" cy="274573"/>
            </a:xfrm>
            <a:prstGeom prst="rect">
              <a:avLst/>
            </a:prstGeom>
          </p:spPr>
          <p:txBody>
            <a:bodyPr wrap="square">
              <a:spAutoFit/>
            </a:bodyPr>
            <a:lstStyle/>
            <a:p>
              <a:pPr algn="ctr"/>
              <a:r>
                <a:rPr lang="en-US" sz="2000">
                  <a:solidFill>
                    <a:schemeClr val="bg1"/>
                  </a:solidFill>
                  <a:latin typeface="Phetsarath OT" charset="0"/>
                  <a:cs typeface="Phetsarath OT" charset="0"/>
                </a:rPr>
                <a:t>Ellis (</a:t>
              </a:r>
              <a:r>
                <a:rPr lang="en-US" sz="2000" dirty="0">
                  <a:solidFill>
                    <a:schemeClr val="bg1"/>
                  </a:solidFill>
                  <a:latin typeface="Phetsarath OT" charset="0"/>
                  <a:cs typeface="Phetsarath OT" charset="0"/>
                </a:rPr>
                <a:t>1993) </a:t>
              </a:r>
            </a:p>
          </p:txBody>
        </p:sp>
      </p:grpSp>
    </p:spTree>
    <p:extLst>
      <p:ext uri="{BB962C8B-B14F-4D97-AF65-F5344CB8AC3E}">
        <p14:creationId xmlns:p14="http://schemas.microsoft.com/office/powerpoint/2010/main" val="572954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3. </a:t>
            </a:r>
            <a:r>
              <a:rPr lang="en-US" altLang="ko-KR" sz="2800" b="1" dirty="0" err="1">
                <a:solidFill>
                  <a:schemeClr val="accent5">
                    <a:lumMod val="50000"/>
                  </a:schemeClr>
                </a:solidFill>
                <a:latin typeface="Phetsarath OT" charset="0"/>
                <a:ea typeface="Phetsarath OT" charset="0"/>
                <a:cs typeface="Phetsarath OT" charset="0"/>
              </a:rPr>
              <a:t>ເສດຖະສາດຂອງຄົວເຮືອນກະສິກອນ</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ນິຍາມທົ່ວໄປຄົວເຮືອນກະສິກອນ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Single Corner Rectangle 6"/>
          <p:cNvSpPr/>
          <p:nvPr/>
        </p:nvSpPr>
        <p:spPr>
          <a:xfrm>
            <a:off x="1427899" y="3060114"/>
            <a:ext cx="10159756" cy="3246091"/>
          </a:xfrm>
          <a:prstGeom prst="round1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tx1"/>
                </a:solidFill>
                <a:latin typeface="Phetsarath OT" charset="0"/>
                <a:cs typeface="Phetsarath OT" charset="0"/>
              </a:rPr>
              <a:t>Ellis 1993 </a:t>
            </a:r>
            <a:r>
              <a:rPr lang="en-US" sz="2400" dirty="0" err="1">
                <a:solidFill>
                  <a:schemeClr val="tx1"/>
                </a:solidFill>
                <a:latin typeface="Phetsarath OT" charset="0"/>
                <a:cs typeface="Phetsarath OT" charset="0"/>
              </a:rPr>
              <a:t>ໄດ້ນິຍາມວ່າ</a:t>
            </a:r>
            <a:r>
              <a:rPr lang="en-GB" sz="2400" dirty="0">
                <a:solidFill>
                  <a:schemeClr val="tx1"/>
                </a:solidFill>
                <a:latin typeface="Phetsarath OT" charset="0"/>
                <a:cs typeface="Phetsarath OT" charset="0"/>
              </a:rPr>
              <a:t>:</a:t>
            </a:r>
          </a:p>
          <a:p>
            <a:pPr marL="742950" lvl="1" indent="-285750">
              <a:lnSpc>
                <a:spcPct val="150000"/>
              </a:lnSpc>
              <a:buBlip>
                <a:blip r:embed="rId3"/>
              </a:buBlip>
            </a:pPr>
            <a:r>
              <a:rPr lang="en-US" sz="2400" dirty="0">
                <a:solidFill>
                  <a:schemeClr val="tx1"/>
                </a:solidFill>
                <a:latin typeface="Phetsarath OT" charset="0"/>
                <a:cs typeface="Phetsarath OT" charset="0"/>
              </a:rPr>
              <a:t>“</a:t>
            </a:r>
            <a:r>
              <a:rPr lang="en-US" sz="2400" dirty="0" err="1">
                <a:solidFill>
                  <a:srgbClr val="FF0000"/>
                </a:solidFill>
                <a:latin typeface="Phetsarath OT" charset="0"/>
                <a:cs typeface="Phetsarath OT" charset="0"/>
              </a:rPr>
              <a:t>ຄົວເຮືອນກະສິກອນ</a:t>
            </a:r>
            <a:r>
              <a:rPr lang="en-US" sz="2400" dirty="0">
                <a:solidFill>
                  <a:schemeClr val="tx1"/>
                </a:solidFill>
                <a:latin typeface="Phetsarath OT" charset="0"/>
                <a:cs typeface="Phetsarath OT" charset="0"/>
              </a:rPr>
              <a:t> </a:t>
            </a:r>
            <a:r>
              <a:rPr lang="en-US" sz="2400" dirty="0" err="1">
                <a:solidFill>
                  <a:schemeClr val="tx1"/>
                </a:solidFill>
                <a:latin typeface="Phetsarath OT" charset="0"/>
                <a:cs typeface="Phetsarath OT" charset="0"/>
              </a:rPr>
              <a:t>ໝາຍເຖີງຄົວເຮືອນ</a:t>
            </a:r>
            <a:r>
              <a:rPr lang="en-US" sz="2400" dirty="0">
                <a:solidFill>
                  <a:schemeClr val="tx1"/>
                </a:solidFill>
                <a:latin typeface="Phetsarath OT" charset="0"/>
                <a:cs typeface="Phetsarath OT" charset="0"/>
              </a:rPr>
              <a:t> </a:t>
            </a:r>
            <a:r>
              <a:rPr lang="en-US" sz="2400" dirty="0" err="1">
                <a:solidFill>
                  <a:srgbClr val="FF1D1D"/>
                </a:solidFill>
                <a:latin typeface="Phetsarath OT" charset="0"/>
                <a:cs typeface="Phetsarath OT" charset="0"/>
              </a:rPr>
              <a:t>ຫາລ້ຽງຊີບຂອງເຂົາເຈົ້າສ່ວນໃຫຍ່ແມ່ນມາຈາກການກະສິກໍາ</a:t>
            </a:r>
            <a:r>
              <a:rPr lang="en-US" sz="2400" dirty="0">
                <a:solidFill>
                  <a:schemeClr val="tx1"/>
                </a:solidFill>
                <a:latin typeface="Phetsarath OT" charset="0"/>
                <a:cs typeface="Phetsarath OT" charset="0"/>
              </a:rPr>
              <a:t>, </a:t>
            </a:r>
            <a:r>
              <a:rPr lang="en-US" sz="2400" dirty="0" err="1">
                <a:solidFill>
                  <a:schemeClr val="tx1"/>
                </a:solidFill>
                <a:latin typeface="Phetsarath OT" charset="0"/>
                <a:cs typeface="Phetsarath OT" charset="0"/>
              </a:rPr>
              <a:t>ນໍາໃຊ້ແຮງງານໃນຄອບຄົວໃນການຜະລິດກະສິກໍາ</a:t>
            </a:r>
            <a:r>
              <a:rPr lang="en-US" sz="2400" dirty="0">
                <a:solidFill>
                  <a:schemeClr val="tx1"/>
                </a:solidFill>
                <a:latin typeface="Phetsarath OT" charset="0"/>
                <a:cs typeface="Phetsarath OT" charset="0"/>
              </a:rPr>
              <a:t>, </a:t>
            </a:r>
            <a:r>
              <a:rPr lang="en-US" sz="2400" dirty="0" err="1">
                <a:solidFill>
                  <a:schemeClr val="tx1"/>
                </a:solidFill>
                <a:latin typeface="Phetsarath OT" charset="0"/>
                <a:cs typeface="Phetsarath OT" charset="0"/>
              </a:rPr>
              <a:t>ແລະມີສ່ວນຮ່ວມໃນບາງສ່ວນ</a:t>
            </a:r>
            <a:r>
              <a:rPr lang="en-US" sz="2400" dirty="0">
                <a:solidFill>
                  <a:schemeClr val="tx1"/>
                </a:solidFill>
                <a:latin typeface="Phetsarath OT" charset="0"/>
                <a:cs typeface="Phetsarath OT" charset="0"/>
              </a:rPr>
              <a:t> </a:t>
            </a:r>
            <a:r>
              <a:rPr lang="en-US" sz="2400" dirty="0" err="1">
                <a:solidFill>
                  <a:schemeClr val="tx1"/>
                </a:solidFill>
                <a:latin typeface="Phetsarath OT" charset="0"/>
                <a:cs typeface="Phetsarath OT" charset="0"/>
              </a:rPr>
              <a:t>ໃນຕະຫຼາດປັດໃຈແລະຜົນຜະລິດ</a:t>
            </a:r>
            <a:r>
              <a:rPr lang="en-US" sz="2400" dirty="0">
                <a:solidFill>
                  <a:schemeClr val="tx1"/>
                </a:solidFill>
                <a:latin typeface="Phetsarath OT" charset="0"/>
                <a:cs typeface="Phetsarath OT" charset="0"/>
              </a:rPr>
              <a:t>, </a:t>
            </a:r>
            <a:r>
              <a:rPr lang="en-US" sz="2400" dirty="0" err="1">
                <a:solidFill>
                  <a:schemeClr val="tx1"/>
                </a:solidFill>
                <a:latin typeface="Phetsarath OT" charset="0"/>
                <a:cs typeface="Phetsarath OT" charset="0"/>
              </a:rPr>
              <a:t>ຊື່ງວ່າບໍ່ສົມບູນແບບຫຼືບໍ່ຄົບຖ້ວນ</a:t>
            </a:r>
            <a:r>
              <a:rPr lang="en-US" sz="2400" dirty="0">
                <a:solidFill>
                  <a:schemeClr val="tx1"/>
                </a:solidFill>
                <a:latin typeface="Phetsarath OT" charset="0"/>
                <a:cs typeface="Phetsarath OT" charset="0"/>
              </a:rPr>
              <a:t>. ".</a:t>
            </a:r>
          </a:p>
        </p:txBody>
      </p:sp>
      <p:grpSp>
        <p:nvGrpSpPr>
          <p:cNvPr id="8" name="Group 7"/>
          <p:cNvGrpSpPr/>
          <p:nvPr/>
        </p:nvGrpSpPr>
        <p:grpSpPr>
          <a:xfrm>
            <a:off x="6043198" y="2174894"/>
            <a:ext cx="4724650" cy="649283"/>
            <a:chOff x="6279681" y="2074148"/>
            <a:chExt cx="3168811" cy="649283"/>
          </a:xfrm>
          <a:solidFill>
            <a:schemeClr val="accent6">
              <a:lumMod val="75000"/>
            </a:schemeClr>
          </a:solidFill>
        </p:grpSpPr>
        <p:sp>
          <p:nvSpPr>
            <p:cNvPr id="9" name="Chevron 8"/>
            <p:cNvSpPr/>
            <p:nvPr/>
          </p:nvSpPr>
          <p:spPr>
            <a:xfrm>
              <a:off x="6279681" y="2074148"/>
              <a:ext cx="3168811" cy="649283"/>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6890915" y="2119123"/>
              <a:ext cx="1956195" cy="400110"/>
            </a:xfrm>
            <a:prstGeom prst="rect">
              <a:avLst/>
            </a:prstGeom>
            <a:grpFill/>
          </p:spPr>
          <p:txBody>
            <a:bodyPr wrap="square">
              <a:spAutoFit/>
            </a:bodyPr>
            <a:lstStyle/>
            <a:p>
              <a:pPr algn="ctr"/>
              <a:r>
                <a:rPr lang="en-US" sz="2000" dirty="0">
                  <a:solidFill>
                    <a:schemeClr val="bg1"/>
                  </a:solidFill>
                  <a:latin typeface="Phetsarath OT" charset="0"/>
                  <a:cs typeface="Phetsarath OT" charset="0"/>
                </a:rPr>
                <a:t>Ellis (1993) </a:t>
              </a:r>
            </a:p>
          </p:txBody>
        </p:sp>
      </p:grpSp>
      <p:grpSp>
        <p:nvGrpSpPr>
          <p:cNvPr id="12" name="Group 11"/>
          <p:cNvGrpSpPr/>
          <p:nvPr/>
        </p:nvGrpSpPr>
        <p:grpSpPr>
          <a:xfrm>
            <a:off x="2150976" y="2111042"/>
            <a:ext cx="4014632" cy="684989"/>
            <a:chOff x="2692253" y="2105296"/>
            <a:chExt cx="4014632" cy="684989"/>
          </a:xfrm>
          <a:solidFill>
            <a:schemeClr val="bg1">
              <a:lumMod val="75000"/>
            </a:schemeClr>
          </a:solidFill>
        </p:grpSpPr>
        <p:sp>
          <p:nvSpPr>
            <p:cNvPr id="15" name="Chevron 14"/>
            <p:cNvSpPr/>
            <p:nvPr/>
          </p:nvSpPr>
          <p:spPr>
            <a:xfrm>
              <a:off x="2692253" y="2105296"/>
              <a:ext cx="4014632" cy="680381"/>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hevron 6"/>
            <p:cNvSpPr/>
            <p:nvPr/>
          </p:nvSpPr>
          <p:spPr>
            <a:xfrm>
              <a:off x="3116202" y="2141002"/>
              <a:ext cx="3527619" cy="64928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en-US" sz="1600" dirty="0"/>
                <a:t>(Singh et al. 1986a; Ellis 1993; Winters et al. 2004; </a:t>
              </a:r>
              <a:r>
                <a:rPr lang="en-US" sz="1600" dirty="0" err="1"/>
                <a:t>Nicita</a:t>
              </a:r>
              <a:r>
                <a:rPr lang="en-US" sz="1600" dirty="0"/>
                <a:t> 2009)</a:t>
              </a:r>
              <a:r>
                <a:rPr lang="en-GB" sz="1600" dirty="0">
                  <a:latin typeface="Phetsarath OT" charset="0"/>
                  <a:cs typeface="Phetsarath OT" charset="0"/>
                </a:rPr>
                <a:t>(1984)</a:t>
              </a:r>
              <a:endParaRPr lang="en-US" sz="1600" kern="1200" dirty="0">
                <a:latin typeface="Phetsarath OT" charset="0"/>
                <a:cs typeface="Phetsarath OT" charset="0"/>
              </a:endParaRPr>
            </a:p>
          </p:txBody>
        </p:sp>
      </p:grpSp>
    </p:spTree>
    <p:extLst>
      <p:ext uri="{BB962C8B-B14F-4D97-AF65-F5344CB8AC3E}">
        <p14:creationId xmlns:p14="http://schemas.microsoft.com/office/powerpoint/2010/main" val="108611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3. </a:t>
            </a:r>
            <a:r>
              <a:rPr lang="en-US" altLang="ko-KR" sz="2800" b="1" dirty="0" err="1">
                <a:solidFill>
                  <a:schemeClr val="accent5">
                    <a:lumMod val="50000"/>
                  </a:schemeClr>
                </a:solidFill>
                <a:latin typeface="Phetsarath OT" charset="0"/>
                <a:ea typeface="Phetsarath OT" charset="0"/>
                <a:cs typeface="Phetsarath OT" charset="0"/>
              </a:rPr>
              <a:t>ເສດຖະສາດຂອງຄົວເຮືອນກະສິກອນ</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ລັກສະນະພິເສດຂອງຄົວເຮືອນກະສິກອນ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Rectangle 6"/>
          <p:cNvSpPr/>
          <p:nvPr/>
        </p:nvSpPr>
        <p:spPr>
          <a:xfrm>
            <a:off x="1029504" y="5698992"/>
            <a:ext cx="3177473" cy="369332"/>
          </a:xfrm>
          <a:prstGeom prst="rect">
            <a:avLst/>
          </a:prstGeom>
        </p:spPr>
        <p:txBody>
          <a:bodyPr wrap="none">
            <a:spAutoFit/>
          </a:bodyPr>
          <a:lstStyle/>
          <a:p>
            <a:r>
              <a:rPr lang="en-US" i="1" dirty="0">
                <a:latin typeface="Phetsarath OT" charset="0"/>
                <a:cs typeface="Phetsarath OT" charset="0"/>
              </a:rPr>
              <a:t>Source: Ellis, 1988. p 9, p13 </a:t>
            </a:r>
          </a:p>
        </p:txBody>
      </p:sp>
      <p:grpSp>
        <p:nvGrpSpPr>
          <p:cNvPr id="8" name="Group 7"/>
          <p:cNvGrpSpPr/>
          <p:nvPr/>
        </p:nvGrpSpPr>
        <p:grpSpPr>
          <a:xfrm>
            <a:off x="2158785" y="1791470"/>
            <a:ext cx="9391718" cy="1485422"/>
            <a:chOff x="2682321" y="1661346"/>
            <a:chExt cx="5911292" cy="1095283"/>
          </a:xfrm>
        </p:grpSpPr>
        <p:grpSp>
          <p:nvGrpSpPr>
            <p:cNvPr id="9" name="Group 8"/>
            <p:cNvGrpSpPr/>
            <p:nvPr/>
          </p:nvGrpSpPr>
          <p:grpSpPr>
            <a:xfrm>
              <a:off x="2682321" y="1661346"/>
              <a:ext cx="5911292" cy="648794"/>
              <a:chOff x="2967890" y="2056306"/>
              <a:chExt cx="5911292" cy="828379"/>
            </a:xfrm>
          </p:grpSpPr>
          <p:sp>
            <p:nvSpPr>
              <p:cNvPr id="12" name="AutoShape 12"/>
              <p:cNvSpPr>
                <a:spLocks noChangeArrowheads="1"/>
              </p:cNvSpPr>
              <p:nvPr/>
            </p:nvSpPr>
            <p:spPr bwMode="auto">
              <a:xfrm rot="16200000">
                <a:off x="5509346" y="-485150"/>
                <a:ext cx="828379" cy="5911291"/>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13" name="AutoShape 14"/>
              <p:cNvSpPr>
                <a:spLocks noChangeArrowheads="1"/>
              </p:cNvSpPr>
              <p:nvPr/>
            </p:nvSpPr>
            <p:spPr bwMode="auto">
              <a:xfrm rot="16200000">
                <a:off x="5532171" y="-487037"/>
                <a:ext cx="790969" cy="5903053"/>
              </a:xfrm>
              <a:prstGeom prst="roundRect">
                <a:avLst>
                  <a:gd name="adj" fmla="val 686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ko-KR" altLang="ko-KR" sz="2000" dirty="0">
                  <a:solidFill>
                    <a:schemeClr val="tx1"/>
                  </a:solidFill>
                </a:endParaRPr>
              </a:p>
            </p:txBody>
          </p:sp>
        </p:grpSp>
        <p:sp>
          <p:nvSpPr>
            <p:cNvPr id="10" name="Rectangle 9"/>
            <p:cNvSpPr/>
            <p:nvPr/>
          </p:nvSpPr>
          <p:spPr>
            <a:xfrm>
              <a:off x="2730148" y="1740966"/>
              <a:ext cx="5863465" cy="1015663"/>
            </a:xfrm>
            <a:prstGeom prst="rect">
              <a:avLst/>
            </a:prstGeom>
          </p:spPr>
          <p:txBody>
            <a:bodyPr wrap="square">
              <a:spAutoFit/>
            </a:bodyPr>
            <a:lstStyle/>
            <a:p>
              <a:pPr marL="171450" indent="-171450">
                <a:buFont typeface="Arial" panose="020B0604020202020204" pitchFamily="34" charset="0"/>
                <a:buChar char="•"/>
              </a:pPr>
              <a:r>
                <a:rPr lang="en-US" sz="2000" dirty="0" err="1">
                  <a:latin typeface="Phetsarath OT" charset="0"/>
                  <a:cs typeface="Phetsarath OT" charset="0"/>
                </a:rPr>
                <a:t>ທີ່ດິນ</a:t>
              </a:r>
              <a:r>
                <a:rPr lang="en-US" sz="2000" dirty="0">
                  <a:latin typeface="Phetsarath OT" charset="0"/>
                  <a:cs typeface="Phetsarath OT" charset="0"/>
                </a:rPr>
                <a:t> </a:t>
              </a:r>
              <a:r>
                <a:rPr lang="en-US" sz="2000" dirty="0" err="1">
                  <a:latin typeface="Phetsarath OT" charset="0"/>
                  <a:cs typeface="Phetsarath OT" charset="0"/>
                </a:rPr>
                <a:t>ມີຄວາມໝາຍສຳຄັນຫຼາຍກ່ວາ</a:t>
              </a:r>
              <a:r>
                <a:rPr lang="en-US" sz="2000" dirty="0">
                  <a:latin typeface="Phetsarath OT" charset="0"/>
                  <a:cs typeface="Phetsarath OT" charset="0"/>
                </a:rPr>
                <a:t> </a:t>
              </a:r>
              <a:r>
                <a:rPr lang="en-US" sz="2000" dirty="0" err="1">
                  <a:latin typeface="Phetsarath OT" charset="0"/>
                  <a:cs typeface="Phetsarath OT" charset="0"/>
                </a:rPr>
                <a:t>ຄຳວ່າປັດໄຈການຜະລິດ</a:t>
              </a:r>
              <a:r>
                <a:rPr lang="en-US" sz="2000" dirty="0">
                  <a:latin typeface="Phetsarath OT" charset="0"/>
                  <a:cs typeface="Phetsarath OT" charset="0"/>
                </a:rPr>
                <a:t>: </a:t>
              </a:r>
              <a:r>
                <a:rPr lang="en-US" sz="2000" dirty="0" err="1">
                  <a:solidFill>
                    <a:srgbClr val="FF0000"/>
                  </a:solidFill>
                  <a:latin typeface="Phetsarath OT" charset="0"/>
                  <a:cs typeface="Phetsarath OT" charset="0"/>
                </a:rPr>
                <a:t>ຊື່ງໝາຍເຖີງຄວາມປອດໄພໃນໄລຍະຍາວຂອງຄອບຄົວຕໍ່ກັບໄພອັນຕະລາຍຂອງຊີວິດ</a:t>
              </a:r>
              <a:r>
                <a:rPr lang="en-US" sz="2000" dirty="0">
                  <a:solidFill>
                    <a:srgbClr val="FF0000"/>
                  </a:solidFill>
                  <a:latin typeface="Phetsarath OT" charset="0"/>
                  <a:cs typeface="Phetsarath OT" charset="0"/>
                </a:rPr>
                <a:t>.</a:t>
              </a:r>
              <a:endParaRPr lang="en-US" sz="2000" dirty="0">
                <a:latin typeface="Phetsarath OT" charset="0"/>
                <a:cs typeface="Phetsarath OT" charset="0"/>
              </a:endParaRPr>
            </a:p>
          </p:txBody>
        </p:sp>
      </p:grpSp>
      <p:grpSp>
        <p:nvGrpSpPr>
          <p:cNvPr id="14" name="Group 13"/>
          <p:cNvGrpSpPr/>
          <p:nvPr/>
        </p:nvGrpSpPr>
        <p:grpSpPr>
          <a:xfrm>
            <a:off x="2161416" y="3598468"/>
            <a:ext cx="9391718" cy="1053250"/>
            <a:chOff x="2684952" y="3078206"/>
            <a:chExt cx="5911292" cy="1053250"/>
          </a:xfrm>
        </p:grpSpPr>
        <p:grpSp>
          <p:nvGrpSpPr>
            <p:cNvPr id="15" name="Group 14"/>
            <p:cNvGrpSpPr/>
            <p:nvPr/>
          </p:nvGrpSpPr>
          <p:grpSpPr>
            <a:xfrm>
              <a:off x="2684952" y="3078206"/>
              <a:ext cx="5911292" cy="720135"/>
              <a:chOff x="2967891" y="2056306"/>
              <a:chExt cx="5911292" cy="919467"/>
            </a:xfrm>
          </p:grpSpPr>
          <p:sp>
            <p:nvSpPr>
              <p:cNvPr id="17" name="AutoShape 12"/>
              <p:cNvSpPr>
                <a:spLocks noChangeArrowheads="1"/>
              </p:cNvSpPr>
              <p:nvPr/>
            </p:nvSpPr>
            <p:spPr bwMode="auto">
              <a:xfrm rot="16200000">
                <a:off x="5463803" y="-439606"/>
                <a:ext cx="919467" cy="5911291"/>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18" name="AutoShape 14"/>
              <p:cNvSpPr>
                <a:spLocks noChangeArrowheads="1"/>
              </p:cNvSpPr>
              <p:nvPr/>
            </p:nvSpPr>
            <p:spPr bwMode="auto">
              <a:xfrm rot="16200000">
                <a:off x="5474273" y="-429137"/>
                <a:ext cx="906767" cy="5903053"/>
              </a:xfrm>
              <a:prstGeom prst="roundRect">
                <a:avLst>
                  <a:gd name="adj" fmla="val 686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ko-KR" altLang="ko-KR" sz="2000" dirty="0">
                  <a:solidFill>
                    <a:schemeClr val="tx1"/>
                  </a:solidFill>
                </a:endParaRPr>
              </a:p>
            </p:txBody>
          </p:sp>
        </p:grpSp>
        <p:sp>
          <p:nvSpPr>
            <p:cNvPr id="16" name="Rectangle 15"/>
            <p:cNvSpPr/>
            <p:nvPr/>
          </p:nvSpPr>
          <p:spPr>
            <a:xfrm>
              <a:off x="2693190" y="3115793"/>
              <a:ext cx="5863465" cy="1015663"/>
            </a:xfrm>
            <a:prstGeom prst="rect">
              <a:avLst/>
            </a:prstGeom>
          </p:spPr>
          <p:txBody>
            <a:bodyPr wrap="square">
              <a:spAutoFit/>
            </a:bodyPr>
            <a:lstStyle/>
            <a:p>
              <a:pPr marL="171450" indent="-171450">
                <a:buFont typeface="Arial" panose="020B0604020202020204" pitchFamily="34" charset="0"/>
                <a:buChar char="•"/>
              </a:pPr>
              <a:r>
                <a:rPr lang="fi-FI" sz="2000" dirty="0" err="1">
                  <a:solidFill>
                    <a:srgbClr val="FF0000"/>
                  </a:solidFill>
                  <a:latin typeface="Phetsarath OT" charset="0"/>
                  <a:cs typeface="Phetsarath OT" charset="0"/>
                </a:rPr>
                <a:t>ບໍ່ໄດ້ຮັບ</a:t>
              </a:r>
              <a:r>
                <a:rPr lang="fi-FI" sz="2000" dirty="0">
                  <a:solidFill>
                    <a:srgbClr val="FF0000"/>
                  </a:solidFill>
                  <a:latin typeface="Phetsarath OT" charset="0"/>
                  <a:cs typeface="Phetsarath OT" charset="0"/>
                </a:rPr>
                <a:t> </a:t>
              </a:r>
              <a:r>
                <a:rPr lang="fi-FI" sz="2000" dirty="0" err="1">
                  <a:solidFill>
                    <a:srgbClr val="FF0000"/>
                  </a:solidFill>
                  <a:latin typeface="Phetsarath OT" charset="0"/>
                  <a:cs typeface="Phetsarath OT" charset="0"/>
                </a:rPr>
                <a:t>ອັດຕາຜົນຕອບແທນຂອງທືນເປັນລະບົບ</a:t>
              </a:r>
              <a:r>
                <a:rPr lang="fi-FI" sz="2000" dirty="0">
                  <a:solidFill>
                    <a:srgbClr val="FF0000"/>
                  </a:solidFill>
                  <a:latin typeface="Phetsarath OT" charset="0"/>
                  <a:cs typeface="Phetsarath OT" charset="0"/>
                </a:rPr>
                <a:t> </a:t>
              </a:r>
              <a:r>
                <a:rPr lang="fi-FI" sz="2000" dirty="0" err="1">
                  <a:latin typeface="Phetsarath OT" charset="0"/>
                  <a:cs typeface="Phetsarath OT" charset="0"/>
                </a:rPr>
                <a:t>ໃນກໍລະນີນີ</a:t>
              </a:r>
              <a:r>
                <a:rPr lang="fi-FI" sz="2000" dirty="0">
                  <a:latin typeface="Phetsarath OT" charset="0"/>
                  <a:cs typeface="Phetsarath OT" charset="0"/>
                </a:rPr>
                <a:t>້ </a:t>
              </a:r>
              <a:r>
                <a:rPr lang="fi-FI" sz="2000" dirty="0" err="1">
                  <a:latin typeface="Phetsarath OT" charset="0"/>
                  <a:cs typeface="Phetsarath OT" charset="0"/>
                </a:rPr>
                <a:t>ຄອບຄົວຊາວນາຈະແຕກຕ່າງກັບຜູ</a:t>
              </a:r>
              <a:r>
                <a:rPr lang="fi-FI" sz="2000" dirty="0">
                  <a:latin typeface="Phetsarath OT" charset="0"/>
                  <a:cs typeface="Phetsarath OT" charset="0"/>
                </a:rPr>
                <a:t>້ </a:t>
              </a:r>
              <a:r>
                <a:rPr lang="fi-FI" sz="2000" dirty="0" err="1">
                  <a:latin typeface="Phetsarath OT" charset="0"/>
                  <a:cs typeface="Phetsarath OT" charset="0"/>
                </a:rPr>
                <a:t>ປະກອບການທຸລະກິດ</a:t>
              </a:r>
              <a:r>
                <a:rPr lang="fi-FI" sz="2000" dirty="0">
                  <a:latin typeface="Phetsarath OT" charset="0"/>
                  <a:cs typeface="Phetsarath OT" charset="0"/>
                </a:rPr>
                <a:t> </a:t>
              </a:r>
              <a:r>
                <a:rPr lang="fi-FI" sz="2000" dirty="0">
                  <a:solidFill>
                    <a:srgbClr val="FF0000"/>
                  </a:solidFill>
                  <a:latin typeface="Phetsarath OT" charset="0"/>
                  <a:cs typeface="Phetsarath OT" charset="0"/>
                </a:rPr>
                <a:t>(Ellis, 1988, P9).</a:t>
              </a:r>
              <a:endParaRPr lang="en-US" sz="2000" dirty="0">
                <a:latin typeface="Phetsarath OT" charset="0"/>
                <a:cs typeface="Phetsarath OT" charset="0"/>
              </a:endParaRPr>
            </a:p>
          </p:txBody>
        </p:sp>
      </p:grpSp>
      <p:grpSp>
        <p:nvGrpSpPr>
          <p:cNvPr id="19" name="Group 18"/>
          <p:cNvGrpSpPr/>
          <p:nvPr/>
        </p:nvGrpSpPr>
        <p:grpSpPr>
          <a:xfrm>
            <a:off x="2161416" y="4500562"/>
            <a:ext cx="9391718" cy="457782"/>
            <a:chOff x="2684952" y="3980300"/>
            <a:chExt cx="5911292" cy="457782"/>
          </a:xfrm>
        </p:grpSpPr>
        <p:grpSp>
          <p:nvGrpSpPr>
            <p:cNvPr id="20" name="Group 19"/>
            <p:cNvGrpSpPr/>
            <p:nvPr/>
          </p:nvGrpSpPr>
          <p:grpSpPr>
            <a:xfrm>
              <a:off x="2684952" y="3980300"/>
              <a:ext cx="5911292" cy="452204"/>
              <a:chOff x="2967890" y="2056306"/>
              <a:chExt cx="5911292" cy="828379"/>
            </a:xfrm>
          </p:grpSpPr>
          <p:sp>
            <p:nvSpPr>
              <p:cNvPr id="22" name="AutoShape 12"/>
              <p:cNvSpPr>
                <a:spLocks noChangeArrowheads="1"/>
              </p:cNvSpPr>
              <p:nvPr/>
            </p:nvSpPr>
            <p:spPr bwMode="auto">
              <a:xfrm rot="16200000">
                <a:off x="5509346" y="-485150"/>
                <a:ext cx="828379" cy="5911291"/>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23" name="AutoShape 14"/>
              <p:cNvSpPr>
                <a:spLocks noChangeArrowheads="1"/>
              </p:cNvSpPr>
              <p:nvPr/>
            </p:nvSpPr>
            <p:spPr bwMode="auto">
              <a:xfrm rot="16200000">
                <a:off x="5532171" y="-487037"/>
                <a:ext cx="790969" cy="5903053"/>
              </a:xfrm>
              <a:prstGeom prst="roundRect">
                <a:avLst>
                  <a:gd name="adj" fmla="val 686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ko-KR" altLang="ko-KR" sz="2000" dirty="0">
                  <a:solidFill>
                    <a:schemeClr val="tx1"/>
                  </a:solidFill>
                </a:endParaRPr>
              </a:p>
            </p:txBody>
          </p:sp>
        </p:grpSp>
        <p:sp>
          <p:nvSpPr>
            <p:cNvPr id="21" name="Rectangle 20"/>
            <p:cNvSpPr/>
            <p:nvPr/>
          </p:nvSpPr>
          <p:spPr>
            <a:xfrm>
              <a:off x="2726106" y="4037972"/>
              <a:ext cx="5863465" cy="400110"/>
            </a:xfrm>
            <a:prstGeom prst="rect">
              <a:avLst/>
            </a:prstGeom>
          </p:spPr>
          <p:txBody>
            <a:bodyPr wrap="square">
              <a:spAutoFit/>
            </a:bodyPr>
            <a:lstStyle/>
            <a:p>
              <a:pPr marL="171450" indent="-171450">
                <a:buFont typeface="Arial" panose="020B0604020202020204" pitchFamily="34" charset="0"/>
                <a:buChar char="•"/>
              </a:pPr>
              <a:r>
                <a:rPr lang="en-US" sz="2000" dirty="0" err="1">
                  <a:solidFill>
                    <a:srgbClr val="FF0000"/>
                  </a:solidFill>
                  <a:latin typeface="Phetsarath OT" charset="0"/>
                  <a:cs typeface="Phetsarath OT" charset="0"/>
                </a:rPr>
                <a:t>ຄົວເຮືອນກະສິກໍາ</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ມີພື້ນຖານດໍາລົງຊີວິດແບບພໍກີນພໍຢູ</a:t>
              </a:r>
              <a:r>
                <a:rPr lang="en-US" sz="2000" dirty="0">
                  <a:solidFill>
                    <a:srgbClr val="FF0000"/>
                  </a:solidFill>
                  <a:latin typeface="Phetsarath OT" charset="0"/>
                  <a:cs typeface="Phetsarath OT" charset="0"/>
                </a:rPr>
                <a:t>່ </a:t>
              </a:r>
              <a:r>
                <a:rPr lang="en-US" sz="2000" dirty="0">
                  <a:latin typeface="Phetsarath OT" charset="0"/>
                  <a:cs typeface="Phetsarath OT" charset="0"/>
                </a:rPr>
                <a:t>.</a:t>
              </a:r>
            </a:p>
          </p:txBody>
        </p:sp>
      </p:grpSp>
      <p:grpSp>
        <p:nvGrpSpPr>
          <p:cNvPr id="24" name="Group 23"/>
          <p:cNvGrpSpPr/>
          <p:nvPr/>
        </p:nvGrpSpPr>
        <p:grpSpPr>
          <a:xfrm>
            <a:off x="2150814" y="2816417"/>
            <a:ext cx="9391718" cy="763256"/>
            <a:chOff x="2672177" y="2485908"/>
            <a:chExt cx="5911292" cy="763256"/>
          </a:xfrm>
        </p:grpSpPr>
        <p:grpSp>
          <p:nvGrpSpPr>
            <p:cNvPr id="25" name="Group 24"/>
            <p:cNvGrpSpPr/>
            <p:nvPr/>
          </p:nvGrpSpPr>
          <p:grpSpPr>
            <a:xfrm>
              <a:off x="2672177" y="2485908"/>
              <a:ext cx="5911292" cy="452204"/>
              <a:chOff x="2967890" y="2056306"/>
              <a:chExt cx="5911292" cy="828379"/>
            </a:xfrm>
          </p:grpSpPr>
          <p:sp>
            <p:nvSpPr>
              <p:cNvPr id="28" name="AutoShape 12"/>
              <p:cNvSpPr>
                <a:spLocks noChangeArrowheads="1"/>
              </p:cNvSpPr>
              <p:nvPr/>
            </p:nvSpPr>
            <p:spPr bwMode="auto">
              <a:xfrm rot="16200000">
                <a:off x="5509346" y="-485150"/>
                <a:ext cx="828379" cy="5911291"/>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29" name="AutoShape 14"/>
              <p:cNvSpPr>
                <a:spLocks noChangeArrowheads="1"/>
              </p:cNvSpPr>
              <p:nvPr/>
            </p:nvSpPr>
            <p:spPr bwMode="auto">
              <a:xfrm rot="16200000">
                <a:off x="5532171" y="-487037"/>
                <a:ext cx="790969" cy="5903053"/>
              </a:xfrm>
              <a:prstGeom prst="roundRect">
                <a:avLst>
                  <a:gd name="adj" fmla="val 686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ko-KR" altLang="ko-KR" sz="2000" dirty="0">
                  <a:solidFill>
                    <a:schemeClr val="tx1"/>
                  </a:solidFill>
                </a:endParaRPr>
              </a:p>
            </p:txBody>
          </p:sp>
        </p:grpSp>
        <p:sp>
          <p:nvSpPr>
            <p:cNvPr id="27" name="Rectangle 26"/>
            <p:cNvSpPr/>
            <p:nvPr/>
          </p:nvSpPr>
          <p:spPr>
            <a:xfrm>
              <a:off x="2694838" y="2541278"/>
              <a:ext cx="5863465" cy="707886"/>
            </a:xfrm>
            <a:prstGeom prst="rect">
              <a:avLst/>
            </a:prstGeom>
          </p:spPr>
          <p:txBody>
            <a:bodyPr wrap="square">
              <a:spAutoFit/>
            </a:bodyPr>
            <a:lstStyle/>
            <a:p>
              <a:pPr marL="171450" indent="-171450">
                <a:buFont typeface="Arial" panose="020B0604020202020204" pitchFamily="34" charset="0"/>
                <a:buChar char="•"/>
              </a:pPr>
              <a:r>
                <a:rPr lang="fi-FI" sz="2000" dirty="0" err="1">
                  <a:solidFill>
                    <a:srgbClr val="FF0000"/>
                  </a:solidFill>
                  <a:latin typeface="Phetsarath OT" charset="0"/>
                  <a:cs typeface="Phetsarath OT" charset="0"/>
                </a:rPr>
                <a:t>ເປັນສ່ວນຫນຶ່ງຂອງສະຖານະພາບທາງສັງຄົມຂອງຄອບຄົວພາຍໃນຊຸມຊົນ</a:t>
              </a:r>
              <a:r>
                <a:rPr lang="fi-FI" sz="2000" dirty="0">
                  <a:solidFill>
                    <a:srgbClr val="FF0000"/>
                  </a:solidFill>
                  <a:latin typeface="Phetsarath OT" charset="0"/>
                  <a:cs typeface="Phetsarath OT" charset="0"/>
                </a:rPr>
                <a:t> (Ellis, 1988, p13) </a:t>
              </a:r>
              <a:r>
                <a:rPr lang="en-US" sz="2000" dirty="0">
                  <a:latin typeface="Phetsarath OT" charset="0"/>
                  <a:cs typeface="Phetsarath OT" charset="0"/>
                </a:rPr>
                <a:t>.</a:t>
              </a:r>
            </a:p>
          </p:txBody>
        </p:sp>
      </p:grpSp>
    </p:spTree>
    <p:extLst>
      <p:ext uri="{BB962C8B-B14F-4D97-AF65-F5344CB8AC3E}">
        <p14:creationId xmlns:p14="http://schemas.microsoft.com/office/powerpoint/2010/main" val="1534505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3. </a:t>
            </a:r>
            <a:r>
              <a:rPr lang="en-US" altLang="ko-KR" sz="2800" b="1" dirty="0" err="1">
                <a:solidFill>
                  <a:schemeClr val="accent5">
                    <a:lumMod val="50000"/>
                  </a:schemeClr>
                </a:solidFill>
                <a:latin typeface="Phetsarath OT" charset="0"/>
                <a:ea typeface="Phetsarath OT" charset="0"/>
                <a:cs typeface="Phetsarath OT" charset="0"/>
              </a:rPr>
              <a:t>ເສດຖະສາດຂອງຄົວເຮືອນກະສິກອນ</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ລັກສະນະພິເສດຂອງຄົວເຮືອນກະສິກອນ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Rectangle 6"/>
          <p:cNvSpPr/>
          <p:nvPr/>
        </p:nvSpPr>
        <p:spPr>
          <a:xfrm>
            <a:off x="9443217" y="6137460"/>
            <a:ext cx="2148345" cy="276999"/>
          </a:xfrm>
          <a:prstGeom prst="rect">
            <a:avLst/>
          </a:prstGeom>
        </p:spPr>
        <p:txBody>
          <a:bodyPr wrap="none">
            <a:spAutoFit/>
          </a:bodyPr>
          <a:lstStyle/>
          <a:p>
            <a:r>
              <a:rPr lang="en-US" sz="1200" i="1" dirty="0">
                <a:latin typeface="Phetsarath OT" charset="0"/>
                <a:cs typeface="Phetsarath OT" charset="0"/>
              </a:rPr>
              <a:t>Source: Ellis, 1988. p 9, p13 </a:t>
            </a:r>
          </a:p>
        </p:txBody>
      </p:sp>
      <p:grpSp>
        <p:nvGrpSpPr>
          <p:cNvPr id="8" name="Group 7"/>
          <p:cNvGrpSpPr/>
          <p:nvPr/>
        </p:nvGrpSpPr>
        <p:grpSpPr>
          <a:xfrm>
            <a:off x="2151495" y="3112666"/>
            <a:ext cx="8789353" cy="462896"/>
            <a:chOff x="2682322" y="1661345"/>
            <a:chExt cx="5911291" cy="387397"/>
          </a:xfrm>
        </p:grpSpPr>
        <p:grpSp>
          <p:nvGrpSpPr>
            <p:cNvPr id="9" name="Group 8"/>
            <p:cNvGrpSpPr/>
            <p:nvPr/>
          </p:nvGrpSpPr>
          <p:grpSpPr>
            <a:xfrm>
              <a:off x="2682322" y="1661345"/>
              <a:ext cx="5911291" cy="387397"/>
              <a:chOff x="2967891" y="2056306"/>
              <a:chExt cx="5911291" cy="494628"/>
            </a:xfrm>
          </p:grpSpPr>
          <p:sp>
            <p:nvSpPr>
              <p:cNvPr id="12" name="AutoShape 12"/>
              <p:cNvSpPr>
                <a:spLocks noChangeArrowheads="1"/>
              </p:cNvSpPr>
              <p:nvPr/>
            </p:nvSpPr>
            <p:spPr bwMode="auto">
              <a:xfrm rot="16200000">
                <a:off x="5676223" y="-652026"/>
                <a:ext cx="494628" cy="5911291"/>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13" name="AutoShape 14"/>
              <p:cNvSpPr>
                <a:spLocks noChangeArrowheads="1"/>
              </p:cNvSpPr>
              <p:nvPr/>
            </p:nvSpPr>
            <p:spPr bwMode="auto">
              <a:xfrm rot="16200000">
                <a:off x="5686692" y="-641557"/>
                <a:ext cx="481926" cy="5903053"/>
              </a:xfrm>
              <a:prstGeom prst="roundRect">
                <a:avLst>
                  <a:gd name="adj" fmla="val 686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ko-KR" altLang="ko-KR" sz="2000" dirty="0">
                  <a:solidFill>
                    <a:schemeClr val="tx1"/>
                  </a:solidFill>
                </a:endParaRPr>
              </a:p>
            </p:txBody>
          </p:sp>
        </p:grpSp>
        <p:sp>
          <p:nvSpPr>
            <p:cNvPr id="10" name="Rectangle 9"/>
            <p:cNvSpPr/>
            <p:nvPr/>
          </p:nvSpPr>
          <p:spPr>
            <a:xfrm>
              <a:off x="2730148" y="1702866"/>
              <a:ext cx="5863465" cy="334851"/>
            </a:xfrm>
            <a:prstGeom prst="rect">
              <a:avLst/>
            </a:prstGeom>
          </p:spPr>
          <p:txBody>
            <a:bodyPr wrap="square">
              <a:spAutoFit/>
            </a:bodyPr>
            <a:lstStyle/>
            <a:p>
              <a:pPr marL="171450" indent="-171450">
                <a:buFont typeface="Arial" panose="020B0604020202020204" pitchFamily="34" charset="0"/>
                <a:buChar char="•"/>
              </a:pPr>
              <a:r>
                <a:rPr lang="en-US" sz="2000" dirty="0" err="1">
                  <a:latin typeface="Phetsarath OT" charset="0"/>
                  <a:cs typeface="Phetsarath OT" charset="0"/>
                </a:rPr>
                <a:t>ການຫຼຸດຜ່ອນຄວາມສ່ຽງ</a:t>
              </a:r>
              <a:r>
                <a:rPr lang="en-US" sz="2000" dirty="0">
                  <a:latin typeface="Phetsarath OT" charset="0"/>
                  <a:cs typeface="Phetsarath OT" charset="0"/>
                </a:rPr>
                <a:t> (The minimization of risks)</a:t>
              </a:r>
            </a:p>
          </p:txBody>
        </p:sp>
      </p:grpSp>
      <p:grpSp>
        <p:nvGrpSpPr>
          <p:cNvPr id="14" name="Group 13"/>
          <p:cNvGrpSpPr/>
          <p:nvPr/>
        </p:nvGrpSpPr>
        <p:grpSpPr>
          <a:xfrm>
            <a:off x="2163194" y="4374154"/>
            <a:ext cx="8789354" cy="493515"/>
            <a:chOff x="2684952" y="3078206"/>
            <a:chExt cx="5911292" cy="720135"/>
          </a:xfrm>
        </p:grpSpPr>
        <p:grpSp>
          <p:nvGrpSpPr>
            <p:cNvPr id="15" name="Group 14"/>
            <p:cNvGrpSpPr/>
            <p:nvPr/>
          </p:nvGrpSpPr>
          <p:grpSpPr>
            <a:xfrm>
              <a:off x="2684952" y="3078206"/>
              <a:ext cx="5911292" cy="720135"/>
              <a:chOff x="2967891" y="2056306"/>
              <a:chExt cx="5911292" cy="919467"/>
            </a:xfrm>
          </p:grpSpPr>
          <p:sp>
            <p:nvSpPr>
              <p:cNvPr id="17" name="AutoShape 12"/>
              <p:cNvSpPr>
                <a:spLocks noChangeArrowheads="1"/>
              </p:cNvSpPr>
              <p:nvPr/>
            </p:nvSpPr>
            <p:spPr bwMode="auto">
              <a:xfrm rot="16200000">
                <a:off x="5463803" y="-439606"/>
                <a:ext cx="919467" cy="5911291"/>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18" name="AutoShape 14"/>
              <p:cNvSpPr>
                <a:spLocks noChangeArrowheads="1"/>
              </p:cNvSpPr>
              <p:nvPr/>
            </p:nvSpPr>
            <p:spPr bwMode="auto">
              <a:xfrm rot="16200000">
                <a:off x="5474273" y="-429137"/>
                <a:ext cx="906767" cy="5903053"/>
              </a:xfrm>
              <a:prstGeom prst="roundRect">
                <a:avLst>
                  <a:gd name="adj" fmla="val 686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ko-KR" altLang="ko-KR" sz="2000" dirty="0">
                  <a:solidFill>
                    <a:schemeClr val="tx1"/>
                  </a:solidFill>
                </a:endParaRPr>
              </a:p>
            </p:txBody>
          </p:sp>
        </p:grpSp>
        <p:sp>
          <p:nvSpPr>
            <p:cNvPr id="16" name="Rectangle 15"/>
            <p:cNvSpPr/>
            <p:nvPr/>
          </p:nvSpPr>
          <p:spPr>
            <a:xfrm>
              <a:off x="2693190" y="3208452"/>
              <a:ext cx="5863465" cy="583839"/>
            </a:xfrm>
            <a:prstGeom prst="rect">
              <a:avLst/>
            </a:prstGeom>
          </p:spPr>
          <p:txBody>
            <a:bodyPr wrap="square">
              <a:spAutoFit/>
            </a:bodyPr>
            <a:lstStyle/>
            <a:p>
              <a:pPr marL="171450" indent="-171450">
                <a:buFont typeface="Arial" panose="020B0604020202020204" pitchFamily="34" charset="0"/>
                <a:buChar char="•"/>
              </a:pPr>
              <a:r>
                <a:rPr lang="en-US" sz="2000" dirty="0" err="1">
                  <a:latin typeface="Phetsarath OT" charset="0"/>
                  <a:cs typeface="Phetsarath OT" charset="0"/>
                </a:rPr>
                <a:t>ການລົງທືນໃນການສຶກສາຂອງຄົນຮຸ້ນໃໜ</a:t>
              </a:r>
              <a:r>
                <a:rPr lang="en-US" sz="2000" dirty="0">
                  <a:latin typeface="Phetsarath OT" charset="0"/>
                  <a:cs typeface="Phetsarath OT" charset="0"/>
                </a:rPr>
                <a:t>່</a:t>
              </a:r>
            </a:p>
          </p:txBody>
        </p:sp>
      </p:grpSp>
      <p:grpSp>
        <p:nvGrpSpPr>
          <p:cNvPr id="19" name="Group 18"/>
          <p:cNvGrpSpPr/>
          <p:nvPr/>
        </p:nvGrpSpPr>
        <p:grpSpPr>
          <a:xfrm>
            <a:off x="2161416" y="4966840"/>
            <a:ext cx="8789354" cy="765558"/>
            <a:chOff x="2684952" y="3980300"/>
            <a:chExt cx="5911292" cy="765558"/>
          </a:xfrm>
        </p:grpSpPr>
        <p:grpSp>
          <p:nvGrpSpPr>
            <p:cNvPr id="20" name="Group 19"/>
            <p:cNvGrpSpPr/>
            <p:nvPr/>
          </p:nvGrpSpPr>
          <p:grpSpPr>
            <a:xfrm>
              <a:off x="2684952" y="3980300"/>
              <a:ext cx="5911292" cy="452204"/>
              <a:chOff x="2967890" y="2056306"/>
              <a:chExt cx="5911292" cy="828379"/>
            </a:xfrm>
          </p:grpSpPr>
          <p:sp>
            <p:nvSpPr>
              <p:cNvPr id="22" name="AutoShape 12"/>
              <p:cNvSpPr>
                <a:spLocks noChangeArrowheads="1"/>
              </p:cNvSpPr>
              <p:nvPr/>
            </p:nvSpPr>
            <p:spPr bwMode="auto">
              <a:xfrm rot="16200000">
                <a:off x="5509346" y="-485150"/>
                <a:ext cx="828379" cy="5911291"/>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23" name="AutoShape 14"/>
              <p:cNvSpPr>
                <a:spLocks noChangeArrowheads="1"/>
              </p:cNvSpPr>
              <p:nvPr/>
            </p:nvSpPr>
            <p:spPr bwMode="auto">
              <a:xfrm rot="16200000">
                <a:off x="5532171" y="-487037"/>
                <a:ext cx="790969" cy="5903053"/>
              </a:xfrm>
              <a:prstGeom prst="roundRect">
                <a:avLst>
                  <a:gd name="adj" fmla="val 686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ko-KR" altLang="ko-KR" sz="2000" dirty="0">
                  <a:solidFill>
                    <a:schemeClr val="tx1"/>
                  </a:solidFill>
                </a:endParaRPr>
              </a:p>
            </p:txBody>
          </p:sp>
        </p:grpSp>
        <p:sp>
          <p:nvSpPr>
            <p:cNvPr id="21" name="Rectangle 20"/>
            <p:cNvSpPr/>
            <p:nvPr/>
          </p:nvSpPr>
          <p:spPr>
            <a:xfrm>
              <a:off x="2726106" y="4037972"/>
              <a:ext cx="5863465" cy="707886"/>
            </a:xfrm>
            <a:prstGeom prst="rect">
              <a:avLst/>
            </a:prstGeom>
          </p:spPr>
          <p:txBody>
            <a:bodyPr wrap="square">
              <a:spAutoFit/>
            </a:bodyPr>
            <a:lstStyle/>
            <a:p>
              <a:pPr marL="171450" indent="-171450">
                <a:buFont typeface="Arial" panose="020B0604020202020204" pitchFamily="34" charset="0"/>
                <a:buChar char="•"/>
              </a:pPr>
              <a:r>
                <a:rPr lang="en-US" sz="2000" dirty="0" err="1">
                  <a:latin typeface="Phetsarath OT" charset="0"/>
                  <a:cs typeface="Phetsarath OT" charset="0"/>
                </a:rPr>
                <a:t>ການລົງທືນທີ່ມີບຸລິມະສິດພິເສດ</a:t>
              </a:r>
              <a:r>
                <a:rPr lang="en-US" sz="2000" dirty="0">
                  <a:latin typeface="Phetsarath OT" charset="0"/>
                  <a:cs typeface="Phetsarath OT" charset="0"/>
                </a:rPr>
                <a:t> (Investment related to a special status)</a:t>
              </a:r>
            </a:p>
          </p:txBody>
        </p:sp>
      </p:grpSp>
      <p:grpSp>
        <p:nvGrpSpPr>
          <p:cNvPr id="24" name="Group 23"/>
          <p:cNvGrpSpPr/>
          <p:nvPr/>
        </p:nvGrpSpPr>
        <p:grpSpPr>
          <a:xfrm>
            <a:off x="2159319" y="3594240"/>
            <a:ext cx="8789353" cy="711093"/>
            <a:chOff x="2672177" y="2227019"/>
            <a:chExt cx="5911291" cy="711093"/>
          </a:xfrm>
        </p:grpSpPr>
        <p:grpSp>
          <p:nvGrpSpPr>
            <p:cNvPr id="25" name="Group 24"/>
            <p:cNvGrpSpPr/>
            <p:nvPr/>
          </p:nvGrpSpPr>
          <p:grpSpPr>
            <a:xfrm>
              <a:off x="2672177" y="2227019"/>
              <a:ext cx="5911291" cy="711093"/>
              <a:chOff x="2967890" y="1582055"/>
              <a:chExt cx="5911291" cy="1302630"/>
            </a:xfrm>
          </p:grpSpPr>
          <p:sp>
            <p:nvSpPr>
              <p:cNvPr id="28" name="AutoShape 12"/>
              <p:cNvSpPr>
                <a:spLocks noChangeArrowheads="1"/>
              </p:cNvSpPr>
              <p:nvPr/>
            </p:nvSpPr>
            <p:spPr bwMode="auto">
              <a:xfrm rot="16200000">
                <a:off x="5509346" y="-485150"/>
                <a:ext cx="828379" cy="5911291"/>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29" name="AutoShape 14"/>
              <p:cNvSpPr>
                <a:spLocks noChangeArrowheads="1"/>
              </p:cNvSpPr>
              <p:nvPr/>
            </p:nvSpPr>
            <p:spPr bwMode="auto">
              <a:xfrm rot="16200000">
                <a:off x="5288695" y="-730512"/>
                <a:ext cx="1277920" cy="5903053"/>
              </a:xfrm>
              <a:prstGeom prst="roundRect">
                <a:avLst>
                  <a:gd name="adj" fmla="val 686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ko-KR" altLang="ko-KR" sz="2000" dirty="0">
                  <a:solidFill>
                    <a:schemeClr val="tx1"/>
                  </a:solidFill>
                  <a:latin typeface="Phetsarath OT" charset="0"/>
                  <a:cs typeface="Phetsarath OT" charset="0"/>
                </a:endParaRPr>
              </a:p>
            </p:txBody>
          </p:sp>
        </p:grpSp>
        <p:sp>
          <p:nvSpPr>
            <p:cNvPr id="27" name="Rectangle 26"/>
            <p:cNvSpPr/>
            <p:nvPr/>
          </p:nvSpPr>
          <p:spPr>
            <a:xfrm>
              <a:off x="2720003" y="2227019"/>
              <a:ext cx="5863465" cy="707886"/>
            </a:xfrm>
            <a:prstGeom prst="rect">
              <a:avLst/>
            </a:prstGeom>
          </p:spPr>
          <p:txBody>
            <a:bodyPr wrap="square">
              <a:spAutoFit/>
            </a:bodyPr>
            <a:lstStyle/>
            <a:p>
              <a:pPr marL="171450" indent="-171450">
                <a:buFont typeface="Arial" panose="020B0604020202020204" pitchFamily="34" charset="0"/>
                <a:buChar char="•"/>
              </a:pPr>
              <a:r>
                <a:rPr lang="en-US" sz="2000" dirty="0" err="1">
                  <a:latin typeface="Phetsarath OT" charset="0"/>
                  <a:cs typeface="Phetsarath OT" charset="0"/>
                </a:rPr>
                <a:t>ຄວາມໝັ້ນຄົງທາງດ້ານສະບ່ຽງອາຫານ</a:t>
              </a:r>
              <a:r>
                <a:rPr lang="en-US" sz="2000" dirty="0">
                  <a:latin typeface="Phetsarath OT" charset="0"/>
                  <a:cs typeface="Phetsarath OT" charset="0"/>
                </a:rPr>
                <a:t> </a:t>
              </a:r>
              <a:r>
                <a:rPr lang="en-US" sz="2000" dirty="0" err="1">
                  <a:latin typeface="Phetsarath OT" charset="0"/>
                  <a:cs typeface="Phetsarath OT" charset="0"/>
                </a:rPr>
                <a:t>ໃນໄລຍະຍາວ</a:t>
              </a:r>
              <a:r>
                <a:rPr lang="en-US" sz="2000" dirty="0">
                  <a:latin typeface="Phetsarath OT" charset="0"/>
                  <a:cs typeface="Phetsarath OT" charset="0"/>
                </a:rPr>
                <a:t> (Long term security of food provision)</a:t>
              </a:r>
            </a:p>
          </p:txBody>
        </p:sp>
      </p:grpSp>
      <p:sp>
        <p:nvSpPr>
          <p:cNvPr id="30" name="Rectangle 29"/>
          <p:cNvSpPr/>
          <p:nvPr/>
        </p:nvSpPr>
        <p:spPr>
          <a:xfrm>
            <a:off x="2222606" y="2275560"/>
            <a:ext cx="6734536" cy="461665"/>
          </a:xfrm>
          <a:prstGeom prst="rect">
            <a:avLst/>
          </a:prstGeom>
          <a:solidFill>
            <a:schemeClr val="bg1"/>
          </a:solidFill>
          <a:ln>
            <a:solidFill>
              <a:schemeClr val="accent6">
                <a:lumMod val="50000"/>
              </a:schemeClr>
            </a:solidFill>
          </a:ln>
        </p:spPr>
        <p:txBody>
          <a:bodyPr wrap="none">
            <a:spAutoFit/>
          </a:bodyPr>
          <a:lstStyle/>
          <a:p>
            <a:r>
              <a:rPr lang="en-US" sz="2400" dirty="0" err="1">
                <a:latin typeface="Phetsarath OT" charset="0"/>
                <a:cs typeface="Phetsarath OT" charset="0"/>
              </a:rPr>
              <a:t>ບູລິມະສີດການພັດທະນາສຳລັບຄົວເຮືອນກະສິກອນມີດັ່ງລຸ່ມນີ</a:t>
            </a:r>
            <a:r>
              <a:rPr lang="en-US" sz="2400" dirty="0">
                <a:latin typeface="Phetsarath OT" charset="0"/>
                <a:cs typeface="Phetsarath OT" charset="0"/>
              </a:rPr>
              <a:t>້::</a:t>
            </a:r>
          </a:p>
        </p:txBody>
      </p:sp>
    </p:spTree>
    <p:extLst>
      <p:ext uri="{BB962C8B-B14F-4D97-AF65-F5344CB8AC3E}">
        <p14:creationId xmlns:p14="http://schemas.microsoft.com/office/powerpoint/2010/main" val="972456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3. </a:t>
            </a:r>
            <a:r>
              <a:rPr lang="en-US" altLang="ko-KR" sz="2800" b="1" dirty="0" err="1">
                <a:solidFill>
                  <a:schemeClr val="accent5">
                    <a:lumMod val="50000"/>
                  </a:schemeClr>
                </a:solidFill>
                <a:latin typeface="Phetsarath OT" charset="0"/>
                <a:ea typeface="Phetsarath OT" charset="0"/>
                <a:cs typeface="Phetsarath OT" charset="0"/>
              </a:rPr>
              <a:t>ເສດຖະສາດຂອງຄົວເຮືອນກະສິກອນ</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ລັກສະນະພິເສດຂອງຄົວເຮືອນກະສິກອນ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grpSp>
        <p:nvGrpSpPr>
          <p:cNvPr id="7" name="Group 6"/>
          <p:cNvGrpSpPr/>
          <p:nvPr/>
        </p:nvGrpSpPr>
        <p:grpSpPr>
          <a:xfrm>
            <a:off x="1939796" y="2061647"/>
            <a:ext cx="9805513" cy="2146518"/>
            <a:chOff x="3059211" y="3253753"/>
            <a:chExt cx="7585934" cy="1759499"/>
          </a:xfrm>
        </p:grpSpPr>
        <p:grpSp>
          <p:nvGrpSpPr>
            <p:cNvPr id="8" name="Group 7"/>
            <p:cNvGrpSpPr/>
            <p:nvPr/>
          </p:nvGrpSpPr>
          <p:grpSpPr>
            <a:xfrm>
              <a:off x="3059211" y="3253753"/>
              <a:ext cx="6644848" cy="1759499"/>
              <a:chOff x="2756873" y="1868269"/>
              <a:chExt cx="6644848" cy="1759499"/>
            </a:xfrm>
          </p:grpSpPr>
          <p:grpSp>
            <p:nvGrpSpPr>
              <p:cNvPr id="10" name="Group 9"/>
              <p:cNvGrpSpPr/>
              <p:nvPr/>
            </p:nvGrpSpPr>
            <p:grpSpPr>
              <a:xfrm>
                <a:off x="2756873" y="1868269"/>
                <a:ext cx="6644848" cy="1759499"/>
                <a:chOff x="3130269" y="2609301"/>
                <a:chExt cx="3887871" cy="2297310"/>
              </a:xfrm>
            </p:grpSpPr>
            <p:sp>
              <p:nvSpPr>
                <p:cNvPr id="13" name="AutoShape 12"/>
                <p:cNvSpPr>
                  <a:spLocks noChangeArrowheads="1"/>
                </p:cNvSpPr>
                <p:nvPr/>
              </p:nvSpPr>
              <p:spPr bwMode="auto">
                <a:xfrm>
                  <a:off x="3130269" y="2609301"/>
                  <a:ext cx="3887871" cy="2297310"/>
                </a:xfrm>
                <a:prstGeom prst="roundRect">
                  <a:avLst>
                    <a:gd name="adj" fmla="val 5273"/>
                  </a:avLst>
                </a:prstGeom>
                <a:solidFill>
                  <a:schemeClr val="bg1"/>
                </a:solidFill>
                <a:ln w="19050" algn="ctr">
                  <a:solidFill>
                    <a:schemeClr val="accent6">
                      <a:lumMod val="50000"/>
                    </a:schemeClr>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400">
                    <a:latin typeface="굴림" pitchFamily="50" charset="-127"/>
                    <a:ea typeface="굴림" pitchFamily="50" charset="-127"/>
                    <a:cs typeface="굴림" pitchFamily="50" charset="-127"/>
                  </a:endParaRPr>
                </a:p>
              </p:txBody>
            </p:sp>
            <p:sp>
              <p:nvSpPr>
                <p:cNvPr id="14" name="AutoShape 14"/>
                <p:cNvSpPr>
                  <a:spLocks noChangeArrowheads="1"/>
                </p:cNvSpPr>
                <p:nvPr/>
              </p:nvSpPr>
              <p:spPr bwMode="auto">
                <a:xfrm>
                  <a:off x="3254390" y="3312236"/>
                  <a:ext cx="3618170" cy="1344613"/>
                </a:xfrm>
                <a:prstGeom prst="roundRect">
                  <a:avLst>
                    <a:gd name="adj" fmla="val 686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ko-KR" sz="2400"/>
                </a:p>
              </p:txBody>
            </p:sp>
            <p:sp>
              <p:nvSpPr>
                <p:cNvPr id="15" name="모서리가 둥근 직사각형 12"/>
                <p:cNvSpPr/>
                <p:nvPr/>
              </p:nvSpPr>
              <p:spPr>
                <a:xfrm>
                  <a:off x="3246228" y="2695168"/>
                  <a:ext cx="3644687" cy="465517"/>
                </a:xfrm>
                <a:prstGeom prst="roundRect">
                  <a:avLst/>
                </a:prstGeom>
                <a:blipFill>
                  <a:blip r:embed="rId3" cstate="print">
                    <a:lum bright="-10000"/>
                  </a:blip>
                  <a:stretch>
                    <a:fillRect/>
                  </a:stretch>
                </a:blipFill>
                <a:ln>
                  <a:solidFill>
                    <a:srgbClr val="329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sz="2400"/>
                </a:p>
              </p:txBody>
            </p:sp>
          </p:grpSp>
          <p:sp>
            <p:nvSpPr>
              <p:cNvPr id="12" name="Rectangle 11"/>
              <p:cNvSpPr/>
              <p:nvPr/>
            </p:nvSpPr>
            <p:spPr>
              <a:xfrm>
                <a:off x="2942336" y="2433876"/>
                <a:ext cx="6107537" cy="832538"/>
              </a:xfrm>
              <a:prstGeom prst="rect">
                <a:avLst/>
              </a:prstGeom>
            </p:spPr>
            <p:txBody>
              <a:bodyPr wrap="square">
                <a:spAutoFit/>
              </a:bodyPr>
              <a:lstStyle/>
              <a:p>
                <a:r>
                  <a:rPr lang="en-US" sz="2000" dirty="0" err="1">
                    <a:latin typeface="Phetsarath OT" charset="0"/>
                    <a:cs typeface="Phetsarath OT" charset="0"/>
                  </a:rPr>
                  <a:t>ຈຳເປັນຕ້ອງ</a:t>
                </a:r>
                <a:r>
                  <a:rPr lang="en-US" sz="2000" dirty="0">
                    <a:latin typeface="Phetsarath OT" charset="0"/>
                    <a:cs typeface="Phetsarath OT" charset="0"/>
                  </a:rPr>
                  <a:t> </a:t>
                </a:r>
                <a:r>
                  <a:rPr lang="en-US" sz="2000" dirty="0" err="1">
                    <a:solidFill>
                      <a:srgbClr val="FF0000"/>
                    </a:solidFill>
                    <a:latin typeface="Phetsarath OT" charset="0"/>
                    <a:cs typeface="Phetsarath OT" charset="0"/>
                  </a:rPr>
                  <a:t>ຈຳແນກລະຫວ່າງ</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ໂຄງສ້າງພາຍໃນຂອງຂະແໜງກະສິກຳ</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ແລະ</a:t>
                </a:r>
                <a:r>
                  <a:rPr lang="en-US" sz="2000" dirty="0">
                    <a:solidFill>
                      <a:srgbClr val="FF0000"/>
                    </a:solidFill>
                    <a:latin typeface="Phetsarath OT" charset="0"/>
                    <a:cs typeface="Phetsarath OT" charset="0"/>
                  </a:rPr>
                  <a:t> </a:t>
                </a:r>
                <a:r>
                  <a:rPr lang="en-US" sz="2000" dirty="0" err="1">
                    <a:solidFill>
                      <a:srgbClr val="FF0000"/>
                    </a:solidFill>
                    <a:latin typeface="Phetsarath OT" charset="0"/>
                    <a:cs typeface="Phetsarath OT" charset="0"/>
                  </a:rPr>
                  <a:t>ທາງເລືອກພາຍໃນການສ້າງຜົນກຳໄລສູງສຸດໃນການຜະລິດ</a:t>
                </a:r>
                <a:r>
                  <a:rPr lang="en-US" sz="2000" dirty="0">
                    <a:solidFill>
                      <a:srgbClr val="FF0000"/>
                    </a:solidFill>
                    <a:latin typeface="Phetsarath OT" charset="0"/>
                    <a:cs typeface="Phetsarath OT" charset="0"/>
                  </a:rPr>
                  <a:t> </a:t>
                </a:r>
                <a:r>
                  <a:rPr lang="en-US" sz="2000" dirty="0">
                    <a:latin typeface="Phetsarath OT" charset="0"/>
                    <a:cs typeface="Phetsarath OT" charset="0"/>
                  </a:rPr>
                  <a:t>(</a:t>
                </a:r>
                <a:r>
                  <a:rPr lang="en-US" sz="2000" dirty="0" err="1">
                    <a:latin typeface="Phetsarath OT" charset="0"/>
                    <a:cs typeface="Phetsarath OT" charset="0"/>
                  </a:rPr>
                  <a:t>ການຜະລິດພືດກະສິກຳ</a:t>
                </a:r>
                <a:r>
                  <a:rPr lang="en-US"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ບັນດາປັດໃຈພາຍນອກ</a:t>
                </a:r>
                <a:r>
                  <a:rPr lang="en-US" sz="2000" dirty="0">
                    <a:latin typeface="Phetsarath OT" charset="0"/>
                    <a:cs typeface="Phetsarath OT" charset="0"/>
                  </a:rPr>
                  <a:t>.</a:t>
                </a:r>
              </a:p>
            </p:txBody>
          </p:sp>
        </p:grpSp>
        <p:sp>
          <p:nvSpPr>
            <p:cNvPr id="9" name="Rectangle 8"/>
            <p:cNvSpPr/>
            <p:nvPr/>
          </p:nvSpPr>
          <p:spPr>
            <a:xfrm>
              <a:off x="3271349" y="3319518"/>
              <a:ext cx="7373796" cy="378426"/>
            </a:xfrm>
            <a:prstGeom prst="rect">
              <a:avLst/>
            </a:prstGeom>
          </p:spPr>
          <p:txBody>
            <a:bodyPr wrap="square">
              <a:spAutoFit/>
            </a:bodyPr>
            <a:lstStyle/>
            <a:p>
              <a:r>
                <a:rPr lang="en-US" sz="2400" dirty="0" err="1">
                  <a:solidFill>
                    <a:schemeClr val="bg1"/>
                  </a:solidFill>
                  <a:latin typeface="Phetsarath OT" charset="0"/>
                  <a:cs typeface="Phetsarath OT" charset="0"/>
                </a:rPr>
                <a:t>ໃນການຄົ້ນຄວ້າເສດຖະກິດສັງຄົມຂອງວຽກງານກະສິກຳ</a:t>
              </a:r>
              <a:endParaRPr lang="en-US" sz="2400" dirty="0">
                <a:solidFill>
                  <a:schemeClr val="bg1"/>
                </a:solidFill>
              </a:endParaRPr>
            </a:p>
          </p:txBody>
        </p:sp>
      </p:grpSp>
    </p:spTree>
    <p:extLst>
      <p:ext uri="{BB962C8B-B14F-4D97-AF65-F5344CB8AC3E}">
        <p14:creationId xmlns:p14="http://schemas.microsoft.com/office/powerpoint/2010/main" val="81913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3. </a:t>
            </a:r>
            <a:r>
              <a:rPr lang="en-US" altLang="ko-KR" sz="2800" b="1" dirty="0" err="1">
                <a:solidFill>
                  <a:schemeClr val="accent5">
                    <a:lumMod val="50000"/>
                  </a:schemeClr>
                </a:solidFill>
                <a:latin typeface="Phetsarath OT" charset="0"/>
                <a:ea typeface="Phetsarath OT" charset="0"/>
                <a:cs typeface="Phetsarath OT" charset="0"/>
              </a:rPr>
              <a:t>ເສດຖະສາດຂອງຄົວເຮືອນກະສິກອນ</a:t>
            </a: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ລັກສະນະພິເສດຂອງຄົວເຮືອນກະສິກອນ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grpSp>
        <p:nvGrpSpPr>
          <p:cNvPr id="7" name="Group 6"/>
          <p:cNvGrpSpPr/>
          <p:nvPr/>
        </p:nvGrpSpPr>
        <p:grpSpPr>
          <a:xfrm>
            <a:off x="1402844" y="2195131"/>
            <a:ext cx="10201308" cy="1555750"/>
            <a:chOff x="2555843" y="1532980"/>
            <a:chExt cx="7359637" cy="1555750"/>
          </a:xfrm>
        </p:grpSpPr>
        <p:sp>
          <p:nvSpPr>
            <p:cNvPr id="8" name="AutoShape 3"/>
            <p:cNvSpPr>
              <a:spLocks noChangeArrowheads="1"/>
            </p:cNvSpPr>
            <p:nvPr/>
          </p:nvSpPr>
          <p:spPr bwMode="auto">
            <a:xfrm>
              <a:off x="3784426" y="1536850"/>
              <a:ext cx="6131054" cy="1161255"/>
            </a:xfrm>
            <a:prstGeom prst="roundRect">
              <a:avLst>
                <a:gd name="adj" fmla="val 0"/>
              </a:avLst>
            </a:prstGeom>
            <a:solidFill>
              <a:schemeClr val="bg1"/>
            </a:solidFill>
            <a:ln w="19050">
              <a:solidFill>
                <a:schemeClr val="bg1">
                  <a:lumMod val="50000"/>
                </a:schemeClr>
              </a:solidFill>
            </a:ln>
            <a:effectLst>
              <a:outerShdw dist="63500" algn="ctr" rotWithShape="0">
                <a:srgbClr val="000000">
                  <a:alpha val="3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ko-KR" sz="2000" dirty="0"/>
            </a:p>
          </p:txBody>
        </p:sp>
        <p:sp>
          <p:nvSpPr>
            <p:cNvPr id="9" name="AutoShape 15"/>
            <p:cNvSpPr>
              <a:spLocks noChangeArrowheads="1"/>
            </p:cNvSpPr>
            <p:nvPr/>
          </p:nvSpPr>
          <p:spPr bwMode="auto">
            <a:xfrm rot="5400000">
              <a:off x="2392260" y="1696563"/>
              <a:ext cx="1555750" cy="1228583"/>
            </a:xfrm>
            <a:prstGeom prst="chevron">
              <a:avLst>
                <a:gd name="adj" fmla="val 25703"/>
              </a:avLst>
            </a:prstGeom>
            <a:blipFill>
              <a:blip r:embed="rId3" cstate="print">
                <a:lum bright="-10000"/>
              </a:blip>
              <a:stretch>
                <a:fillRect/>
              </a:stretch>
            </a:blipFill>
            <a:ln>
              <a:solidFill>
                <a:srgbClr val="0D8A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base">
                <a:lnSpc>
                  <a:spcPct val="100000"/>
                </a:lnSpc>
                <a:spcBef>
                  <a:spcPct val="0"/>
                </a:spcBef>
                <a:spcAft>
                  <a:spcPct val="0"/>
                </a:spcAft>
                <a:buClrTx/>
                <a:buSzTx/>
                <a:buFontTx/>
                <a:buNone/>
                <a:tabLst/>
              </a:pPr>
              <a:endParaRPr lang="ko-KR" altLang="ko-KR" sz="2000">
                <a:solidFill>
                  <a:schemeClr val="lt1"/>
                </a:solidFill>
              </a:endParaRPr>
            </a:p>
          </p:txBody>
        </p:sp>
        <p:sp>
          <p:nvSpPr>
            <p:cNvPr id="10" name="AutoShape 9"/>
            <p:cNvSpPr>
              <a:spLocks noChangeArrowheads="1"/>
            </p:cNvSpPr>
            <p:nvPr/>
          </p:nvSpPr>
          <p:spPr bwMode="auto">
            <a:xfrm>
              <a:off x="3795270" y="1656209"/>
              <a:ext cx="5905914" cy="823922"/>
            </a:xfrm>
            <a:prstGeom prst="roundRect">
              <a:avLst>
                <a:gd name="adj" fmla="val 0"/>
              </a:avLst>
            </a:prstGeom>
            <a:noFill/>
            <a:ln w="9525">
              <a:noFill/>
              <a:round/>
              <a:headEnd/>
              <a:tailEnd/>
            </a:ln>
            <a:effectLst>
              <a:outerShdw dist="17961" dir="2700000" sx="1000" sy="1000" algn="ctr" rotWithShape="0">
                <a:schemeClr val="tx1"/>
              </a:outerShdw>
            </a:effectLst>
          </p:spPr>
          <p:txBody>
            <a:bodyPr vert="horz" wrap="none" lIns="91440" tIns="45720" rIns="91440" bIns="45720" numCol="1" anchor="ctr" anchorCtr="0" compatLnSpc="1">
              <a:prstTxWarp prst="textNoShape">
                <a:avLst/>
              </a:prstTxWarp>
            </a:bodyPr>
            <a:lstStyle/>
            <a:p>
              <a:pPr marL="171450" indent="-171450">
                <a:lnSpc>
                  <a:spcPct val="150000"/>
                </a:lnSpc>
                <a:buFont typeface="Arial" panose="020B0604020202020204" pitchFamily="34" charset="0"/>
                <a:buChar char="•"/>
              </a:pPr>
              <a:r>
                <a:rPr lang="en-US" altLang="ko-KR" sz="2000" dirty="0">
                  <a:solidFill>
                    <a:srgbClr val="0D8A96"/>
                  </a:solidFill>
                  <a:latin typeface="Phetsarath OT" charset="0"/>
                  <a:ea typeface="HY견고딕" pitchFamily="18" charset="-127"/>
                  <a:cs typeface="Phetsarath OT" charset="0"/>
                </a:rPr>
                <a:t> </a:t>
              </a:r>
              <a:r>
                <a:rPr lang="en-US" sz="2000" dirty="0" err="1">
                  <a:latin typeface="Phetsarath OT" charset="0"/>
                  <a:cs typeface="Phetsarath OT" charset="0"/>
                </a:rPr>
                <a:t>ຍຸດທະສາດການຜະລິດຕ່າງ</a:t>
              </a:r>
              <a:r>
                <a:rPr lang="en-US" sz="2000" dirty="0">
                  <a:latin typeface="Phetsarath OT" charset="0"/>
                  <a:cs typeface="Phetsarath OT" charset="0"/>
                </a:rPr>
                <a:t>ໆ (</a:t>
              </a:r>
              <a:r>
                <a:rPr lang="en-US" sz="2000" dirty="0" err="1">
                  <a:latin typeface="Phetsarath OT" charset="0"/>
                  <a:cs typeface="Phetsarath OT" charset="0"/>
                </a:rPr>
                <a:t>ການຄິດໄລ່ຜົນກຳໄລທັງໝົດ</a:t>
              </a:r>
              <a:r>
                <a:rPr lang="en-US" sz="2000" dirty="0">
                  <a:latin typeface="Phetsarath OT" charset="0"/>
                  <a:cs typeface="Phetsarath OT" charset="0"/>
                </a:rPr>
                <a:t>, </a:t>
              </a:r>
              <a:r>
                <a:rPr lang="en-US" sz="2000" dirty="0" err="1">
                  <a:latin typeface="Phetsarath OT" charset="0"/>
                  <a:cs typeface="Phetsarath OT" charset="0"/>
                </a:rPr>
                <a:t>ການນຳໃຊ້ໂປຼແກມເສັ້ນຊື</a:t>
              </a:r>
              <a:r>
                <a:rPr lang="en-US" sz="2000" dirty="0">
                  <a:latin typeface="Phetsarath OT" charset="0"/>
                  <a:cs typeface="Phetsarath OT" charset="0"/>
                </a:rPr>
                <a:t>່ ໆ</a:t>
              </a:r>
              <a:r>
                <a:rPr lang="en-US" sz="2000" dirty="0" err="1">
                  <a:latin typeface="Phetsarath OT" charset="0"/>
                  <a:cs typeface="Phetsarath OT" charset="0"/>
                </a:rPr>
                <a:t>ລ</a:t>
              </a:r>
              <a:r>
                <a:rPr lang="en-US" sz="2000" dirty="0">
                  <a:latin typeface="Phetsarath OT" charset="0"/>
                  <a:cs typeface="Phetsarath OT" charset="0"/>
                </a:rPr>
                <a:t>ໆ)</a:t>
              </a:r>
            </a:p>
            <a:p>
              <a:pPr marL="228600" indent="-228600">
                <a:lnSpc>
                  <a:spcPct val="150000"/>
                </a:lnSpc>
                <a:buFont typeface="Arial" panose="020B0604020202020204" pitchFamily="34" charset="0"/>
                <a:buChar char="•"/>
              </a:pPr>
              <a:r>
                <a:rPr lang="en-US" sz="2000" dirty="0" err="1">
                  <a:latin typeface="Phetsarath OT" charset="0"/>
                  <a:cs typeface="Phetsarath OT" charset="0"/>
                </a:rPr>
                <a:t>ລະດັບໃນການຜະລິດກຸ່ມຕົນເອງ</a:t>
              </a:r>
              <a:r>
                <a:rPr lang="en-US" sz="2000" dirty="0">
                  <a:latin typeface="Phetsarath OT" charset="0"/>
                  <a:cs typeface="Phetsarath OT" charset="0"/>
                </a:rPr>
                <a:t> (Level of subsistence production)</a:t>
              </a:r>
            </a:p>
          </p:txBody>
        </p:sp>
        <p:sp>
          <p:nvSpPr>
            <p:cNvPr id="12" name="Rectangle 11"/>
            <p:cNvSpPr/>
            <p:nvPr/>
          </p:nvSpPr>
          <p:spPr>
            <a:xfrm>
              <a:off x="2692344" y="2141577"/>
              <a:ext cx="1439818" cy="400110"/>
            </a:xfrm>
            <a:prstGeom prst="rect">
              <a:avLst/>
            </a:prstGeom>
          </p:spPr>
          <p:txBody>
            <a:bodyPr wrap="none">
              <a:spAutoFit/>
            </a:bodyPr>
            <a:lstStyle/>
            <a:p>
              <a:r>
                <a:rPr lang="en-US" sz="2000" dirty="0" err="1">
                  <a:solidFill>
                    <a:schemeClr val="bg1"/>
                  </a:solidFill>
                  <a:latin typeface="Phetsarath OT" charset="0"/>
                  <a:cs typeface="Phetsarath OT" charset="0"/>
                </a:rPr>
                <a:t>ປັດໃຈພາຍໃນ</a:t>
              </a:r>
              <a:endParaRPr lang="en-US" sz="2000" dirty="0">
                <a:solidFill>
                  <a:schemeClr val="bg1"/>
                </a:solidFill>
                <a:latin typeface="Phetsarath OT" charset="0"/>
                <a:cs typeface="Phetsarath OT" charset="0"/>
              </a:endParaRPr>
            </a:p>
          </p:txBody>
        </p:sp>
      </p:grpSp>
      <p:sp>
        <p:nvSpPr>
          <p:cNvPr id="14" name="AutoShape 3"/>
          <p:cNvSpPr>
            <a:spLocks noChangeArrowheads="1"/>
          </p:cNvSpPr>
          <p:nvPr/>
        </p:nvSpPr>
        <p:spPr bwMode="auto">
          <a:xfrm>
            <a:off x="3120831" y="3443601"/>
            <a:ext cx="8483321" cy="1869378"/>
          </a:xfrm>
          <a:prstGeom prst="roundRect">
            <a:avLst>
              <a:gd name="adj" fmla="val 0"/>
            </a:avLst>
          </a:prstGeom>
          <a:solidFill>
            <a:schemeClr val="bg1"/>
          </a:solidFill>
          <a:ln w="19050">
            <a:solidFill>
              <a:schemeClr val="bg1">
                <a:lumMod val="50000"/>
              </a:schemeClr>
            </a:solidFill>
          </a:ln>
          <a:effectLst>
            <a:outerShdw dist="63500" algn="ctr" rotWithShape="0">
              <a:srgbClr val="000000">
                <a:alpha val="3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ko-KR" sz="2000" dirty="0"/>
          </a:p>
        </p:txBody>
      </p:sp>
      <p:sp>
        <p:nvSpPr>
          <p:cNvPr id="15" name="AutoShape 15"/>
          <p:cNvSpPr>
            <a:spLocks noChangeArrowheads="1"/>
          </p:cNvSpPr>
          <p:nvPr/>
        </p:nvSpPr>
        <p:spPr bwMode="auto">
          <a:xfrm rot="5400000">
            <a:off x="1318863" y="3526042"/>
            <a:ext cx="1885949" cy="1687927"/>
          </a:xfrm>
          <a:prstGeom prst="chevron">
            <a:avLst>
              <a:gd name="adj" fmla="val 25703"/>
            </a:avLst>
          </a:prstGeom>
          <a:blipFill>
            <a:blip r:embed="rId4" cstate="print">
              <a:lum bright="-10000"/>
            </a:blip>
            <a:stretch>
              <a:fillRect/>
            </a:stretch>
          </a:blipFill>
          <a:ln>
            <a:solidFill>
              <a:srgbClr val="329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ko-KR" sz="2000"/>
          </a:p>
        </p:txBody>
      </p:sp>
      <p:sp>
        <p:nvSpPr>
          <p:cNvPr id="16" name="AutoShape 9"/>
          <p:cNvSpPr>
            <a:spLocks noChangeArrowheads="1"/>
          </p:cNvSpPr>
          <p:nvPr/>
        </p:nvSpPr>
        <p:spPr bwMode="auto">
          <a:xfrm>
            <a:off x="3105801" y="3569728"/>
            <a:ext cx="8248208" cy="1594664"/>
          </a:xfrm>
          <a:prstGeom prst="roundRect">
            <a:avLst>
              <a:gd name="adj" fmla="val 0"/>
            </a:avLst>
          </a:prstGeom>
          <a:noFill/>
          <a:ln w="9525">
            <a:noFill/>
            <a:round/>
            <a:headEnd/>
            <a:tailEnd/>
          </a:ln>
          <a:effectLst>
            <a:outerShdw dist="17961" dir="2700000" sx="1000" sy="1000" algn="ctr" rotWithShape="0">
              <a:schemeClr val="tx1"/>
            </a:outerShdw>
          </a:effectLst>
        </p:spPr>
        <p:txBody>
          <a:bodyPr vert="horz" wrap="none" lIns="91440" tIns="45720" rIns="91440" bIns="45720" numCol="1" anchor="ctr" anchorCtr="0" compatLnSpc="1">
            <a:prstTxWarp prst="textNoShape">
              <a:avLst/>
            </a:prstTxWarp>
          </a:bodyPr>
          <a:lstStyle/>
          <a:p>
            <a:pPr marL="171450" indent="-171450">
              <a:lnSpc>
                <a:spcPct val="150000"/>
              </a:lnSpc>
              <a:buFont typeface="Arial" panose="020B0604020202020204" pitchFamily="34" charset="0"/>
              <a:buChar char="•"/>
            </a:pPr>
            <a:r>
              <a:rPr lang="en-US" altLang="ko-KR" sz="2000" dirty="0">
                <a:solidFill>
                  <a:srgbClr val="329936"/>
                </a:solidFill>
                <a:latin typeface="Phetsarath OT" charset="0"/>
                <a:ea typeface="HY견고딕" pitchFamily="18" charset="-127"/>
                <a:cs typeface="Phetsarath OT" charset="0"/>
              </a:rPr>
              <a:t> </a:t>
            </a:r>
            <a:r>
              <a:rPr lang="en-US" sz="2000" dirty="0" err="1">
                <a:latin typeface="Phetsarath OT" charset="0"/>
                <a:cs typeface="Phetsarath OT" charset="0"/>
              </a:rPr>
              <a:t>ສະຖານະການກຳມະສິດນຳໃຊ້ທີ່ດີນ</a:t>
            </a:r>
            <a:r>
              <a:rPr lang="en-US"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ນິຕິກຳຕ່າາ</a:t>
            </a:r>
            <a:r>
              <a:rPr lang="en-US" sz="2000" dirty="0">
                <a:latin typeface="Phetsarath OT" charset="0"/>
                <a:cs typeface="Phetsarath OT" charset="0"/>
              </a:rPr>
              <a:t>ໆ.</a:t>
            </a:r>
          </a:p>
          <a:p>
            <a:pPr marL="171450" indent="-171450">
              <a:lnSpc>
                <a:spcPct val="150000"/>
              </a:lnSpc>
              <a:buFont typeface="Arial" panose="020B0604020202020204" pitchFamily="34" charset="0"/>
              <a:buChar char="•"/>
            </a:pPr>
            <a:r>
              <a:rPr lang="en-US" sz="2000" dirty="0" err="1">
                <a:latin typeface="Phetsarath OT" charset="0"/>
                <a:cs typeface="Phetsarath OT" charset="0"/>
              </a:rPr>
              <a:t>ຕະຫຼາດແຮງງານ</a:t>
            </a:r>
            <a:r>
              <a:rPr lang="en-US" sz="2000" dirty="0">
                <a:latin typeface="Phetsarath OT" charset="0"/>
                <a:cs typeface="Phetsarath OT" charset="0"/>
              </a:rPr>
              <a:t>/</a:t>
            </a:r>
            <a:r>
              <a:rPr lang="en-US" sz="2000" dirty="0" err="1">
                <a:latin typeface="Phetsarath OT" charset="0"/>
                <a:cs typeface="Phetsarath OT" charset="0"/>
              </a:rPr>
              <a:t>ແຮງານ</a:t>
            </a:r>
            <a:r>
              <a:rPr lang="en-US" sz="2000" dirty="0">
                <a:latin typeface="Phetsarath OT" charset="0"/>
                <a:cs typeface="Phetsarath OT" charset="0"/>
              </a:rPr>
              <a:t>, </a:t>
            </a:r>
            <a:r>
              <a:rPr lang="en-US" sz="2000" dirty="0" err="1">
                <a:latin typeface="Phetsarath OT" charset="0"/>
                <a:cs typeface="Phetsarath OT" charset="0"/>
              </a:rPr>
              <a:t>ສະຖານະການການຈ້າງງານ</a:t>
            </a:r>
            <a:r>
              <a:rPr lang="en-US"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ອັດຕາແຮງງານບໍ່ເປັນທາງການ</a:t>
            </a:r>
            <a:endParaRPr lang="en-US" sz="2000" dirty="0">
              <a:latin typeface="Phetsarath OT" charset="0"/>
              <a:cs typeface="Phetsarath OT" charset="0"/>
            </a:endParaRPr>
          </a:p>
          <a:p>
            <a:pPr marL="171450" indent="-171450">
              <a:lnSpc>
                <a:spcPct val="150000"/>
              </a:lnSpc>
              <a:buFont typeface="Arial" panose="020B0604020202020204" pitchFamily="34" charset="0"/>
              <a:buChar char="•"/>
            </a:pPr>
            <a:r>
              <a:rPr lang="en-US" sz="2000" dirty="0" err="1">
                <a:latin typeface="Phetsarath OT" charset="0"/>
                <a:cs typeface="Phetsarath OT" charset="0"/>
              </a:rPr>
              <a:t>ທືນ</a:t>
            </a:r>
            <a:r>
              <a:rPr lang="en-US" sz="2000" dirty="0">
                <a:latin typeface="Phetsarath OT" charset="0"/>
                <a:cs typeface="Phetsarath OT" charset="0"/>
              </a:rPr>
              <a:t>/</a:t>
            </a:r>
            <a:r>
              <a:rPr lang="en-US" sz="2000" dirty="0" err="1">
                <a:latin typeface="Phetsarath OT" charset="0"/>
                <a:cs typeface="Phetsarath OT" charset="0"/>
              </a:rPr>
              <a:t>ການກູ້ຢືມ</a:t>
            </a:r>
            <a:r>
              <a:rPr lang="en-US" sz="2000" dirty="0">
                <a:latin typeface="Phetsarath OT" charset="0"/>
                <a:cs typeface="Phetsarath OT" charset="0"/>
              </a:rPr>
              <a:t> (credit facilities)</a:t>
            </a:r>
          </a:p>
          <a:p>
            <a:pPr marL="171450" indent="-171450">
              <a:lnSpc>
                <a:spcPct val="150000"/>
              </a:lnSpc>
              <a:buFont typeface="Arial" panose="020B0604020202020204" pitchFamily="34" charset="0"/>
              <a:buChar char="•"/>
            </a:pPr>
            <a:r>
              <a:rPr lang="en-US" sz="2000" dirty="0" err="1">
                <a:latin typeface="Phetsarath OT" charset="0"/>
                <a:cs typeface="Phetsarath OT" charset="0"/>
              </a:rPr>
              <a:t>ລາຄາທ້ອງຕະຫຼາດ</a:t>
            </a:r>
            <a:r>
              <a:rPr lang="en-US"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ນະໂຍບາຍລາຄາ</a:t>
            </a:r>
            <a:endParaRPr lang="en-US" sz="2000" dirty="0">
              <a:latin typeface="Phetsarath OT" charset="0"/>
              <a:cs typeface="Phetsarath OT" charset="0"/>
            </a:endParaRPr>
          </a:p>
        </p:txBody>
      </p:sp>
      <p:sp>
        <p:nvSpPr>
          <p:cNvPr id="17" name="Rectangle 16"/>
          <p:cNvSpPr/>
          <p:nvPr/>
        </p:nvSpPr>
        <p:spPr>
          <a:xfrm>
            <a:off x="1253577" y="3997276"/>
            <a:ext cx="2255723" cy="400110"/>
          </a:xfrm>
          <a:prstGeom prst="rect">
            <a:avLst/>
          </a:prstGeom>
        </p:spPr>
        <p:txBody>
          <a:bodyPr wrap="none">
            <a:spAutoFit/>
          </a:bodyPr>
          <a:lstStyle/>
          <a:p>
            <a:pPr algn="ctr"/>
            <a:r>
              <a:rPr lang="en-US" sz="2000" dirty="0" err="1">
                <a:solidFill>
                  <a:schemeClr val="bg1"/>
                </a:solidFill>
                <a:latin typeface="Phetsarath OT" charset="0"/>
                <a:cs typeface="Phetsarath OT" charset="0"/>
              </a:rPr>
              <a:t>ປັດໃຈພາຍນອກ</a:t>
            </a:r>
            <a:endParaRPr lang="en-US" sz="2000" dirty="0">
              <a:solidFill>
                <a:schemeClr val="bg1"/>
              </a:solidFill>
              <a:latin typeface="Phetsarath OT" charset="0"/>
              <a:cs typeface="Phetsarath OT" charset="0"/>
            </a:endParaRPr>
          </a:p>
        </p:txBody>
      </p:sp>
    </p:spTree>
    <p:extLst>
      <p:ext uri="{BB962C8B-B14F-4D97-AF65-F5344CB8AC3E}">
        <p14:creationId xmlns:p14="http://schemas.microsoft.com/office/powerpoint/2010/main" val="1243762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모서리가 둥근 직사각형 39"/>
          <p:cNvSpPr/>
          <p:nvPr/>
        </p:nvSpPr>
        <p:spPr bwMode="auto">
          <a:xfrm>
            <a:off x="1734207" y="1335159"/>
            <a:ext cx="9222827" cy="3788634"/>
          </a:xfrm>
          <a:prstGeom prst="round1Rect">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lvl="0" fontAlgn="base" latinLnBrk="1">
              <a:spcBef>
                <a:spcPct val="20000"/>
              </a:spcBef>
              <a:spcAft>
                <a:spcPct val="0"/>
              </a:spcAft>
              <a:defRPr/>
            </a:pPr>
            <a:endParaRPr lang="en-US" altLang="ko-KR" sz="3200" b="1" dirty="0">
              <a:solidFill>
                <a:schemeClr val="accent2">
                  <a:lumMod val="50000"/>
                </a:schemeClr>
              </a:solidFill>
              <a:latin typeface="Phetsarath" charset="0"/>
              <a:ea typeface="Phetsarath" charset="0"/>
              <a:cs typeface="Phetsarath" charset="0"/>
            </a:endParaRPr>
          </a:p>
          <a:p>
            <a:pPr lvl="0" fontAlgn="base" latinLnBrk="1">
              <a:spcBef>
                <a:spcPct val="20000"/>
              </a:spcBef>
              <a:spcAft>
                <a:spcPct val="0"/>
              </a:spcAft>
              <a:defRPr/>
            </a:pPr>
            <a:r>
              <a:rPr lang="en-US" altLang="ko-KR" sz="3200" b="1" dirty="0">
                <a:solidFill>
                  <a:schemeClr val="accent2">
                    <a:lumMod val="50000"/>
                  </a:schemeClr>
                </a:solidFill>
                <a:latin typeface="Phetsarath" charset="0"/>
                <a:ea typeface="Phetsarath" charset="0"/>
                <a:cs typeface="Phetsarath" charset="0"/>
              </a:rPr>
              <a:t>04: </a:t>
            </a:r>
            <a:r>
              <a:rPr lang="en-US" altLang="ko-KR" sz="3200" b="1" dirty="0" err="1">
                <a:solidFill>
                  <a:schemeClr val="accent2">
                    <a:lumMod val="50000"/>
                  </a:schemeClr>
                </a:solidFill>
                <a:latin typeface="Phetsarath" charset="0"/>
                <a:ea typeface="Phetsarath" charset="0"/>
                <a:cs typeface="Phetsarath" charset="0"/>
              </a:rPr>
              <a:t>ການວັດແທກການຜະລິດ</a:t>
            </a:r>
            <a:r>
              <a:rPr lang="en-US" altLang="ko-KR" sz="3200" b="1" dirty="0">
                <a:solidFill>
                  <a:schemeClr val="accent2">
                    <a:lumMod val="50000"/>
                  </a:schemeClr>
                </a:solidFill>
                <a:latin typeface="Phetsarath" charset="0"/>
                <a:ea typeface="Phetsarath" charset="0"/>
                <a:cs typeface="Phetsarath" charset="0"/>
              </a:rPr>
              <a:t> </a:t>
            </a:r>
            <a:r>
              <a:rPr lang="en-US" altLang="ko-KR" sz="3200" b="1" dirty="0" err="1">
                <a:solidFill>
                  <a:schemeClr val="accent2">
                    <a:lumMod val="50000"/>
                  </a:schemeClr>
                </a:solidFill>
                <a:latin typeface="Phetsarath" charset="0"/>
                <a:ea typeface="Phetsarath" charset="0"/>
                <a:cs typeface="Phetsarath" charset="0"/>
              </a:rPr>
              <a:t>ແລະ</a:t>
            </a:r>
            <a:r>
              <a:rPr lang="en-US" altLang="ko-KR" sz="3200" b="1" dirty="0">
                <a:solidFill>
                  <a:schemeClr val="accent2">
                    <a:lumMod val="50000"/>
                  </a:schemeClr>
                </a:solidFill>
                <a:latin typeface="Phetsarath" charset="0"/>
                <a:ea typeface="Phetsarath" charset="0"/>
                <a:cs typeface="Phetsarath" charset="0"/>
              </a:rPr>
              <a:t> </a:t>
            </a:r>
          </a:p>
          <a:p>
            <a:pPr lvl="0" indent="1892300" fontAlgn="base" latinLnBrk="1">
              <a:spcBef>
                <a:spcPct val="20000"/>
              </a:spcBef>
              <a:spcAft>
                <a:spcPct val="0"/>
              </a:spcAft>
              <a:defRPr/>
            </a:pPr>
            <a:r>
              <a:rPr lang="en-US" altLang="ko-KR" sz="3200" b="1" dirty="0" err="1">
                <a:solidFill>
                  <a:schemeClr val="accent2">
                    <a:lumMod val="50000"/>
                  </a:schemeClr>
                </a:solidFill>
                <a:latin typeface="Phetsarath" charset="0"/>
                <a:ea typeface="Phetsarath" charset="0"/>
                <a:cs typeface="Phetsarath" charset="0"/>
              </a:rPr>
              <a:t>ການບໍລິໂພກຂອງຄົວເຮືອນ</a:t>
            </a:r>
            <a:endParaRPr lang="en-US" altLang="ko-KR" sz="3200" b="1" dirty="0">
              <a:solidFill>
                <a:schemeClr val="accent2">
                  <a:lumMod val="50000"/>
                </a:schemeClr>
              </a:solidFill>
              <a:latin typeface="Phetsarath" charset="0"/>
              <a:ea typeface="Phetsarath" charset="0"/>
              <a:cs typeface="Phetsarath" charset="0"/>
            </a:endParaRPr>
          </a:p>
          <a:p>
            <a:pPr marL="342900">
              <a:lnSpc>
                <a:spcPct val="100000"/>
              </a:lnSpc>
            </a:pPr>
            <a:endParaRPr lang="en-US" sz="2800" b="1" dirty="0">
              <a:solidFill>
                <a:schemeClr val="accent2">
                  <a:lumMod val="75000"/>
                </a:schemeClr>
              </a:solidFill>
              <a:latin typeface="Phetsarath" charset="0"/>
              <a:ea typeface="Phetsarath" charset="0"/>
              <a:cs typeface="Phetsarath" charset="0"/>
            </a:endParaRPr>
          </a:p>
          <a:p>
            <a:pPr marL="457200" lvl="0" indent="-279400">
              <a:buBlip>
                <a:blip r:embed="rId2"/>
              </a:buBlip>
            </a:pPr>
            <a:r>
              <a:rPr lang="en-US" sz="2400" dirty="0" err="1">
                <a:solidFill>
                  <a:schemeClr val="accent2">
                    <a:lumMod val="75000"/>
                  </a:schemeClr>
                </a:solidFill>
                <a:latin typeface="Phetsarath" charset="0"/>
                <a:ea typeface="Phetsarath" charset="0"/>
                <a:cs typeface="Phetsarath" charset="0"/>
              </a:rPr>
              <a:t>ລັກສະນະຂອງຄົວເຮືອນກະສິກອນໃນ</a:t>
            </a:r>
            <a:r>
              <a:rPr lang="en-US" sz="2400" dirty="0">
                <a:solidFill>
                  <a:schemeClr val="accent2">
                    <a:lumMod val="75000"/>
                  </a:schemeClr>
                </a:solidFill>
                <a:latin typeface="Phetsarath" charset="0"/>
                <a:ea typeface="Phetsarath" charset="0"/>
                <a:cs typeface="Phetsarath" charset="0"/>
              </a:rPr>
              <a:t> </a:t>
            </a:r>
            <a:r>
              <a:rPr lang="en-US" sz="2400" dirty="0" err="1">
                <a:solidFill>
                  <a:schemeClr val="accent2">
                    <a:lumMod val="75000"/>
                  </a:schemeClr>
                </a:solidFill>
                <a:latin typeface="Phetsarath" charset="0"/>
                <a:ea typeface="Phetsarath" charset="0"/>
                <a:cs typeface="Phetsarath" charset="0"/>
              </a:rPr>
              <a:t>ສປປລາວ</a:t>
            </a:r>
            <a:endParaRPr lang="en-US" sz="2400" dirty="0">
              <a:solidFill>
                <a:schemeClr val="accent2">
                  <a:lumMod val="75000"/>
                </a:schemeClr>
              </a:solidFill>
              <a:latin typeface="Phetsarath" charset="0"/>
              <a:ea typeface="Phetsarath" charset="0"/>
              <a:cs typeface="Phetsarath" charset="0"/>
            </a:endParaRPr>
          </a:p>
          <a:p>
            <a:pPr marL="457200" indent="-279400">
              <a:buBlip>
                <a:blip r:embed="rId2"/>
              </a:buBlip>
            </a:pPr>
            <a:r>
              <a:rPr lang="en-US" sz="2400" dirty="0" err="1">
                <a:solidFill>
                  <a:schemeClr val="accent2">
                    <a:lumMod val="75000"/>
                  </a:schemeClr>
                </a:solidFill>
                <a:latin typeface="Phetsarath" charset="0"/>
                <a:ea typeface="Phetsarath" charset="0"/>
                <a:cs typeface="Phetsarath" charset="0"/>
              </a:rPr>
              <a:t>ການວັດແທກການຜະລິດ</a:t>
            </a:r>
            <a:r>
              <a:rPr lang="en-US" sz="2400" dirty="0">
                <a:solidFill>
                  <a:schemeClr val="accent2">
                    <a:lumMod val="75000"/>
                  </a:schemeClr>
                </a:solidFill>
                <a:latin typeface="Phetsarath" charset="0"/>
                <a:ea typeface="Phetsarath" charset="0"/>
                <a:cs typeface="Phetsarath" charset="0"/>
              </a:rPr>
              <a:t> </a:t>
            </a:r>
            <a:r>
              <a:rPr lang="en-US" sz="2400" dirty="0" err="1">
                <a:solidFill>
                  <a:schemeClr val="accent2">
                    <a:lumMod val="75000"/>
                  </a:schemeClr>
                </a:solidFill>
                <a:latin typeface="Phetsarath" charset="0"/>
                <a:ea typeface="Phetsarath" charset="0"/>
                <a:cs typeface="Phetsarath" charset="0"/>
              </a:rPr>
              <a:t>ແລະ</a:t>
            </a:r>
            <a:r>
              <a:rPr lang="en-US" sz="2400" dirty="0">
                <a:solidFill>
                  <a:schemeClr val="accent2">
                    <a:lumMod val="75000"/>
                  </a:schemeClr>
                </a:solidFill>
                <a:latin typeface="Phetsarath" charset="0"/>
                <a:ea typeface="Phetsarath" charset="0"/>
                <a:cs typeface="Phetsarath" charset="0"/>
              </a:rPr>
              <a:t> </a:t>
            </a:r>
            <a:r>
              <a:rPr lang="en-US" sz="2400" dirty="0" err="1">
                <a:solidFill>
                  <a:schemeClr val="accent2">
                    <a:lumMod val="75000"/>
                  </a:schemeClr>
                </a:solidFill>
                <a:latin typeface="Phetsarath" charset="0"/>
                <a:ea typeface="Phetsarath" charset="0"/>
                <a:cs typeface="Phetsarath" charset="0"/>
              </a:rPr>
              <a:t>ການບໍລິໂພກຂອງຄົວເຮືອນ</a:t>
            </a:r>
            <a:endParaRPr lang="en-US" sz="2400" dirty="0">
              <a:solidFill>
                <a:schemeClr val="accent2">
                  <a:lumMod val="75000"/>
                </a:schemeClr>
              </a:solidFill>
              <a:latin typeface="Phetsarath" charset="0"/>
              <a:ea typeface="Phetsarath" charset="0"/>
              <a:cs typeface="Phetsarath" charset="0"/>
            </a:endParaRPr>
          </a:p>
          <a:p>
            <a:pPr marL="457200" indent="-279400">
              <a:buBlip>
                <a:blip r:embed="rId2"/>
              </a:buBlip>
            </a:pPr>
            <a:r>
              <a:rPr lang="en-US" sz="2400" dirty="0" err="1">
                <a:solidFill>
                  <a:schemeClr val="accent2">
                    <a:lumMod val="75000"/>
                  </a:schemeClr>
                </a:solidFill>
                <a:latin typeface="Phetsarath" charset="0"/>
                <a:ea typeface="Phetsarath" charset="0"/>
                <a:cs typeface="Phetsarath" charset="0"/>
              </a:rPr>
              <a:t>ການປຽບທຽບອັດຕາສ່ວນລາຍຮັບສຸທິຂອງຄົວເຮືອນ</a:t>
            </a:r>
            <a:endParaRPr lang="en-US" sz="2400" dirty="0">
              <a:solidFill>
                <a:schemeClr val="accent2">
                  <a:lumMod val="75000"/>
                </a:schemeClr>
              </a:solidFill>
              <a:latin typeface="Phetsarath" charset="0"/>
              <a:ea typeface="Phetsarath" charset="0"/>
              <a:cs typeface="Phetsarath" charset="0"/>
            </a:endParaRPr>
          </a:p>
          <a:p>
            <a:pPr marL="177800"/>
            <a:endParaRPr lang="en-US" altLang="ko-KR" sz="2400" b="1" dirty="0">
              <a:solidFill>
                <a:schemeClr val="accent2">
                  <a:lumMod val="75000"/>
                </a:schemeClr>
              </a:solidFill>
              <a:latin typeface="Phetsarath" charset="0"/>
              <a:ea typeface="Phetsarath" charset="0"/>
              <a:cs typeface="Phetsarath" charset="0"/>
            </a:endParaRPr>
          </a:p>
        </p:txBody>
      </p:sp>
    </p:spTree>
    <p:extLst>
      <p:ext uri="{BB962C8B-B14F-4D97-AF65-F5344CB8AC3E}">
        <p14:creationId xmlns:p14="http://schemas.microsoft.com/office/powerpoint/2010/main" val="450486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4.ການວັດແທກການຜະລິດ </a:t>
            </a:r>
            <a:r>
              <a:rPr lang="en-US" altLang="ko-KR" sz="2800" b="1" dirty="0" err="1">
                <a:solidFill>
                  <a:schemeClr val="accent5">
                    <a:lumMod val="50000"/>
                  </a:schemeClr>
                </a:solidFill>
                <a:latin typeface="Phetsarath OT" charset="0"/>
                <a:ea typeface="Phetsarath OT" charset="0"/>
                <a:cs typeface="Phetsarath OT" charset="0"/>
              </a:rPr>
              <a:t>ແລະ</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altLang="ko-KR" sz="2800" b="1" dirty="0">
              <a:solidFill>
                <a:schemeClr val="accent5">
                  <a:lumMod val="50000"/>
                </a:schemeClr>
              </a:solidFill>
              <a:latin typeface="Phetsarath OT" charset="0"/>
              <a:ea typeface="Phetsarath OT" charset="0"/>
              <a:cs typeface="Phetsarath OT" charset="0"/>
            </a:endParaRP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6572681"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ການວັດແທກການຜະລິດ</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ແລະ</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grpSp>
        <p:nvGrpSpPr>
          <p:cNvPr id="7" name="Group 6"/>
          <p:cNvGrpSpPr/>
          <p:nvPr/>
        </p:nvGrpSpPr>
        <p:grpSpPr>
          <a:xfrm>
            <a:off x="2272417" y="2376963"/>
            <a:ext cx="8873803" cy="2620706"/>
            <a:chOff x="3059211" y="3253753"/>
            <a:chExt cx="6644848" cy="1759499"/>
          </a:xfrm>
        </p:grpSpPr>
        <p:grpSp>
          <p:nvGrpSpPr>
            <p:cNvPr id="8" name="Group 7"/>
            <p:cNvGrpSpPr/>
            <p:nvPr/>
          </p:nvGrpSpPr>
          <p:grpSpPr>
            <a:xfrm>
              <a:off x="3059211" y="3253753"/>
              <a:ext cx="6644848" cy="1759499"/>
              <a:chOff x="2756873" y="1868269"/>
              <a:chExt cx="6644848" cy="1759499"/>
            </a:xfrm>
          </p:grpSpPr>
          <p:grpSp>
            <p:nvGrpSpPr>
              <p:cNvPr id="10" name="Group 9"/>
              <p:cNvGrpSpPr/>
              <p:nvPr/>
            </p:nvGrpSpPr>
            <p:grpSpPr>
              <a:xfrm>
                <a:off x="2756873" y="1868269"/>
                <a:ext cx="6644848" cy="1759499"/>
                <a:chOff x="3130269" y="2609301"/>
                <a:chExt cx="3887871" cy="2297310"/>
              </a:xfrm>
            </p:grpSpPr>
            <p:sp>
              <p:nvSpPr>
                <p:cNvPr id="13" name="AutoShape 12"/>
                <p:cNvSpPr>
                  <a:spLocks noChangeArrowheads="1"/>
                </p:cNvSpPr>
                <p:nvPr/>
              </p:nvSpPr>
              <p:spPr bwMode="auto">
                <a:xfrm>
                  <a:off x="3130269" y="2609301"/>
                  <a:ext cx="3887871" cy="2297310"/>
                </a:xfrm>
                <a:prstGeom prst="roundRect">
                  <a:avLst>
                    <a:gd name="adj" fmla="val 5273"/>
                  </a:avLst>
                </a:prstGeom>
                <a:solidFill>
                  <a:schemeClr val="bg1"/>
                </a:solidFill>
                <a:ln w="19050" algn="ctr">
                  <a:solidFill>
                    <a:srgbClr val="336699"/>
                  </a:solidFill>
                  <a:round/>
                  <a:headEnd/>
                  <a:tailEnd/>
                </a:ln>
                <a:effectLst>
                  <a:prstShdw prst="shdw17" dist="17961" dir="2700000">
                    <a:schemeClr val="bg2">
                      <a:alpha val="50000"/>
                    </a:schemeClr>
                  </a:prst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kumimoji="1" lang="ko-KR" altLang="ko-KR" sz="2000">
                    <a:latin typeface="굴림" pitchFamily="50" charset="-127"/>
                    <a:ea typeface="굴림" pitchFamily="50" charset="-127"/>
                    <a:cs typeface="굴림" pitchFamily="50" charset="-127"/>
                  </a:endParaRPr>
                </a:p>
              </p:txBody>
            </p:sp>
            <p:sp>
              <p:nvSpPr>
                <p:cNvPr id="14" name="AutoShape 14"/>
                <p:cNvSpPr>
                  <a:spLocks noChangeArrowheads="1"/>
                </p:cNvSpPr>
                <p:nvPr/>
              </p:nvSpPr>
              <p:spPr bwMode="auto">
                <a:xfrm>
                  <a:off x="3254390" y="3312236"/>
                  <a:ext cx="3618170" cy="1344613"/>
                </a:xfrm>
                <a:prstGeom prst="roundRect">
                  <a:avLst>
                    <a:gd name="adj" fmla="val 686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ko-KR" sz="2000"/>
                </a:p>
              </p:txBody>
            </p:sp>
            <p:sp>
              <p:nvSpPr>
                <p:cNvPr id="15" name="모서리가 둥근 직사각형 12"/>
                <p:cNvSpPr/>
                <p:nvPr/>
              </p:nvSpPr>
              <p:spPr>
                <a:xfrm>
                  <a:off x="3246228" y="2695168"/>
                  <a:ext cx="3644687" cy="465517"/>
                </a:xfrm>
                <a:prstGeom prst="roundRect">
                  <a:avLst/>
                </a:prstGeom>
                <a:blipFill>
                  <a:blip r:embed="rId3" cstate="print">
                    <a:lum bright="-10000"/>
                  </a:blip>
                  <a:stretch>
                    <a:fillRect/>
                  </a:stretch>
                </a:blipFill>
                <a:ln>
                  <a:solidFill>
                    <a:srgbClr val="329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ko-KR" altLang="en-US" sz="2000"/>
                </a:p>
              </p:txBody>
            </p:sp>
          </p:grpSp>
          <p:sp>
            <p:nvSpPr>
              <p:cNvPr id="12" name="Rectangle 11"/>
              <p:cNvSpPr/>
              <p:nvPr/>
            </p:nvSpPr>
            <p:spPr>
              <a:xfrm>
                <a:off x="2942336" y="2433876"/>
                <a:ext cx="6107537" cy="707886"/>
              </a:xfrm>
              <a:prstGeom prst="rect">
                <a:avLst/>
              </a:prstGeom>
            </p:spPr>
            <p:txBody>
              <a:bodyPr wrap="square">
                <a:spAutoFit/>
              </a:bodyPr>
              <a:lstStyle/>
              <a:p>
                <a:r>
                  <a:rPr lang="en-GB" sz="2000" dirty="0" err="1">
                    <a:latin typeface="Phetsarath OT" charset="0"/>
                    <a:cs typeface="Phetsarath OT" charset="0"/>
                  </a:rPr>
                  <a:t>ນອກຈາກຈະເປັນຜູ້ບໍລິໂພກສິນຄ້າແລ້ວ</a:t>
                </a:r>
                <a:r>
                  <a:rPr lang="en-GB" sz="2000" dirty="0">
                    <a:latin typeface="Phetsarath OT" charset="0"/>
                    <a:cs typeface="Phetsarath OT" charset="0"/>
                  </a:rPr>
                  <a:t>, </a:t>
                </a:r>
                <a:r>
                  <a:rPr lang="en-GB" sz="2000" dirty="0" err="1">
                    <a:latin typeface="Phetsarath OT" charset="0"/>
                    <a:cs typeface="Phetsarath OT" charset="0"/>
                  </a:rPr>
                  <a:t>ຄົວເຮືອນສ່ວນໃຫ່ຍ</a:t>
                </a:r>
                <a:r>
                  <a:rPr lang="en-GB" sz="2000" dirty="0">
                    <a:latin typeface="Phetsarath OT" charset="0"/>
                    <a:cs typeface="Phetsarath OT" charset="0"/>
                  </a:rPr>
                  <a:t> </a:t>
                </a:r>
                <a:r>
                  <a:rPr lang="en-GB" sz="2000" dirty="0" err="1">
                    <a:latin typeface="Phetsarath OT" charset="0"/>
                    <a:cs typeface="Phetsarath OT" charset="0"/>
                  </a:rPr>
                  <a:t>ປະກອບທຸລະກິດສ່ວນຕົວເພື່ອລ້ຽງຊີບຕົນເອງ</a:t>
                </a:r>
                <a:endParaRPr lang="en-US" sz="2000" dirty="0">
                  <a:latin typeface="Phetsarath OT" charset="0"/>
                  <a:cs typeface="Phetsarath OT" charset="0"/>
                </a:endParaRPr>
              </a:p>
            </p:txBody>
          </p:sp>
        </p:grpSp>
        <p:sp>
          <p:nvSpPr>
            <p:cNvPr id="9" name="Rectangle 8"/>
            <p:cNvSpPr/>
            <p:nvPr/>
          </p:nvSpPr>
          <p:spPr>
            <a:xfrm>
              <a:off x="4716919" y="3319518"/>
              <a:ext cx="3051371" cy="309954"/>
            </a:xfrm>
            <a:prstGeom prst="rect">
              <a:avLst/>
            </a:prstGeom>
          </p:spPr>
          <p:txBody>
            <a:bodyPr wrap="square">
              <a:spAutoFit/>
            </a:bodyPr>
            <a:lstStyle/>
            <a:p>
              <a:pPr algn="ctr">
                <a:defRPr/>
              </a:pPr>
              <a:r>
                <a:rPr lang="en-US" sz="2400" dirty="0" err="1">
                  <a:solidFill>
                    <a:schemeClr val="bg1"/>
                  </a:solidFill>
                  <a:latin typeface="Phetsarath OT" charset="0"/>
                  <a:cs typeface="Phetsarath OT" charset="0"/>
                </a:rPr>
                <a:t>ຄົວເຮືອນກະສິກອນໃນ</a:t>
              </a:r>
              <a:r>
                <a:rPr lang="en-US" sz="2400" dirty="0">
                  <a:solidFill>
                    <a:schemeClr val="bg1"/>
                  </a:solidFill>
                  <a:latin typeface="Phetsarath OT" charset="0"/>
                  <a:cs typeface="Phetsarath OT" charset="0"/>
                </a:rPr>
                <a:t> </a:t>
              </a:r>
              <a:r>
                <a:rPr lang="en-US" sz="2400" dirty="0" err="1">
                  <a:solidFill>
                    <a:schemeClr val="bg1"/>
                  </a:solidFill>
                  <a:latin typeface="Phetsarath OT" charset="0"/>
                  <a:cs typeface="Phetsarath OT" charset="0"/>
                </a:rPr>
                <a:t>ສປປລາວ</a:t>
              </a:r>
              <a:endParaRPr lang="en-US" sz="2400" dirty="0">
                <a:solidFill>
                  <a:schemeClr val="bg1"/>
                </a:solidFill>
                <a:latin typeface="Phetsarath OT" charset="0"/>
                <a:cs typeface="Phetsarath OT" charset="0"/>
              </a:endParaRPr>
            </a:p>
          </p:txBody>
        </p:sp>
      </p:grpSp>
    </p:spTree>
    <p:extLst>
      <p:ext uri="{BB962C8B-B14F-4D97-AF65-F5344CB8AC3E}">
        <p14:creationId xmlns:p14="http://schemas.microsoft.com/office/powerpoint/2010/main" val="1825655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p:cNvSpPr txBox="1"/>
          <p:nvPr/>
        </p:nvSpPr>
        <p:spPr>
          <a:xfrm>
            <a:off x="8705850" y="0"/>
            <a:ext cx="585416" cy="261610"/>
          </a:xfrm>
          <a:prstGeom prst="rect">
            <a:avLst/>
          </a:prstGeom>
          <a:noFill/>
        </p:spPr>
        <p:txBody>
          <a:bodyPr wrap="square" rtlCol="0">
            <a:spAutoFit/>
          </a:bodyPr>
          <a:lstStyle/>
          <a:p>
            <a:r>
              <a:rPr lang="en-US" sz="1100" dirty="0"/>
              <a:t>03_01</a:t>
            </a:r>
            <a:endParaRPr lang="th-TH" sz="1100" dirty="0"/>
          </a:p>
        </p:txBody>
      </p:sp>
      <p:grpSp>
        <p:nvGrpSpPr>
          <p:cNvPr id="2" name="Group 1"/>
          <p:cNvGrpSpPr/>
          <p:nvPr/>
        </p:nvGrpSpPr>
        <p:grpSpPr>
          <a:xfrm>
            <a:off x="1335644" y="1757894"/>
            <a:ext cx="9091726" cy="769138"/>
            <a:chOff x="4676200" y="1898759"/>
            <a:chExt cx="5166384" cy="558418"/>
          </a:xfrm>
        </p:grpSpPr>
        <p:grpSp>
          <p:nvGrpSpPr>
            <p:cNvPr id="61" name="Group 60"/>
            <p:cNvGrpSpPr/>
            <p:nvPr/>
          </p:nvGrpSpPr>
          <p:grpSpPr>
            <a:xfrm>
              <a:off x="4676200" y="1898759"/>
              <a:ext cx="5166384" cy="558418"/>
              <a:chOff x="4650023" y="1040888"/>
              <a:chExt cx="5166384" cy="558418"/>
            </a:xfrm>
          </p:grpSpPr>
          <p:sp>
            <p:nvSpPr>
              <p:cNvPr id="62" name="Rectangle 61"/>
              <p:cNvSpPr/>
              <p:nvPr/>
            </p:nvSpPr>
            <p:spPr>
              <a:xfrm>
                <a:off x="4650024" y="10408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63" name="Group 62"/>
              <p:cNvGrpSpPr/>
              <p:nvPr/>
            </p:nvGrpSpPr>
            <p:grpSpPr>
              <a:xfrm>
                <a:off x="4650023" y="1048580"/>
                <a:ext cx="550980" cy="550726"/>
                <a:chOff x="4650023" y="1048580"/>
                <a:chExt cx="550980" cy="550726"/>
              </a:xfrm>
            </p:grpSpPr>
            <p:sp>
              <p:nvSpPr>
                <p:cNvPr id="64" name="Isosceles Triangle 63"/>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65" name="Isosceles Triangle 64"/>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66" name="Isosceles Triangle 65"/>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07" name="TextBox 106"/>
            <p:cNvSpPr txBox="1"/>
            <p:nvPr/>
          </p:nvSpPr>
          <p:spPr>
            <a:xfrm>
              <a:off x="5174761" y="1943670"/>
              <a:ext cx="4624931" cy="335183"/>
            </a:xfrm>
            <a:prstGeom prst="rect">
              <a:avLst/>
            </a:prstGeom>
            <a:noFill/>
          </p:spPr>
          <p:txBody>
            <a:bodyPr wrap="square" rtlCol="0">
              <a:spAutoFit/>
            </a:bodyPr>
            <a:lstStyle/>
            <a:p>
              <a:pPr lvl="0" eaLnBrk="0" fontAlgn="base" hangingPunct="0">
                <a:spcBef>
                  <a:spcPct val="0"/>
                </a:spcBef>
                <a:spcAft>
                  <a:spcPct val="0"/>
                </a:spcAft>
                <a:defRPr/>
              </a:pPr>
              <a:r>
                <a:rPr lang="en-US" altLang="ko-KR" sz="2400" dirty="0">
                  <a:latin typeface="Phetsarath OT" charset="0"/>
                  <a:ea typeface="굴림" pitchFamily="50" charset="-127"/>
                  <a:cs typeface="Phetsarath OT" charset="0"/>
                </a:rPr>
                <a:t> 1. </a:t>
              </a:r>
              <a:r>
                <a:rPr lang="en-US" altLang="ko-KR" sz="2400" dirty="0" err="1">
                  <a:latin typeface="Phetsarath OT" charset="0"/>
                  <a:ea typeface="Arial Unicode MS" pitchFamily="34" charset="-128"/>
                  <a:cs typeface="Phetsarath OT" charset="0"/>
                </a:rPr>
                <a:t>ໂຄງສ້າງລາຍຈ່າຍຂອງວິສະຫະກິດປ່າໄມ</a:t>
              </a:r>
              <a:r>
                <a:rPr lang="en-US" altLang="ko-KR" sz="2400" dirty="0">
                  <a:latin typeface="Phetsarath OT" charset="0"/>
                  <a:ea typeface="Arial Unicode MS" pitchFamily="34" charset="-128"/>
                  <a:cs typeface="Phetsarath OT" charset="0"/>
                </a:rPr>
                <a:t>້</a:t>
              </a:r>
            </a:p>
          </p:txBody>
        </p:sp>
      </p:grpSp>
      <p:grpSp>
        <p:nvGrpSpPr>
          <p:cNvPr id="4" name="Group 3"/>
          <p:cNvGrpSpPr/>
          <p:nvPr/>
        </p:nvGrpSpPr>
        <p:grpSpPr>
          <a:xfrm>
            <a:off x="1351239" y="2805446"/>
            <a:ext cx="9091726" cy="769138"/>
            <a:chOff x="4696794" y="2534997"/>
            <a:chExt cx="5166384" cy="558418"/>
          </a:xfrm>
        </p:grpSpPr>
        <p:grpSp>
          <p:nvGrpSpPr>
            <p:cNvPr id="67" name="Group 66"/>
            <p:cNvGrpSpPr/>
            <p:nvPr/>
          </p:nvGrpSpPr>
          <p:grpSpPr>
            <a:xfrm>
              <a:off x="4696794" y="2534997"/>
              <a:ext cx="5166384" cy="558418"/>
              <a:chOff x="4650023" y="1040888"/>
              <a:chExt cx="5166384" cy="558418"/>
            </a:xfrm>
          </p:grpSpPr>
          <p:sp>
            <p:nvSpPr>
              <p:cNvPr id="68" name="Rectangle 67"/>
              <p:cNvSpPr/>
              <p:nvPr/>
            </p:nvSpPr>
            <p:spPr>
              <a:xfrm>
                <a:off x="4650024" y="10408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69" name="Group 68"/>
              <p:cNvGrpSpPr/>
              <p:nvPr/>
            </p:nvGrpSpPr>
            <p:grpSpPr>
              <a:xfrm>
                <a:off x="4650023" y="1048580"/>
                <a:ext cx="550980" cy="550726"/>
                <a:chOff x="4650023" y="1048580"/>
                <a:chExt cx="550980" cy="550726"/>
              </a:xfrm>
            </p:grpSpPr>
            <p:sp>
              <p:nvSpPr>
                <p:cNvPr id="70" name="Isosceles Triangle 69"/>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1" name="Isosceles Triangle 70"/>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2" name="Isosceles Triangle 71"/>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14" name="TextBox 113"/>
            <p:cNvSpPr txBox="1"/>
            <p:nvPr/>
          </p:nvSpPr>
          <p:spPr>
            <a:xfrm>
              <a:off x="5193918" y="2582129"/>
              <a:ext cx="4624931" cy="469256"/>
            </a:xfrm>
            <a:prstGeom prst="rect">
              <a:avLst/>
            </a:prstGeom>
            <a:noFill/>
          </p:spPr>
          <p:txBody>
            <a:bodyPr wrap="square" rtlCol="0">
              <a:spAutoFit/>
            </a:bodyPr>
            <a:lstStyle/>
            <a:p>
              <a:pPr marL="231775" lvl="0" indent="-231775" algn="just" eaLnBrk="0" fontAlgn="base" hangingPunct="0">
                <a:lnSpc>
                  <a:spcPct val="150000"/>
                </a:lnSpc>
                <a:spcBef>
                  <a:spcPct val="0"/>
                </a:spcBef>
                <a:spcAft>
                  <a:spcPct val="0"/>
                </a:spcAft>
                <a:buFont typeface="+mj-lt"/>
                <a:buAutoNum type="arabicPeriod" startAt="2"/>
              </a:pPr>
              <a:r>
                <a:rPr lang="en-US" altLang="ko-KR" sz="2400" dirty="0" err="1">
                  <a:latin typeface="Phetsarath OT" charset="0"/>
                  <a:ea typeface="Arial Unicode MS" pitchFamily="34" charset="-128"/>
                  <a:cs typeface="Phetsarath OT" charset="0"/>
                </a:rPr>
                <a:t>ຕໍາລາການຜະລິດ</a:t>
              </a:r>
              <a:endParaRPr lang="en-US" altLang="ko-KR" sz="2400" dirty="0">
                <a:latin typeface="Phetsarath OT" charset="0"/>
                <a:ea typeface="Arial Unicode MS" pitchFamily="34" charset="-128"/>
                <a:cs typeface="Phetsarath OT" charset="0"/>
              </a:endParaRPr>
            </a:p>
          </p:txBody>
        </p:sp>
      </p:grpSp>
      <p:grpSp>
        <p:nvGrpSpPr>
          <p:cNvPr id="5" name="Group 4"/>
          <p:cNvGrpSpPr/>
          <p:nvPr/>
        </p:nvGrpSpPr>
        <p:grpSpPr>
          <a:xfrm>
            <a:off x="1363677" y="3696998"/>
            <a:ext cx="9107323" cy="839107"/>
            <a:chOff x="4672177" y="3181276"/>
            <a:chExt cx="5175247" cy="609218"/>
          </a:xfrm>
        </p:grpSpPr>
        <p:grpSp>
          <p:nvGrpSpPr>
            <p:cNvPr id="73" name="Group 72"/>
            <p:cNvGrpSpPr/>
            <p:nvPr/>
          </p:nvGrpSpPr>
          <p:grpSpPr>
            <a:xfrm>
              <a:off x="4672177" y="3181276"/>
              <a:ext cx="5166383" cy="609218"/>
              <a:chOff x="4624624" y="990088"/>
              <a:chExt cx="5166383" cy="609218"/>
            </a:xfrm>
          </p:grpSpPr>
          <p:sp>
            <p:nvSpPr>
              <p:cNvPr id="74" name="Rectangle 73"/>
              <p:cNvSpPr/>
              <p:nvPr/>
            </p:nvSpPr>
            <p:spPr>
              <a:xfrm>
                <a:off x="4624624" y="9900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75" name="Group 74"/>
              <p:cNvGrpSpPr/>
              <p:nvPr/>
            </p:nvGrpSpPr>
            <p:grpSpPr>
              <a:xfrm>
                <a:off x="4650023" y="1048580"/>
                <a:ext cx="550980" cy="550726"/>
                <a:chOff x="4650023" y="1048580"/>
                <a:chExt cx="550980" cy="550726"/>
              </a:xfrm>
            </p:grpSpPr>
            <p:sp>
              <p:nvSpPr>
                <p:cNvPr id="76" name="Isosceles Triangle 75"/>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7" name="Isosceles Triangle 76"/>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78" name="Isosceles Triangle 77"/>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115" name="TextBox 114"/>
            <p:cNvSpPr txBox="1"/>
            <p:nvPr/>
          </p:nvSpPr>
          <p:spPr>
            <a:xfrm>
              <a:off x="5222493" y="3267274"/>
              <a:ext cx="4624931" cy="335183"/>
            </a:xfrm>
            <a:prstGeom prst="rect">
              <a:avLst/>
            </a:prstGeom>
            <a:noFill/>
          </p:spPr>
          <p:txBody>
            <a:bodyPr wrap="square" rtlCol="0">
              <a:spAutoFit/>
            </a:bodyPr>
            <a:lstStyle/>
            <a:p>
              <a:pPr lvl="0" eaLnBrk="0" fontAlgn="base" hangingPunct="0">
                <a:spcBef>
                  <a:spcPct val="20000"/>
                </a:spcBef>
                <a:spcAft>
                  <a:spcPct val="0"/>
                </a:spcAft>
                <a:defRPr/>
              </a:pPr>
              <a:r>
                <a:rPr lang="en-US" altLang="ko-KR" sz="2400" dirty="0">
                  <a:latin typeface="Phetsarath OT" charset="0"/>
                  <a:ea typeface="굴림" pitchFamily="50" charset="-127"/>
                  <a:cs typeface="Phetsarath OT" charset="0"/>
                </a:rPr>
                <a:t>3. </a:t>
              </a:r>
              <a:r>
                <a:rPr lang="en-US" altLang="ko-KR" sz="2400" dirty="0" err="1">
                  <a:latin typeface="Phetsarath OT" charset="0"/>
                  <a:ea typeface="Arial Unicode MS" pitchFamily="34" charset="-128"/>
                  <a:cs typeface="Phetsarath OT" charset="0"/>
                </a:rPr>
                <a:t>ເສດຖະສາດຂອງຄົວເຮືອນກະສິກອນ</a:t>
              </a:r>
              <a:endParaRPr lang="en-US" altLang="ko-KR" sz="2400" dirty="0">
                <a:latin typeface="Phetsarath OT" charset="0"/>
                <a:ea typeface="Arial Unicode MS" pitchFamily="34" charset="-128"/>
                <a:cs typeface="Phetsarath OT" charset="0"/>
              </a:endParaRPr>
            </a:p>
          </p:txBody>
        </p:sp>
      </p:grpSp>
      <p:sp>
        <p:nvSpPr>
          <p:cNvPr id="3" name="Horizontal Scroll 2"/>
          <p:cNvSpPr/>
          <p:nvPr/>
        </p:nvSpPr>
        <p:spPr>
          <a:xfrm>
            <a:off x="1659330" y="469282"/>
            <a:ext cx="2450759" cy="678190"/>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n>
                  <a:solidFill>
                    <a:schemeClr val="accent5">
                      <a:lumMod val="75000"/>
                    </a:schemeClr>
                  </a:solidFill>
                </a:ln>
                <a:latin typeface="Phetsarath OT" charset="0"/>
              </a:rPr>
              <a:t>ຫົວຂໍ</a:t>
            </a:r>
            <a:r>
              <a:rPr lang="en-US" sz="3200" b="1" dirty="0">
                <a:ln>
                  <a:solidFill>
                    <a:schemeClr val="accent5">
                      <a:lumMod val="75000"/>
                    </a:schemeClr>
                  </a:solidFill>
                </a:ln>
                <a:latin typeface="Phetsarath OT" charset="0"/>
              </a:rPr>
              <a:t>້</a:t>
            </a:r>
            <a:endParaRPr lang="th-TH" sz="3200" b="1" dirty="0">
              <a:ln>
                <a:solidFill>
                  <a:schemeClr val="accent5">
                    <a:lumMod val="75000"/>
                  </a:schemeClr>
                </a:solidFill>
              </a:ln>
              <a:latin typeface="Phetsarath OT" charset="0"/>
            </a:endParaRPr>
          </a:p>
        </p:txBody>
      </p:sp>
      <p:grpSp>
        <p:nvGrpSpPr>
          <p:cNvPr id="28" name="Group 27"/>
          <p:cNvGrpSpPr/>
          <p:nvPr/>
        </p:nvGrpSpPr>
        <p:grpSpPr>
          <a:xfrm>
            <a:off x="1335642" y="4872201"/>
            <a:ext cx="9107323" cy="839107"/>
            <a:chOff x="4672177" y="3181276"/>
            <a:chExt cx="5175247" cy="609218"/>
          </a:xfrm>
        </p:grpSpPr>
        <p:grpSp>
          <p:nvGrpSpPr>
            <p:cNvPr id="29" name="Group 28"/>
            <p:cNvGrpSpPr/>
            <p:nvPr/>
          </p:nvGrpSpPr>
          <p:grpSpPr>
            <a:xfrm>
              <a:off x="4672177" y="3181276"/>
              <a:ext cx="5166383" cy="609218"/>
              <a:chOff x="4624624" y="990088"/>
              <a:chExt cx="5166383" cy="609218"/>
            </a:xfrm>
          </p:grpSpPr>
          <p:sp>
            <p:nvSpPr>
              <p:cNvPr id="31" name="Rectangle 30"/>
              <p:cNvSpPr/>
              <p:nvPr/>
            </p:nvSpPr>
            <p:spPr>
              <a:xfrm>
                <a:off x="4624624" y="990088"/>
                <a:ext cx="5166383" cy="558417"/>
              </a:xfrm>
              <a:prstGeom prst="rect">
                <a:avLst/>
              </a:prstGeom>
              <a:ln w="12700">
                <a:solidFill>
                  <a:schemeClr val="accent6">
                    <a:lumMod val="50000"/>
                  </a:schemeClr>
                </a:solid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th-TH" sz="2400"/>
              </a:p>
            </p:txBody>
          </p:sp>
          <p:grpSp>
            <p:nvGrpSpPr>
              <p:cNvPr id="32" name="Group 31"/>
              <p:cNvGrpSpPr/>
              <p:nvPr/>
            </p:nvGrpSpPr>
            <p:grpSpPr>
              <a:xfrm>
                <a:off x="4650023" y="1048580"/>
                <a:ext cx="550980" cy="550726"/>
                <a:chOff x="4650023" y="1048580"/>
                <a:chExt cx="550980" cy="550726"/>
              </a:xfrm>
            </p:grpSpPr>
            <p:sp>
              <p:nvSpPr>
                <p:cNvPr id="33" name="Isosceles Triangle 75"/>
                <p:cNvSpPr/>
                <p:nvPr/>
              </p:nvSpPr>
              <p:spPr>
                <a:xfrm rot="10800000">
                  <a:off x="4662282" y="1048580"/>
                  <a:ext cx="538720"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34" name="Isosceles Triangle 76"/>
                <p:cNvSpPr/>
                <p:nvPr/>
              </p:nvSpPr>
              <p:spPr>
                <a:xfrm>
                  <a:off x="4662284" y="1320101"/>
                  <a:ext cx="538719" cy="271513"/>
                </a:xfrm>
                <a:prstGeom prst="triangle">
                  <a:avLst/>
                </a:prstGeom>
                <a:solidFill>
                  <a:schemeClr val="accent5">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sp>
              <p:nvSpPr>
                <p:cNvPr id="35" name="Isosceles Triangle 77"/>
                <p:cNvSpPr/>
                <p:nvPr/>
              </p:nvSpPr>
              <p:spPr>
                <a:xfrm rot="5400000">
                  <a:off x="4515470" y="1183134"/>
                  <a:ext cx="550725" cy="281620"/>
                </a:xfrm>
                <a:prstGeom prst="triangle">
                  <a:avLst/>
                </a:prstGeom>
                <a:solidFill>
                  <a:schemeClr val="accent5">
                    <a:lumMod val="60000"/>
                    <a:lumOff val="40000"/>
                  </a:schemeClr>
                </a:solidFill>
                <a:ln>
                  <a:solidFill>
                    <a:schemeClr val="accent6">
                      <a:lumMod val="50000"/>
                    </a:schemeClr>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grpSp>
        <p:sp>
          <p:nvSpPr>
            <p:cNvPr id="30" name="TextBox 29"/>
            <p:cNvSpPr txBox="1"/>
            <p:nvPr/>
          </p:nvSpPr>
          <p:spPr>
            <a:xfrm>
              <a:off x="5222493" y="3267274"/>
              <a:ext cx="4624931" cy="335183"/>
            </a:xfrm>
            <a:prstGeom prst="rect">
              <a:avLst/>
            </a:prstGeom>
            <a:noFill/>
          </p:spPr>
          <p:txBody>
            <a:bodyPr wrap="square" rtlCol="0">
              <a:spAutoFit/>
            </a:bodyPr>
            <a:lstStyle/>
            <a:p>
              <a:pPr marL="231775" indent="-231775" eaLnBrk="0" fontAlgn="base" hangingPunct="0">
                <a:spcBef>
                  <a:spcPct val="20000"/>
                </a:spcBef>
                <a:spcAft>
                  <a:spcPct val="0"/>
                </a:spcAft>
                <a:buFont typeface="+mj-lt"/>
                <a:buAutoNum type="arabicPeriod" startAt="4"/>
                <a:defRPr/>
              </a:pPr>
              <a:r>
                <a:rPr lang="en-US" altLang="ko-KR" sz="2400" dirty="0" err="1">
                  <a:latin typeface="Phetsarath OT" charset="0"/>
                  <a:ea typeface="Arial Unicode MS" pitchFamily="34" charset="-128"/>
                  <a:cs typeface="Phetsarath OT" charset="0"/>
                </a:rPr>
                <a:t>ການວັດແທກ</a:t>
              </a:r>
              <a:r>
                <a:rPr lang="en-US" altLang="ko-KR" sz="2400" dirty="0" err="1">
                  <a:latin typeface="Phetsarath OT" charset="0"/>
                  <a:ea typeface="Arial Unicode MS" pitchFamily="50" charset="-127"/>
                  <a:cs typeface="Phetsarath OT" charset="0"/>
                </a:rPr>
                <a:t>ການຜະລິດ</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ແລະ</a:t>
              </a:r>
              <a:r>
                <a:rPr lang="en-US" altLang="ko-KR" sz="2400" dirty="0">
                  <a:latin typeface="Phetsarath OT" charset="0"/>
                  <a:ea typeface="Arial Unicode MS" pitchFamily="50" charset="-127"/>
                  <a:cs typeface="Phetsarath OT" charset="0"/>
                </a:rPr>
                <a:t> </a:t>
              </a:r>
              <a:r>
                <a:rPr lang="en-US" altLang="ko-KR" sz="2400" dirty="0" err="1">
                  <a:latin typeface="Phetsarath OT" charset="0"/>
                  <a:ea typeface="Arial Unicode MS" pitchFamily="50" charset="-127"/>
                  <a:cs typeface="Phetsarath OT" charset="0"/>
                </a:rPr>
                <a:t>ການບໍລິໂພກຂອງຄົວເຮືອນ</a:t>
              </a:r>
              <a:endParaRPr lang="en-US" altLang="ko-KR" sz="2400" dirty="0">
                <a:latin typeface="Phetsarath OT" charset="0"/>
                <a:ea typeface="굴림" pitchFamily="50" charset="-127"/>
                <a:cs typeface="Phetsarath OT" charset="0"/>
              </a:endParaRPr>
            </a:p>
          </p:txBody>
        </p:sp>
      </p:grpSp>
    </p:spTree>
    <p:extLst>
      <p:ext uri="{BB962C8B-B14F-4D97-AF65-F5344CB8AC3E}">
        <p14:creationId xmlns:p14="http://schemas.microsoft.com/office/powerpoint/2010/main" val="2081925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4.ການວັດແທກການຜະລິດ </a:t>
            </a:r>
            <a:r>
              <a:rPr lang="en-US" altLang="ko-KR" sz="2800" b="1" dirty="0" err="1">
                <a:solidFill>
                  <a:schemeClr val="accent5">
                    <a:lumMod val="50000"/>
                  </a:schemeClr>
                </a:solidFill>
                <a:latin typeface="Phetsarath OT" charset="0"/>
                <a:ea typeface="Phetsarath OT" charset="0"/>
                <a:cs typeface="Phetsarath OT" charset="0"/>
              </a:rPr>
              <a:t>ແລະ</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altLang="ko-KR" sz="2800" b="1" dirty="0">
              <a:solidFill>
                <a:schemeClr val="accent5">
                  <a:lumMod val="50000"/>
                </a:schemeClr>
              </a:solidFill>
              <a:latin typeface="Phetsarath OT" charset="0"/>
              <a:ea typeface="Phetsarath OT" charset="0"/>
              <a:cs typeface="Phetsarath OT" charset="0"/>
            </a:endParaRP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6572681"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ການວັດແທກການຜະລິດ</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ແລະ</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16" name="Round Diagonal Corner Rectangle 15"/>
          <p:cNvSpPr/>
          <p:nvPr/>
        </p:nvSpPr>
        <p:spPr>
          <a:xfrm>
            <a:off x="2713901" y="2041405"/>
            <a:ext cx="5278992" cy="405025"/>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spcBef>
                <a:spcPct val="30000"/>
              </a:spcBef>
              <a:defRPr/>
            </a:pPr>
            <a:r>
              <a:rPr lang="en-US" sz="1600" dirty="0">
                <a:latin typeface="Phetsarath OT" charset="0"/>
                <a:cs typeface="Phetsarath OT" charset="0"/>
              </a:rPr>
              <a:t>(1) </a:t>
            </a:r>
            <a:r>
              <a:rPr lang="en-US" sz="1600" dirty="0" err="1">
                <a:latin typeface="Phetsarath OT" charset="0"/>
                <a:cs typeface="Phetsarath OT" charset="0"/>
              </a:rPr>
              <a:t>ການຄິດໄລ່ລາຍຮັບສຸທິຈາກການຜະລິດກະສິກຳ</a:t>
            </a:r>
            <a:endParaRPr lang="en-US" sz="1600" dirty="0">
              <a:latin typeface="Phetsarath OT" charset="0"/>
              <a:cs typeface="Phetsarath OT" charset="0"/>
            </a:endParaRPr>
          </a:p>
        </p:txBody>
      </p:sp>
      <mc:AlternateContent xmlns:mc="http://schemas.openxmlformats.org/markup-compatibility/2006" xmlns:a14="http://schemas.microsoft.com/office/drawing/2010/main">
        <mc:Choice Requires="a14">
          <p:sp>
            <p:nvSpPr>
              <p:cNvPr id="17" name="Rectangle 16"/>
              <p:cNvSpPr/>
              <p:nvPr/>
            </p:nvSpPr>
            <p:spPr>
              <a:xfrm>
                <a:off x="2484145" y="2562612"/>
                <a:ext cx="7100817" cy="707886"/>
              </a:xfrm>
              <a:prstGeom prst="rect">
                <a:avLst/>
              </a:prstGeom>
            </p:spPr>
            <p:txBody>
              <a:bodyPr wrap="square">
                <a:spAutoFit/>
              </a:bodyPr>
              <a:lstStyle/>
              <a:p>
                <a:r>
                  <a:rPr lang="en-GB" sz="2000" dirty="0">
                    <a:latin typeface="Phetsarath OT" charset="0"/>
                    <a:cs typeface="Phetsarath OT" charset="0"/>
                  </a:rPr>
                  <a:t>“</a:t>
                </a:r>
                <a:r>
                  <a:rPr lang="en-GB" sz="2000" dirty="0" err="1">
                    <a:solidFill>
                      <a:srgbClr val="FF0000"/>
                    </a:solidFill>
                    <a:latin typeface="Phetsarath OT" charset="0"/>
                    <a:cs typeface="Phetsarath OT" charset="0"/>
                  </a:rPr>
                  <a:t>ລາຍຮັບສຸທິຈາກການຜະລິດກະສິກຳ</a:t>
                </a:r>
                <a:r>
                  <a:rPr lang="en-GB" sz="2000" dirty="0">
                    <a:solidFill>
                      <a:srgbClr val="FF0000"/>
                    </a:solidFill>
                    <a:latin typeface="Phetsarath OT" charset="0"/>
                    <a:cs typeface="Phetsarath OT" charset="0"/>
                  </a:rPr>
                  <a:t> (</a:t>
                </a:r>
                <a14:m>
                  <m:oMath xmlns:m="http://schemas.openxmlformats.org/officeDocument/2006/math">
                    <m:sSub>
                      <m:sSubPr>
                        <m:ctrlPr>
                          <a:rPr lang="en-US" sz="2000" i="1">
                            <a:solidFill>
                              <a:srgbClr val="FF0000"/>
                            </a:solidFill>
                            <a:latin typeface="Cambria Math" panose="02040503050406030204" pitchFamily="18" charset="0"/>
                          </a:rPr>
                        </m:ctrlPr>
                      </m:sSubPr>
                      <m:e>
                        <m:r>
                          <a:rPr lang="en-GB" sz="2000">
                            <a:solidFill>
                              <a:srgbClr val="FF0000"/>
                            </a:solidFill>
                            <a:latin typeface="Cambria Math"/>
                          </a:rPr>
                          <m:t> </m:t>
                        </m:r>
                        <m:r>
                          <m:rPr>
                            <m:sty m:val="p"/>
                          </m:rPr>
                          <a:rPr lang="en-GB" sz="2000">
                            <a:solidFill>
                              <a:srgbClr val="FF0000"/>
                            </a:solidFill>
                            <a:latin typeface="Cambria Math"/>
                          </a:rPr>
                          <m:t>ya</m:t>
                        </m:r>
                      </m:e>
                      <m:sub>
                        <m:r>
                          <m:rPr>
                            <m:sty m:val="p"/>
                          </m:rPr>
                          <a:rPr lang="en-GB" sz="2000">
                            <a:solidFill>
                              <a:srgbClr val="FF0000"/>
                            </a:solidFill>
                            <a:latin typeface="Cambria Math"/>
                          </a:rPr>
                          <m:t>i</m:t>
                        </m:r>
                      </m:sub>
                    </m:sSub>
                  </m:oMath>
                </a14:m>
                <a:r>
                  <a:rPr lang="en-GB" sz="2000" dirty="0">
                    <a:solidFill>
                      <a:srgbClr val="FF0000"/>
                    </a:solidFill>
                    <a:latin typeface="Phetsarath OT" charset="0"/>
                    <a:cs typeface="Phetsarath OT" charset="0"/>
                  </a:rPr>
                  <a:t>) </a:t>
                </a:r>
                <a:r>
                  <a:rPr lang="en-GB" sz="2000" dirty="0" err="1">
                    <a:latin typeface="Phetsarath OT" charset="0"/>
                    <a:cs typeface="Phetsarath OT" charset="0"/>
                  </a:rPr>
                  <a:t>ແມ່ນກຳໄລ</a:t>
                </a:r>
                <a:r>
                  <a:rPr lang="en-GB" sz="2000" dirty="0">
                    <a:latin typeface="Phetsarath OT" charset="0"/>
                    <a:cs typeface="Phetsarath OT" charset="0"/>
                  </a:rPr>
                  <a:t> </a:t>
                </a:r>
                <a:r>
                  <a:rPr lang="en-GB" sz="2000" dirty="0" err="1">
                    <a:latin typeface="Phetsarath OT" charset="0"/>
                    <a:cs typeface="Phetsarath OT" charset="0"/>
                  </a:rPr>
                  <a:t>ຊື່ງໄດ້ຈາກວິສະຫະກິດການຜະລິດກະສິກຳ</a:t>
                </a:r>
                <a:r>
                  <a:rPr lang="en-GB" sz="2000" dirty="0">
                    <a:latin typeface="Phetsarath OT" charset="0"/>
                    <a:cs typeface="Phetsarath OT"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2484145" y="2562612"/>
                <a:ext cx="7100817" cy="707886"/>
              </a:xfrm>
              <a:prstGeom prst="rect">
                <a:avLst/>
              </a:prstGeom>
              <a:blipFill rotWithShape="0">
                <a:blip r:embed="rId3"/>
                <a:stretch>
                  <a:fillRect l="-945" t="-57759" b="-25862"/>
                </a:stretch>
              </a:blipFill>
            </p:spPr>
            <p:txBody>
              <a:bodyPr/>
              <a:lstStyle/>
              <a:p>
                <a:r>
                  <a:rPr lang="en-US">
                    <a:noFill/>
                  </a:rPr>
                  <a:t> </a:t>
                </a:r>
              </a:p>
            </p:txBody>
          </p:sp>
        </mc:Fallback>
      </mc:AlternateContent>
      <p:sp>
        <p:nvSpPr>
          <p:cNvPr id="18" name="Rounded Rectangle 17"/>
          <p:cNvSpPr/>
          <p:nvPr/>
        </p:nvSpPr>
        <p:spPr>
          <a:xfrm>
            <a:off x="1905492" y="3502075"/>
            <a:ext cx="3739944" cy="408623"/>
          </a:xfrm>
          <a:prstGeom prst="roundRect">
            <a:avLst/>
          </a:prstGeom>
          <a:solidFill>
            <a:schemeClr val="bg1"/>
          </a:solidFill>
          <a:ln>
            <a:solidFill>
              <a:schemeClr val="accent6">
                <a:lumMod val="50000"/>
              </a:schemeClr>
            </a:solidFill>
          </a:ln>
        </p:spPr>
        <p:txBody>
          <a:bodyPr wrap="square">
            <a:spAutoFit/>
          </a:bodyPr>
          <a:lstStyle/>
          <a:p>
            <a:r>
              <a:rPr lang="en-GB" dirty="0" err="1">
                <a:latin typeface="Phetsarath" charset="0"/>
                <a:ea typeface="Phetsarath" charset="0"/>
                <a:cs typeface="Phetsarath" charset="0"/>
              </a:rPr>
              <a:t>ສາມາດຂຽນສູດທາງຄະນິດສາດດັ່ງນີ</a:t>
            </a:r>
            <a:r>
              <a:rPr lang="en-GB" dirty="0">
                <a:latin typeface="Phetsarath" charset="0"/>
                <a:ea typeface="Phetsarath" charset="0"/>
                <a:cs typeface="Phetsarath" charset="0"/>
              </a:rPr>
              <a:t>້:</a:t>
            </a:r>
          </a:p>
        </p:txBody>
      </p:sp>
      <mc:AlternateContent xmlns:mc="http://schemas.openxmlformats.org/markup-compatibility/2006" xmlns:a14="http://schemas.microsoft.com/office/drawing/2010/main">
        <mc:Choice Requires="a14">
          <p:sp>
            <p:nvSpPr>
              <p:cNvPr id="19" name="Rectangle 18"/>
              <p:cNvSpPr/>
              <p:nvPr/>
            </p:nvSpPr>
            <p:spPr>
              <a:xfrm>
                <a:off x="6044509" y="3213442"/>
                <a:ext cx="3896768" cy="884216"/>
              </a:xfrm>
              <a:prstGeom prst="rect">
                <a:avLst/>
              </a:prstGeom>
              <a:ln>
                <a:solidFill>
                  <a:schemeClr val="accent6">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GB" i="1">
                              <a:latin typeface="Cambria Math"/>
                            </a:rPr>
                            <m:t>𝑦𝑎</m:t>
                          </m:r>
                        </m:e>
                        <m:sub>
                          <m:r>
                            <m:rPr>
                              <m:sty m:val="p"/>
                            </m:rPr>
                            <a:rPr lang="en-GB">
                              <a:latin typeface="Cambria Math"/>
                            </a:rPr>
                            <m:t>i</m:t>
                          </m:r>
                        </m:sub>
                      </m:sSub>
                      <m:r>
                        <a:rPr lang="en-GB">
                          <a:latin typeface="Cambria Math"/>
                        </a:rPr>
                        <m:t>=</m:t>
                      </m:r>
                      <m:nary>
                        <m:naryPr>
                          <m:chr m:val="∑"/>
                          <m:limLoc m:val="undOvr"/>
                          <m:ctrlPr>
                            <a:rPr lang="en-US" i="1">
                              <a:latin typeface="Cambria Math" panose="02040503050406030204" pitchFamily="18" charset="0"/>
                            </a:rPr>
                          </m:ctrlPr>
                        </m:naryPr>
                        <m:sub>
                          <m:r>
                            <m:rPr>
                              <m:sty m:val="p"/>
                            </m:rPr>
                            <a:rPr lang="en-GB">
                              <a:latin typeface="Cambria Math"/>
                            </a:rPr>
                            <m:t>a</m:t>
                          </m:r>
                          <m:r>
                            <a:rPr lang="en-GB">
                              <a:latin typeface="Cambria Math"/>
                            </a:rPr>
                            <m:t>=</m:t>
                          </m:r>
                          <m:r>
                            <a:rPr lang="en-GB">
                              <a:latin typeface="Cambria Math"/>
                            </a:rPr>
                            <m:t>1</m:t>
                          </m:r>
                        </m:sub>
                        <m:sup>
                          <m:r>
                            <m:rPr>
                              <m:sty m:val="p"/>
                            </m:rPr>
                            <a:rPr lang="en-GB">
                              <a:latin typeface="Cambria Math"/>
                            </a:rPr>
                            <m:t>l</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GB">
                                      <a:latin typeface="Cambria Math"/>
                                    </a:rPr>
                                    <m:t>Q</m:t>
                                  </m:r>
                                </m:e>
                                <m:sub>
                                  <m:r>
                                    <m:rPr>
                                      <m:sty m:val="p"/>
                                    </m:rPr>
                                    <a:rPr lang="en-GB">
                                      <a:latin typeface="Cambria Math"/>
                                    </a:rPr>
                                    <m:t>i</m:t>
                                  </m:r>
                                  <m:r>
                                    <a:rPr lang="en-GB">
                                      <a:latin typeface="Cambria Math"/>
                                    </a:rPr>
                                    <m:t>,</m:t>
                                  </m:r>
                                  <m:r>
                                    <m:rPr>
                                      <m:sty m:val="p"/>
                                    </m:rPr>
                                    <a:rPr lang="en-GB">
                                      <a:latin typeface="Cambria Math"/>
                                    </a:rPr>
                                    <m:t>a</m:t>
                                  </m:r>
                                </m:sub>
                              </m:sSub>
                              <m:sSub>
                                <m:sSubPr>
                                  <m:ctrlPr>
                                    <a:rPr lang="en-US" i="1">
                                      <a:latin typeface="Cambria Math" panose="02040503050406030204" pitchFamily="18" charset="0"/>
                                    </a:rPr>
                                  </m:ctrlPr>
                                </m:sSubPr>
                                <m:e>
                                  <m:r>
                                    <m:rPr>
                                      <m:sty m:val="p"/>
                                    </m:rPr>
                                    <a:rPr lang="en-GB">
                                      <a:latin typeface="Cambria Math"/>
                                    </a:rPr>
                                    <m:t>P</m:t>
                                  </m:r>
                                </m:e>
                                <m:sub>
                                  <m:r>
                                    <m:rPr>
                                      <m:sty m:val="p"/>
                                    </m:rPr>
                                    <a:rPr lang="en-GB">
                                      <a:latin typeface="Cambria Math"/>
                                    </a:rPr>
                                    <m:t>i</m:t>
                                  </m:r>
                                  <m:r>
                                    <a:rPr lang="en-GB">
                                      <a:latin typeface="Cambria Math"/>
                                    </a:rPr>
                                    <m:t>,</m:t>
                                  </m:r>
                                  <m:r>
                                    <m:rPr>
                                      <m:sty m:val="p"/>
                                    </m:rPr>
                                    <a:rPr lang="en-GB">
                                      <a:latin typeface="Cambria Math"/>
                                    </a:rPr>
                                    <m:t>a</m:t>
                                  </m:r>
                                </m:sub>
                              </m:sSub>
                              <m:r>
                                <a:rPr lang="en-GB" i="1">
                                  <a:latin typeface="Cambria Math"/>
                                </a:rPr>
                                <m:t>−</m:t>
                              </m:r>
                              <m:sSub>
                                <m:sSubPr>
                                  <m:ctrlPr>
                                    <a:rPr lang="en-US" i="1">
                                      <a:latin typeface="Cambria Math" panose="02040503050406030204" pitchFamily="18" charset="0"/>
                                    </a:rPr>
                                  </m:ctrlPr>
                                </m:sSubPr>
                                <m:e>
                                  <m:r>
                                    <m:rPr>
                                      <m:sty m:val="p"/>
                                    </m:rPr>
                                    <a:rPr lang="en-GB">
                                      <a:latin typeface="Cambria Math"/>
                                    </a:rPr>
                                    <m:t>q</m:t>
                                  </m:r>
                                </m:e>
                                <m:sub>
                                  <m:r>
                                    <m:rPr>
                                      <m:sty m:val="p"/>
                                    </m:rPr>
                                    <a:rPr lang="en-GB">
                                      <a:latin typeface="Cambria Math"/>
                                    </a:rPr>
                                    <m:t>i</m:t>
                                  </m:r>
                                  <m:r>
                                    <a:rPr lang="en-GB">
                                      <a:latin typeface="Cambria Math"/>
                                    </a:rPr>
                                    <m:t>,</m:t>
                                  </m:r>
                                  <m:r>
                                    <m:rPr>
                                      <m:sty m:val="p"/>
                                    </m:rPr>
                                    <a:rPr lang="en-GB">
                                      <a:latin typeface="Cambria Math"/>
                                    </a:rPr>
                                    <m:t>a</m:t>
                                  </m:r>
                                </m:sub>
                              </m:sSub>
                              <m:sSub>
                                <m:sSubPr>
                                  <m:ctrlPr>
                                    <a:rPr lang="en-US" i="1">
                                      <a:latin typeface="Cambria Math" panose="02040503050406030204" pitchFamily="18" charset="0"/>
                                    </a:rPr>
                                  </m:ctrlPr>
                                </m:sSubPr>
                                <m:e>
                                  <m:r>
                                    <m:rPr>
                                      <m:sty m:val="p"/>
                                    </m:rPr>
                                    <a:rPr lang="en-GB">
                                      <a:latin typeface="Cambria Math"/>
                                    </a:rPr>
                                    <m:t>p</m:t>
                                  </m:r>
                                </m:e>
                                <m:sub>
                                  <m:r>
                                    <m:rPr>
                                      <m:sty m:val="p"/>
                                    </m:rPr>
                                    <a:rPr lang="en-GB">
                                      <a:latin typeface="Cambria Math"/>
                                    </a:rPr>
                                    <m:t>i</m:t>
                                  </m:r>
                                  <m:r>
                                    <a:rPr lang="en-GB">
                                      <a:latin typeface="Cambria Math"/>
                                    </a:rPr>
                                    <m:t>,</m:t>
                                  </m:r>
                                  <m:r>
                                    <m:rPr>
                                      <m:sty m:val="p"/>
                                    </m:rPr>
                                    <a:rPr lang="en-GB">
                                      <a:latin typeface="Cambria Math"/>
                                    </a:rPr>
                                    <m:t>a</m:t>
                                  </m:r>
                                </m:sub>
                              </m:sSub>
                            </m:e>
                          </m:d>
                        </m:e>
                      </m:nary>
                    </m:oMath>
                  </m:oMathPara>
                </a14:m>
                <a:endParaRPr lang="en-GB" dirty="0"/>
              </a:p>
            </p:txBody>
          </p:sp>
        </mc:Choice>
        <mc:Fallback xmlns="">
          <p:sp>
            <p:nvSpPr>
              <p:cNvPr id="19" name="Rectangle 18"/>
              <p:cNvSpPr>
                <a:spLocks noRot="1" noChangeAspect="1" noMove="1" noResize="1" noEditPoints="1" noAdjustHandles="1" noChangeArrowheads="1" noChangeShapeType="1" noTextEdit="1"/>
              </p:cNvSpPr>
              <p:nvPr/>
            </p:nvSpPr>
            <p:spPr>
              <a:xfrm>
                <a:off x="6044509" y="3213442"/>
                <a:ext cx="3896768" cy="884216"/>
              </a:xfrm>
              <a:prstGeom prst="rect">
                <a:avLst/>
              </a:prstGeom>
              <a:blipFill rotWithShape="0">
                <a:blip r:embed="rId4"/>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0" name="표 2"/>
              <p:cNvGraphicFramePr>
                <a:graphicFrameLocks noGrp="1"/>
              </p:cNvGraphicFramePr>
              <p:nvPr>
                <p:extLst>
                  <p:ext uri="{D42A27DB-BD31-4B8C-83A1-F6EECF244321}">
                    <p14:modId xmlns:p14="http://schemas.microsoft.com/office/powerpoint/2010/main" val="2014603187"/>
                  </p:ext>
                </p:extLst>
              </p:nvPr>
            </p:nvGraphicFramePr>
            <p:xfrm>
              <a:off x="2087912" y="4152654"/>
              <a:ext cx="9357854" cy="2441872"/>
            </p:xfrm>
            <a:graphic>
              <a:graphicData uri="http://schemas.openxmlformats.org/drawingml/2006/table">
                <a:tbl>
                  <a:tblPr firstRow="1" bandRow="1">
                    <a:tableStyleId>{93296810-A885-4BE3-A3E7-6D5BEEA58F35}</a:tableStyleId>
                  </a:tblPr>
                  <a:tblGrid>
                    <a:gridCol w="1573882">
                      <a:extLst>
                        <a:ext uri="{9D8B030D-6E8A-4147-A177-3AD203B41FA5}">
                          <a16:colId xmlns:a16="http://schemas.microsoft.com/office/drawing/2014/main" val="20000"/>
                        </a:ext>
                      </a:extLst>
                    </a:gridCol>
                    <a:gridCol w="7783972">
                      <a:extLst>
                        <a:ext uri="{9D8B030D-6E8A-4147-A177-3AD203B41FA5}">
                          <a16:colId xmlns:a16="http://schemas.microsoft.com/office/drawing/2014/main" val="20001"/>
                        </a:ext>
                      </a:extLst>
                    </a:gridCol>
                  </a:tblGrid>
                  <a:tr h="346650">
                    <a:tc>
                      <a:txBody>
                        <a:bodyPr/>
                        <a:lstStyle/>
                        <a:p>
                          <a:pPr algn="ctr" latinLnBrk="1"/>
                          <a:r>
                            <a:rPr lang="en-US" altLang="ko-KR" sz="2000" dirty="0" err="1">
                              <a:latin typeface="Phetsarath OT" charset="0"/>
                              <a:cs typeface="Phetsarath OT" charset="0"/>
                            </a:rPr>
                            <a:t>ເຄືອງໝາຍ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solidFill>
                                <a:schemeClr val="lt1"/>
                              </a:solidFill>
                              <a:latin typeface="Phetsarath OT" charset="0"/>
                              <a:cs typeface="Phetsarath OT" charset="0"/>
                            </a:rPr>
                            <a:t>ຄວາມໝາຍ</a:t>
                          </a:r>
                          <a:endParaRPr lang="ko-KR" altLang="en-US" sz="2000" dirty="0">
                            <a:solidFill>
                              <a:schemeClr val="bg1">
                                <a:lumMod val="50000"/>
                              </a:schemeClr>
                            </a:solidFill>
                            <a:latin typeface="Phetsarath OT" charset="0"/>
                            <a:cs typeface="Phetsarath OT" charset="0"/>
                          </a:endParaRPr>
                        </a:p>
                      </a:txBody>
                      <a:tcPr anchor="ctr"/>
                    </a:tc>
                    <a:extLst>
                      <a:ext uri="{0D108BD9-81ED-4DB2-BD59-A6C34878D82A}">
                        <a16:rowId xmlns:a16="http://schemas.microsoft.com/office/drawing/2014/main" val="10000"/>
                      </a:ext>
                    </a:extLst>
                  </a:tr>
                  <a:tr h="613304">
                    <a:tc>
                      <a:txBody>
                        <a:bodyPr/>
                        <a:lstStyle/>
                        <a:p>
                          <a:pPr algn="ctr" latinLnBrk="1"/>
                          <a14:m>
                            <m:oMath xmlns:m="http://schemas.openxmlformats.org/officeDocument/2006/math">
                              <m:sSub>
                                <m:sSubPr>
                                  <m:ctrlPr>
                                    <a:rPr lang="en-US" sz="2000" i="1" smtClean="0">
                                      <a:latin typeface="Cambria Math" panose="02040503050406030204" pitchFamily="18" charset="0"/>
                                    </a:rPr>
                                  </m:ctrlPr>
                                </m:sSubPr>
                                <m:e>
                                  <m:r>
                                    <m:rPr>
                                      <m:sty m:val="p"/>
                                    </m:rPr>
                                    <a:rPr lang="en-GB" sz="2000">
                                      <a:latin typeface="Cambria Math"/>
                                    </a:rPr>
                                    <m:t>Q</m:t>
                                  </m:r>
                                </m:e>
                                <m:sub>
                                  <m:r>
                                    <m:rPr>
                                      <m:sty m:val="p"/>
                                    </m:rPr>
                                    <a:rPr lang="en-GB" sz="2000">
                                      <a:latin typeface="Cambria Math"/>
                                    </a:rPr>
                                    <m:t>i</m:t>
                                  </m:r>
                                  <m:r>
                                    <a:rPr lang="en-GB" sz="2000">
                                      <a:latin typeface="Cambria Math"/>
                                    </a:rPr>
                                    <m:t>,</m:t>
                                  </m:r>
                                  <m:r>
                                    <m:rPr>
                                      <m:sty m:val="p"/>
                                    </m:rPr>
                                    <a:rPr lang="en-GB" sz="2000">
                                      <a:latin typeface="Cambria Math"/>
                                    </a:rPr>
                                    <m:t>a</m:t>
                                  </m:r>
                                </m:sub>
                              </m:sSub>
                            </m:oMath>
                          </a14:m>
                          <a:r>
                            <a:rPr lang="en-GB" sz="2000" dirty="0"/>
                            <a:t> </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i="1" dirty="0" err="1">
                              <a:latin typeface="Phetsarath OT" charset="0"/>
                              <a:cs typeface="Phetsarath OT" charset="0"/>
                            </a:rPr>
                            <a:t>ເວັກເຕີ</a:t>
                          </a:r>
                          <a:r>
                            <a:rPr lang="en-GB" sz="2000" i="1" dirty="0">
                              <a:latin typeface="Phetsarath OT" charset="0"/>
                              <a:cs typeface="Phetsarath OT" charset="0"/>
                            </a:rPr>
                            <a:t> l</a:t>
                          </a:r>
                          <a:r>
                            <a:rPr lang="en-GB" sz="2000" dirty="0">
                              <a:latin typeface="Phetsarath OT" charset="0"/>
                              <a:cs typeface="Phetsarath OT" charset="0"/>
                            </a:rPr>
                            <a:t>-</a:t>
                          </a:r>
                          <a:r>
                            <a:rPr lang="en-GB" sz="2000" baseline="0" dirty="0">
                              <a:latin typeface="Phetsarath OT" charset="0"/>
                              <a:cs typeface="Phetsarath OT" charset="0"/>
                            </a:rPr>
                            <a:t> </a:t>
                          </a:r>
                          <a:r>
                            <a:rPr lang="en-GB" sz="2000" baseline="0" dirty="0" err="1">
                              <a:latin typeface="Phetsarath OT" charset="0"/>
                              <a:cs typeface="Phetsarath OT" charset="0"/>
                            </a:rPr>
                            <a:t>ຂອງປະລິມານຂອງສີນຄ້າກະສິກຳ</a:t>
                          </a:r>
                          <a:r>
                            <a:rPr lang="en-GB" sz="2000" baseline="0" dirty="0">
                              <a:latin typeface="Phetsarath OT" charset="0"/>
                              <a:cs typeface="Phetsarath OT" charset="0"/>
                            </a:rPr>
                            <a:t> </a:t>
                          </a:r>
                          <a:r>
                            <a:rPr lang="en-GB" sz="2000" baseline="0" dirty="0" err="1">
                              <a:latin typeface="Phetsarath OT" charset="0"/>
                              <a:cs typeface="Phetsarath OT" charset="0"/>
                            </a:rPr>
                            <a:t>ສະໜອງໃນຕະຫຼາດໃດໜື່ງໂດຍຄົວເຮືອນ</a:t>
                          </a:r>
                          <a:r>
                            <a:rPr lang="en-GB" sz="2000" dirty="0">
                              <a:latin typeface="Phetsarath OT" charset="0"/>
                              <a:cs typeface="Phetsarath OT" charset="0"/>
                            </a:rPr>
                            <a:t> </a:t>
                          </a:r>
                          <a:r>
                            <a:rPr lang="en-GB" sz="2000" i="1" dirty="0">
                              <a:latin typeface="Phetsarath OT" charset="0"/>
                              <a:cs typeface="Phetsarath OT" charset="0"/>
                            </a:rPr>
                            <a:t>i</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1"/>
                      </a:ext>
                    </a:extLst>
                  </a:tr>
                  <a:tr h="358261">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GB" sz="2000">
                                        <a:latin typeface="Cambria Math"/>
                                      </a:rPr>
                                      <m:t>P</m:t>
                                    </m:r>
                                  </m:e>
                                  <m:sub>
                                    <m:r>
                                      <m:rPr>
                                        <m:sty m:val="p"/>
                                      </m:rPr>
                                      <a:rPr lang="en-GB" sz="2000">
                                        <a:latin typeface="Cambria Math"/>
                                      </a:rPr>
                                      <m:t>i</m:t>
                                    </m:r>
                                    <m:r>
                                      <a:rPr lang="en-GB" sz="2000">
                                        <a:latin typeface="Cambria Math"/>
                                      </a:rPr>
                                      <m:t>,</m:t>
                                    </m:r>
                                    <m:r>
                                      <m:rPr>
                                        <m:sty m:val="p"/>
                                      </m:rPr>
                                      <a:rPr lang="en-GB" sz="2000">
                                        <a:latin typeface="Cambria Math"/>
                                      </a:rPr>
                                      <m:t>a</m:t>
                                    </m:r>
                                  </m:sub>
                                </m:sSub>
                              </m:oMath>
                            </m:oMathPara>
                          </a14:m>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i="1" dirty="0" err="1">
                              <a:latin typeface="Phetsarath OT" charset="0"/>
                              <a:cs typeface="Phetsarath OT" charset="0"/>
                            </a:rPr>
                            <a:t>ເວັກເຕີ</a:t>
                          </a:r>
                          <a:r>
                            <a:rPr lang="en-GB" sz="2000" i="1" dirty="0">
                              <a:latin typeface="Phetsarath OT" charset="0"/>
                              <a:cs typeface="Phetsarath OT" charset="0"/>
                            </a:rPr>
                            <a:t> </a:t>
                          </a:r>
                          <a:r>
                            <a:rPr lang="en-GB" sz="2000" i="1" dirty="0" err="1">
                              <a:latin typeface="Phetsarath OT" charset="0"/>
                              <a:cs typeface="Phetsarath OT" charset="0"/>
                            </a:rPr>
                            <a:t>ລາຄາຂາຍຕ່າງໆທີ່ກ່ຽວຂ້ອງ</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2"/>
                      </a:ext>
                    </a:extLst>
                  </a:tr>
                  <a:tr h="613304">
                    <a:tc>
                      <a:txBody>
                        <a:bodyPr/>
                        <a:lstStyle/>
                        <a:p>
                          <a:pPr algn="ctr" latinLnBrk="1"/>
                          <a14:m>
                            <m:oMath xmlns:m="http://schemas.openxmlformats.org/officeDocument/2006/math">
                              <m:sSub>
                                <m:sSubPr>
                                  <m:ctrlPr>
                                    <a:rPr lang="en-US" sz="2000" i="1" smtClean="0">
                                      <a:latin typeface="Cambria Math" panose="02040503050406030204" pitchFamily="18" charset="0"/>
                                    </a:rPr>
                                  </m:ctrlPr>
                                </m:sSubPr>
                                <m:e>
                                  <m:r>
                                    <m:rPr>
                                      <m:sty m:val="p"/>
                                    </m:rPr>
                                    <a:rPr lang="en-GB" sz="2000">
                                      <a:latin typeface="Cambria Math"/>
                                    </a:rPr>
                                    <m:t>q</m:t>
                                  </m:r>
                                </m:e>
                                <m:sub>
                                  <m:r>
                                    <m:rPr>
                                      <m:sty m:val="p"/>
                                    </m:rPr>
                                    <a:rPr lang="en-GB" sz="2000">
                                      <a:latin typeface="Cambria Math"/>
                                    </a:rPr>
                                    <m:t>i</m:t>
                                  </m:r>
                                  <m:r>
                                    <a:rPr lang="en-GB" sz="2000">
                                      <a:latin typeface="Cambria Math"/>
                                    </a:rPr>
                                    <m:t>,</m:t>
                                  </m:r>
                                  <m:r>
                                    <m:rPr>
                                      <m:sty m:val="p"/>
                                    </m:rPr>
                                    <a:rPr lang="en-GB" sz="2000">
                                      <a:latin typeface="Cambria Math"/>
                                    </a:rPr>
                                    <m:t>a</m:t>
                                  </m:r>
                                </m:sub>
                              </m:sSub>
                            </m:oMath>
                          </a14:m>
                          <a:r>
                            <a:rPr lang="en-GB" sz="2000" dirty="0"/>
                            <a:t> </a:t>
                          </a:r>
                          <a:endParaRPr lang="ko-KR" altLang="en-US" sz="20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i="1" dirty="0" err="1">
                              <a:latin typeface="Phetsarath OT" charset="0"/>
                              <a:cs typeface="Phetsarath OT" charset="0"/>
                            </a:rPr>
                            <a:t>ເວັກເຕີ</a:t>
                          </a:r>
                          <a:r>
                            <a:rPr lang="en-GB" sz="2000" i="1" dirty="0">
                              <a:latin typeface="Phetsarath OT" charset="0"/>
                              <a:cs typeface="Phetsarath OT" charset="0"/>
                            </a:rPr>
                            <a:t> l</a:t>
                          </a:r>
                          <a:r>
                            <a:rPr lang="en-GB" sz="2000" dirty="0">
                              <a:latin typeface="Phetsarath OT" charset="0"/>
                              <a:cs typeface="Phetsarath OT" charset="0"/>
                            </a:rPr>
                            <a:t>-</a:t>
                          </a:r>
                          <a:r>
                            <a:rPr lang="en-GB" sz="2000" baseline="0" dirty="0">
                              <a:latin typeface="Phetsarath OT" charset="0"/>
                              <a:cs typeface="Phetsarath OT" charset="0"/>
                            </a:rPr>
                            <a:t> </a:t>
                          </a:r>
                          <a:r>
                            <a:rPr lang="en-GB" sz="2000" baseline="0" dirty="0" err="1">
                              <a:latin typeface="Phetsarath OT" charset="0"/>
                              <a:cs typeface="Phetsarath OT" charset="0"/>
                            </a:rPr>
                            <a:t>ຂອງປະລິມານຂອງສີນຄ້າກະສິກຳ</a:t>
                          </a:r>
                          <a:r>
                            <a:rPr lang="en-GB" sz="2000" baseline="0" dirty="0">
                              <a:latin typeface="Phetsarath OT" charset="0"/>
                              <a:cs typeface="Phetsarath OT" charset="0"/>
                            </a:rPr>
                            <a:t> </a:t>
                          </a:r>
                          <a:r>
                            <a:rPr lang="en-GB" sz="2000" baseline="0" dirty="0" err="1">
                              <a:latin typeface="Phetsarath OT" charset="0"/>
                              <a:cs typeface="Phetsarath OT" charset="0"/>
                            </a:rPr>
                            <a:t>ທີ່ຖືກນຳໃຊ</a:t>
                          </a:r>
                          <a:r>
                            <a:rPr lang="en-GB" sz="2000" baseline="0" dirty="0">
                              <a:latin typeface="Phetsarath OT" charset="0"/>
                              <a:cs typeface="Phetsarath OT" charset="0"/>
                            </a:rPr>
                            <a:t>້ </a:t>
                          </a:r>
                          <a:r>
                            <a:rPr lang="en-GB" sz="2000" baseline="0" dirty="0" err="1">
                              <a:latin typeface="Phetsarath OT" charset="0"/>
                              <a:cs typeface="Phetsarath OT" charset="0"/>
                            </a:rPr>
                            <a:t>ເປັນປັດໃຈການຜະລິດ</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3"/>
                      </a:ext>
                    </a:extLst>
                  </a:tr>
                  <a:tr h="358261">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GB" sz="2000">
                                        <a:latin typeface="Cambria Math"/>
                                      </a:rPr>
                                      <m:t>p</m:t>
                                    </m:r>
                                  </m:e>
                                  <m:sub>
                                    <m:r>
                                      <m:rPr>
                                        <m:sty m:val="p"/>
                                      </m:rPr>
                                      <a:rPr lang="en-GB" sz="2000">
                                        <a:latin typeface="Cambria Math"/>
                                      </a:rPr>
                                      <m:t>i</m:t>
                                    </m:r>
                                    <m:r>
                                      <a:rPr lang="en-GB" sz="2000">
                                        <a:latin typeface="Cambria Math"/>
                                      </a:rPr>
                                      <m:t>,</m:t>
                                    </m:r>
                                    <m:r>
                                      <m:rPr>
                                        <m:sty m:val="p"/>
                                      </m:rPr>
                                      <a:rPr lang="en-GB" sz="2000">
                                        <a:latin typeface="Cambria Math"/>
                                      </a:rPr>
                                      <m:t>a</m:t>
                                    </m:r>
                                    <m:r>
                                      <a:rPr lang="en-GB" sz="2000">
                                        <a:latin typeface="Cambria Math"/>
                                      </a:rPr>
                                      <m:t> </m:t>
                                    </m:r>
                                  </m:sub>
                                </m:sSub>
                              </m:oMath>
                            </m:oMathPara>
                          </a14:m>
                          <a:endParaRPr lang="ko-KR" altLang="en-US" sz="20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i="1" dirty="0" err="1">
                              <a:latin typeface="Phetsarath OT" charset="0"/>
                              <a:cs typeface="Phetsarath OT" charset="0"/>
                            </a:rPr>
                            <a:t>ເວັກເຕີ</a:t>
                          </a:r>
                          <a:r>
                            <a:rPr lang="en-GB" sz="2000" i="1" dirty="0">
                              <a:latin typeface="Phetsarath OT" charset="0"/>
                              <a:cs typeface="Phetsarath OT" charset="0"/>
                            </a:rPr>
                            <a:t> </a:t>
                          </a:r>
                          <a:r>
                            <a:rPr lang="en-GB" sz="2000" i="1" dirty="0" err="1">
                              <a:latin typeface="Phetsarath OT" charset="0"/>
                              <a:cs typeface="Phetsarath OT" charset="0"/>
                            </a:rPr>
                            <a:t>ລາຍຈ່າຍຕ່າງໆທີ່ກ່ຽວຂ້ອງ</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20" name="표 2"/>
              <p:cNvGraphicFramePr>
                <a:graphicFrameLocks noGrp="1"/>
              </p:cNvGraphicFramePr>
              <p:nvPr>
                <p:extLst>
                  <p:ext uri="{D42A27DB-BD31-4B8C-83A1-F6EECF244321}">
                    <p14:modId xmlns:p14="http://schemas.microsoft.com/office/powerpoint/2010/main" val="2014603187"/>
                  </p:ext>
                </p:extLst>
              </p:nvPr>
            </p:nvGraphicFramePr>
            <p:xfrm>
              <a:off x="2087912" y="4152654"/>
              <a:ext cx="9357854" cy="2441872"/>
            </p:xfrm>
            <a:graphic>
              <a:graphicData uri="http://schemas.openxmlformats.org/drawingml/2006/table">
                <a:tbl>
                  <a:tblPr firstRow="1" bandRow="1">
                    <a:tableStyleId>{93296810-A885-4BE3-A3E7-6D5BEEA58F35}</a:tableStyleId>
                  </a:tblPr>
                  <a:tblGrid>
                    <a:gridCol w="1573882"/>
                    <a:gridCol w="7783972"/>
                  </a:tblGrid>
                  <a:tr h="396240">
                    <a:tc>
                      <a:txBody>
                        <a:bodyPr/>
                        <a:lstStyle/>
                        <a:p>
                          <a:pPr algn="ctr" latinLnBrk="1"/>
                          <a:r>
                            <a:rPr lang="en-US" altLang="ko-KR" sz="2000" dirty="0" err="1" smtClean="0">
                              <a:latin typeface="Phetsarath OT" charset="0"/>
                              <a:cs typeface="Phetsarath OT" charset="0"/>
                            </a:rPr>
                            <a:t>ເຄືອງໝາຍ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smtClean="0">
                              <a:solidFill>
                                <a:schemeClr val="lt1"/>
                              </a:solidFill>
                              <a:latin typeface="Phetsarath OT" charset="0"/>
                              <a:cs typeface="Phetsarath OT" charset="0"/>
                            </a:rPr>
                            <a:t>ຄວາມໝາຍ</a:t>
                          </a:r>
                          <a:endParaRPr lang="ko-KR" altLang="en-US" sz="2000" dirty="0" smtClean="0">
                            <a:solidFill>
                              <a:schemeClr val="bg1">
                                <a:lumMod val="50000"/>
                              </a:schemeClr>
                            </a:solidFill>
                            <a:latin typeface="Phetsarath OT" charset="0"/>
                            <a:cs typeface="Phetsarath OT" charset="0"/>
                          </a:endParaRPr>
                        </a:p>
                      </a:txBody>
                      <a:tcPr anchor="ctr"/>
                    </a:tc>
                  </a:tr>
                  <a:tr h="613304">
                    <a:tc>
                      <a:txBody>
                        <a:bodyPr/>
                        <a:lstStyle/>
                        <a:p>
                          <a:endParaRPr lang="en-US"/>
                        </a:p>
                      </a:txBody>
                      <a:tcPr anchor="ctr">
                        <a:blipFill rotWithShape="0">
                          <a:blip r:embed="rId5"/>
                          <a:stretch>
                            <a:fillRect l="-388" t="-69307" r="-496899" b="-294059"/>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i="1" dirty="0" err="1" smtClean="0">
                              <a:latin typeface="Phetsarath OT" charset="0"/>
                              <a:cs typeface="Phetsarath OT" charset="0"/>
                            </a:rPr>
                            <a:t>ເວັກເຕີ</a:t>
                          </a:r>
                          <a:r>
                            <a:rPr lang="en-GB" sz="2000" i="1" dirty="0" smtClean="0">
                              <a:latin typeface="Phetsarath OT" charset="0"/>
                              <a:cs typeface="Phetsarath OT" charset="0"/>
                            </a:rPr>
                            <a:t> l</a:t>
                          </a:r>
                          <a:r>
                            <a:rPr lang="en-GB" sz="2000" dirty="0" smtClean="0">
                              <a:latin typeface="Phetsarath OT" charset="0"/>
                              <a:cs typeface="Phetsarath OT" charset="0"/>
                            </a:rPr>
                            <a:t>-</a:t>
                          </a:r>
                          <a:r>
                            <a:rPr lang="en-GB" sz="2000" baseline="0" dirty="0" smtClean="0">
                              <a:latin typeface="Phetsarath OT" charset="0"/>
                              <a:cs typeface="Phetsarath OT" charset="0"/>
                            </a:rPr>
                            <a:t> </a:t>
                          </a:r>
                          <a:r>
                            <a:rPr lang="en-GB" sz="2000" baseline="0" dirty="0" err="1" smtClean="0">
                              <a:latin typeface="Phetsarath OT" charset="0"/>
                              <a:cs typeface="Phetsarath OT" charset="0"/>
                            </a:rPr>
                            <a:t>ຂອງປະລິມານຂອງສີນຄ້າກະສິກຳ</a:t>
                          </a:r>
                          <a:r>
                            <a:rPr lang="en-GB" sz="2000" baseline="0" dirty="0" smtClean="0">
                              <a:latin typeface="Phetsarath OT" charset="0"/>
                              <a:cs typeface="Phetsarath OT" charset="0"/>
                            </a:rPr>
                            <a:t> </a:t>
                          </a:r>
                          <a:r>
                            <a:rPr lang="en-GB" sz="2000" baseline="0" dirty="0" err="1" smtClean="0">
                              <a:latin typeface="Phetsarath OT" charset="0"/>
                              <a:cs typeface="Phetsarath OT" charset="0"/>
                            </a:rPr>
                            <a:t>ສະໜອງໃນຕະຫຼາດໃດໜື່ງໂດຍຄົວເຮືອນ</a:t>
                          </a:r>
                          <a:r>
                            <a:rPr lang="en-GB" sz="2000" dirty="0" smtClean="0">
                              <a:latin typeface="Phetsarath OT" charset="0"/>
                              <a:cs typeface="Phetsarath OT" charset="0"/>
                            </a:rPr>
                            <a:t> </a:t>
                          </a:r>
                          <a:r>
                            <a:rPr lang="en-GB" sz="2000" i="1" dirty="0" smtClean="0">
                              <a:latin typeface="Phetsarath OT" charset="0"/>
                              <a:cs typeface="Phetsarath OT" charset="0"/>
                            </a:rPr>
                            <a:t>i</a:t>
                          </a:r>
                          <a:endParaRPr lang="en-US" altLang="en-US" sz="2000" dirty="0" smtClean="0">
                            <a:latin typeface="Phetsarath OT" charset="0"/>
                            <a:cs typeface="Phetsarath OT" charset="0"/>
                          </a:endParaRPr>
                        </a:p>
                      </a:txBody>
                      <a:tcPr anchor="ctr"/>
                    </a:tc>
                  </a:tr>
                  <a:tr h="409512">
                    <a:tc>
                      <a:txBody>
                        <a:bodyPr/>
                        <a:lstStyle/>
                        <a:p>
                          <a:endParaRPr lang="en-US"/>
                        </a:p>
                      </a:txBody>
                      <a:tcPr anchor="ctr">
                        <a:blipFill rotWithShape="0">
                          <a:blip r:embed="rId5"/>
                          <a:stretch>
                            <a:fillRect l="-388" t="-255224" r="-496899" b="-343284"/>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i="1" dirty="0" err="1" smtClean="0">
                              <a:latin typeface="Phetsarath OT" charset="0"/>
                              <a:cs typeface="Phetsarath OT" charset="0"/>
                            </a:rPr>
                            <a:t>ເວັກເຕີ</a:t>
                          </a:r>
                          <a:r>
                            <a:rPr lang="en-GB" sz="2000" i="1" dirty="0" smtClean="0">
                              <a:latin typeface="Phetsarath OT" charset="0"/>
                              <a:cs typeface="Phetsarath OT" charset="0"/>
                            </a:rPr>
                            <a:t> </a:t>
                          </a:r>
                          <a:r>
                            <a:rPr lang="en-GB" sz="2000" i="1" dirty="0" err="1" smtClean="0">
                              <a:latin typeface="Phetsarath OT" charset="0"/>
                              <a:cs typeface="Phetsarath OT" charset="0"/>
                            </a:rPr>
                            <a:t>ລາຄາຂາຍຕ່າງໆທີ່ກ່ຽວຂ້ອງ</a:t>
                          </a:r>
                          <a:endParaRPr lang="en-US" altLang="en-US" sz="2000" dirty="0" smtClean="0">
                            <a:latin typeface="Phetsarath OT" charset="0"/>
                            <a:cs typeface="Phetsarath OT" charset="0"/>
                          </a:endParaRPr>
                        </a:p>
                      </a:txBody>
                      <a:tcPr anchor="ctr"/>
                    </a:tc>
                  </a:tr>
                  <a:tr h="613304">
                    <a:tc>
                      <a:txBody>
                        <a:bodyPr/>
                        <a:lstStyle/>
                        <a:p>
                          <a:endParaRPr lang="en-US"/>
                        </a:p>
                      </a:txBody>
                      <a:tcPr anchor="ctr">
                        <a:blipFill rotWithShape="0">
                          <a:blip r:embed="rId5"/>
                          <a:stretch>
                            <a:fillRect l="-388" t="-235644" r="-496899" b="-127723"/>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i="1" dirty="0" err="1" smtClean="0">
                              <a:latin typeface="Phetsarath OT" charset="0"/>
                              <a:cs typeface="Phetsarath OT" charset="0"/>
                            </a:rPr>
                            <a:t>ເວັກເຕີ</a:t>
                          </a:r>
                          <a:r>
                            <a:rPr lang="en-GB" sz="2000" i="1" dirty="0" smtClean="0">
                              <a:latin typeface="Phetsarath OT" charset="0"/>
                              <a:cs typeface="Phetsarath OT" charset="0"/>
                            </a:rPr>
                            <a:t> l</a:t>
                          </a:r>
                          <a:r>
                            <a:rPr lang="en-GB" sz="2000" dirty="0" smtClean="0">
                              <a:latin typeface="Phetsarath OT" charset="0"/>
                              <a:cs typeface="Phetsarath OT" charset="0"/>
                            </a:rPr>
                            <a:t>-</a:t>
                          </a:r>
                          <a:r>
                            <a:rPr lang="en-GB" sz="2000" baseline="0" dirty="0" smtClean="0">
                              <a:latin typeface="Phetsarath OT" charset="0"/>
                              <a:cs typeface="Phetsarath OT" charset="0"/>
                            </a:rPr>
                            <a:t> </a:t>
                          </a:r>
                          <a:r>
                            <a:rPr lang="en-GB" sz="2000" baseline="0" dirty="0" err="1" smtClean="0">
                              <a:latin typeface="Phetsarath OT" charset="0"/>
                              <a:cs typeface="Phetsarath OT" charset="0"/>
                            </a:rPr>
                            <a:t>ຂອງປະລິມານຂອງສີນຄ້າກະສິກຳ</a:t>
                          </a:r>
                          <a:r>
                            <a:rPr lang="en-GB" sz="2000" baseline="0" dirty="0" smtClean="0">
                              <a:latin typeface="Phetsarath OT" charset="0"/>
                              <a:cs typeface="Phetsarath OT" charset="0"/>
                            </a:rPr>
                            <a:t> </a:t>
                          </a:r>
                          <a:r>
                            <a:rPr lang="en-GB" sz="2000" baseline="0" dirty="0" err="1" smtClean="0">
                              <a:latin typeface="Phetsarath OT" charset="0"/>
                              <a:cs typeface="Phetsarath OT" charset="0"/>
                            </a:rPr>
                            <a:t>ທີ່ຖືກນຳໃຊ</a:t>
                          </a:r>
                          <a:r>
                            <a:rPr lang="en-GB" sz="2000" baseline="0" dirty="0" smtClean="0">
                              <a:latin typeface="Phetsarath OT" charset="0"/>
                              <a:cs typeface="Phetsarath OT" charset="0"/>
                            </a:rPr>
                            <a:t>້ </a:t>
                          </a:r>
                          <a:r>
                            <a:rPr lang="en-GB" sz="2000" baseline="0" dirty="0" err="1" smtClean="0">
                              <a:latin typeface="Phetsarath OT" charset="0"/>
                              <a:cs typeface="Phetsarath OT" charset="0"/>
                            </a:rPr>
                            <a:t>ເປັນປັດໃຈການຜະລິດ</a:t>
                          </a:r>
                          <a:endParaRPr lang="en-US" altLang="en-US" sz="2000" dirty="0" smtClean="0">
                            <a:latin typeface="Phetsarath OT" charset="0"/>
                            <a:cs typeface="Phetsarath OT" charset="0"/>
                          </a:endParaRPr>
                        </a:p>
                      </a:txBody>
                      <a:tcPr anchor="ctr"/>
                    </a:tc>
                  </a:tr>
                  <a:tr h="409512">
                    <a:tc>
                      <a:txBody>
                        <a:bodyPr/>
                        <a:lstStyle/>
                        <a:p>
                          <a:endParaRPr lang="en-US"/>
                        </a:p>
                      </a:txBody>
                      <a:tcPr anchor="ctr">
                        <a:blipFill rotWithShape="0">
                          <a:blip r:embed="rId5"/>
                          <a:stretch>
                            <a:fillRect l="-388" t="-505970" r="-496899" b="-92537"/>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i="1" dirty="0" err="1" smtClean="0">
                              <a:latin typeface="Phetsarath OT" charset="0"/>
                              <a:cs typeface="Phetsarath OT" charset="0"/>
                            </a:rPr>
                            <a:t>ເວັກເຕີ</a:t>
                          </a:r>
                          <a:r>
                            <a:rPr lang="en-GB" sz="2000" i="1" dirty="0" smtClean="0">
                              <a:latin typeface="Phetsarath OT" charset="0"/>
                              <a:cs typeface="Phetsarath OT" charset="0"/>
                            </a:rPr>
                            <a:t> </a:t>
                          </a:r>
                          <a:r>
                            <a:rPr lang="en-GB" sz="2000" i="1" dirty="0" err="1" smtClean="0">
                              <a:latin typeface="Phetsarath OT" charset="0"/>
                              <a:cs typeface="Phetsarath OT" charset="0"/>
                            </a:rPr>
                            <a:t>ລາຍຈ່າຍຕ່າງໆທີ່ກ່ຽວຂ້ອງ</a:t>
                          </a:r>
                          <a:endParaRPr lang="en-US" altLang="en-US" sz="2000" dirty="0" smtClean="0">
                            <a:latin typeface="Phetsarath OT" charset="0"/>
                            <a:cs typeface="Phetsarath OT" charset="0"/>
                          </a:endParaRPr>
                        </a:p>
                      </a:txBody>
                      <a:tcPr anchor="ctr"/>
                    </a:tc>
                  </a:tr>
                </a:tbl>
              </a:graphicData>
            </a:graphic>
          </p:graphicFrame>
        </mc:Fallback>
      </mc:AlternateContent>
    </p:spTree>
    <p:extLst>
      <p:ext uri="{BB962C8B-B14F-4D97-AF65-F5344CB8AC3E}">
        <p14:creationId xmlns:p14="http://schemas.microsoft.com/office/powerpoint/2010/main" val="124334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4.ການວັດແທກການຜະລິດ </a:t>
            </a:r>
            <a:r>
              <a:rPr lang="en-US" altLang="ko-KR" sz="2800" b="1" dirty="0" err="1">
                <a:solidFill>
                  <a:schemeClr val="accent5">
                    <a:lumMod val="50000"/>
                  </a:schemeClr>
                </a:solidFill>
                <a:latin typeface="Phetsarath OT" charset="0"/>
                <a:ea typeface="Phetsarath OT" charset="0"/>
                <a:cs typeface="Phetsarath OT" charset="0"/>
              </a:rPr>
              <a:t>ແລະ</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altLang="ko-KR" sz="2800" b="1" dirty="0">
              <a:solidFill>
                <a:schemeClr val="accent5">
                  <a:lumMod val="50000"/>
                </a:schemeClr>
              </a:solidFill>
              <a:latin typeface="Phetsarath OT" charset="0"/>
              <a:ea typeface="Phetsarath OT" charset="0"/>
              <a:cs typeface="Phetsarath OT" charset="0"/>
            </a:endParaRP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6572681"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ການວັດແທກການຜະລິດ</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ແລະ</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713899" y="1793051"/>
            <a:ext cx="5684283" cy="405025"/>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latin typeface="Phetsarath" charset="0"/>
                <a:ea typeface="Phetsarath" charset="0"/>
                <a:cs typeface="Phetsarath" charset="0"/>
              </a:rPr>
              <a:t>(2) </a:t>
            </a:r>
            <a:r>
              <a:rPr lang="en-US" sz="1600" dirty="0" err="1">
                <a:latin typeface="Phetsarath" charset="0"/>
                <a:ea typeface="Phetsarath" charset="0"/>
                <a:cs typeface="Phetsarath" charset="0"/>
              </a:rPr>
              <a:t>ການຄິດໄລ່ລາຍຮັບສຸທິຈາກທຸລະກິດສ່ວນຕົວ</a:t>
            </a:r>
            <a:r>
              <a:rPr lang="en-US" sz="1600" dirty="0">
                <a:latin typeface="Phetsarath" charset="0"/>
                <a:ea typeface="Phetsarath" charset="0"/>
                <a:cs typeface="Phetsarath" charset="0"/>
              </a:rPr>
              <a:t> (</a:t>
            </a:r>
            <a:r>
              <a:rPr lang="en-GB" sz="1600" dirty="0">
                <a:latin typeface="Phetsarath" charset="0"/>
                <a:ea typeface="Phetsarath" charset="0"/>
                <a:cs typeface="Phetsarath" charset="0"/>
              </a:rPr>
              <a:t>self-employment) </a:t>
            </a:r>
            <a:endParaRPr lang="en-US" sz="1600" dirty="0">
              <a:latin typeface="Phetsarath" charset="0"/>
              <a:ea typeface="Phetsarath" charset="0"/>
              <a:cs typeface="Phetsarath" charset="0"/>
            </a:endParaRPr>
          </a:p>
        </p:txBody>
      </p:sp>
      <p:sp>
        <p:nvSpPr>
          <p:cNvPr id="8" name="Rectangle 7"/>
          <p:cNvSpPr/>
          <p:nvPr/>
        </p:nvSpPr>
        <p:spPr>
          <a:xfrm>
            <a:off x="1466194" y="2314258"/>
            <a:ext cx="9995338" cy="830997"/>
          </a:xfrm>
          <a:prstGeom prst="rect">
            <a:avLst/>
          </a:prstGeom>
        </p:spPr>
        <p:txBody>
          <a:bodyPr wrap="square">
            <a:spAutoFit/>
          </a:bodyPr>
          <a:lstStyle/>
          <a:p>
            <a:r>
              <a:rPr lang="en-GB" sz="2400" dirty="0">
                <a:latin typeface="Phetsarath" charset="0"/>
                <a:ea typeface="Phetsarath" charset="0"/>
                <a:cs typeface="Phetsarath" charset="0"/>
              </a:rPr>
              <a:t>“</a:t>
            </a:r>
            <a:r>
              <a:rPr lang="en-US" sz="2400" dirty="0" err="1">
                <a:latin typeface="Phetsarath" charset="0"/>
                <a:ea typeface="Phetsarath" charset="0"/>
                <a:cs typeface="Phetsarath" charset="0"/>
              </a:rPr>
              <a:t>ເຊັ່ນດຽວກັນ</a:t>
            </a:r>
            <a:r>
              <a:rPr lang="en-US" sz="2400" dirty="0">
                <a:latin typeface="Phetsarath" charset="0"/>
                <a:ea typeface="Phetsarath" charset="0"/>
                <a:cs typeface="Phetsarath" charset="0"/>
              </a:rPr>
              <a:t>, </a:t>
            </a:r>
            <a:r>
              <a:rPr lang="en-US" sz="2400" dirty="0" err="1">
                <a:solidFill>
                  <a:srgbClr val="FF0000"/>
                </a:solidFill>
                <a:latin typeface="Phetsarath" charset="0"/>
                <a:ea typeface="Phetsarath" charset="0"/>
                <a:cs typeface="Phetsarath" charset="0"/>
              </a:rPr>
              <a:t>ລາຍຮັບສຸທິຈາກທຸລະກິດສ່ວນຕົວ</a:t>
            </a:r>
            <a:r>
              <a:rPr lang="en-US" sz="2400" dirty="0">
                <a:solidFill>
                  <a:srgbClr val="FF0000"/>
                </a:solidFill>
                <a:latin typeface="Phetsarath" charset="0"/>
                <a:ea typeface="Phetsarath" charset="0"/>
                <a:cs typeface="Phetsarath" charset="0"/>
              </a:rPr>
              <a:t> </a:t>
            </a:r>
            <a:r>
              <a:rPr lang="en-US" sz="2400" dirty="0" err="1">
                <a:solidFill>
                  <a:srgbClr val="FF0000"/>
                </a:solidFill>
                <a:latin typeface="Phetsarath" charset="0"/>
                <a:ea typeface="Phetsarath" charset="0"/>
                <a:cs typeface="Phetsarath" charset="0"/>
              </a:rPr>
              <a:t>ແມ່ນສາມາດຄິດໄລ່ວິທີດຽວກັນ</a:t>
            </a:r>
            <a:r>
              <a:rPr lang="en-US" sz="2400" dirty="0" err="1">
                <a:latin typeface="Phetsarath" charset="0"/>
                <a:ea typeface="Phetsarath" charset="0"/>
                <a:cs typeface="Phetsarath" charset="0"/>
              </a:rPr>
              <a:t>ທີ່ໄດ້ສົນທະນາຜ່ານມາ</a:t>
            </a:r>
            <a:r>
              <a:rPr lang="en-GB" sz="2400" dirty="0">
                <a:latin typeface="Phetsarath" charset="0"/>
                <a:ea typeface="Phetsarath" charset="0"/>
                <a:cs typeface="Phetsarath" charset="0"/>
              </a:rPr>
              <a:t>.”</a:t>
            </a:r>
          </a:p>
        </p:txBody>
      </p:sp>
      <p:sp>
        <p:nvSpPr>
          <p:cNvPr id="9" name="Rounded Rectangle 8"/>
          <p:cNvSpPr/>
          <p:nvPr/>
        </p:nvSpPr>
        <p:spPr>
          <a:xfrm>
            <a:off x="1905491" y="3253721"/>
            <a:ext cx="1869972" cy="408623"/>
          </a:xfrm>
          <a:prstGeom prst="roundRect">
            <a:avLst/>
          </a:prstGeom>
          <a:solidFill>
            <a:schemeClr val="bg1"/>
          </a:solidFill>
          <a:ln>
            <a:solidFill>
              <a:schemeClr val="accent6">
                <a:lumMod val="50000"/>
              </a:schemeClr>
            </a:solidFill>
          </a:ln>
        </p:spPr>
        <p:txBody>
          <a:bodyPr wrap="square">
            <a:spAutoFit/>
          </a:bodyPr>
          <a:lstStyle/>
          <a:p>
            <a:r>
              <a:rPr lang="en-GB" dirty="0" err="1">
                <a:latin typeface="Phetsarath" charset="0"/>
                <a:ea typeface="Phetsarath" charset="0"/>
                <a:cs typeface="Phetsarath" charset="0"/>
              </a:rPr>
              <a:t>ສາມາດຂຽນສູດັ່ງນີ</a:t>
            </a:r>
            <a:r>
              <a:rPr lang="en-GB" dirty="0">
                <a:latin typeface="Phetsarath" charset="0"/>
                <a:ea typeface="Phetsarath" charset="0"/>
                <a:cs typeface="Phetsarath" charset="0"/>
              </a:rPr>
              <a:t>້:</a:t>
            </a:r>
          </a:p>
        </p:txBody>
      </p:sp>
      <mc:AlternateContent xmlns:mc="http://schemas.openxmlformats.org/markup-compatibility/2006" xmlns:a14="http://schemas.microsoft.com/office/drawing/2010/main">
        <mc:Choice Requires="a14">
          <p:graphicFrame>
            <p:nvGraphicFramePr>
              <p:cNvPr id="10" name="표 2"/>
              <p:cNvGraphicFramePr>
                <a:graphicFrameLocks noGrp="1"/>
              </p:cNvGraphicFramePr>
              <p:nvPr>
                <p:extLst>
                  <p:ext uri="{D42A27DB-BD31-4B8C-83A1-F6EECF244321}">
                    <p14:modId xmlns:p14="http://schemas.microsoft.com/office/powerpoint/2010/main" val="1176990789"/>
                  </p:ext>
                </p:extLst>
              </p:nvPr>
            </p:nvGraphicFramePr>
            <p:xfrm>
              <a:off x="2087912" y="4099034"/>
              <a:ext cx="9201226" cy="2384852"/>
            </p:xfrm>
            <a:graphic>
              <a:graphicData uri="http://schemas.openxmlformats.org/drawingml/2006/table">
                <a:tbl>
                  <a:tblPr firstRow="1" bandRow="1">
                    <a:tableStyleId>{93296810-A885-4BE3-A3E7-6D5BEEA58F35}</a:tableStyleId>
                  </a:tblPr>
                  <a:tblGrid>
                    <a:gridCol w="1547538">
                      <a:extLst>
                        <a:ext uri="{9D8B030D-6E8A-4147-A177-3AD203B41FA5}">
                          <a16:colId xmlns:a16="http://schemas.microsoft.com/office/drawing/2014/main" val="20000"/>
                        </a:ext>
                      </a:extLst>
                    </a:gridCol>
                    <a:gridCol w="7653688">
                      <a:extLst>
                        <a:ext uri="{9D8B030D-6E8A-4147-A177-3AD203B41FA5}">
                          <a16:colId xmlns:a16="http://schemas.microsoft.com/office/drawing/2014/main" val="20001"/>
                        </a:ext>
                      </a:extLst>
                    </a:gridCol>
                  </a:tblGrid>
                  <a:tr h="171026">
                    <a:tc>
                      <a:txBody>
                        <a:bodyPr/>
                        <a:lstStyle/>
                        <a:p>
                          <a:pPr algn="ctr" latinLnBrk="1"/>
                          <a:r>
                            <a:rPr lang="en-US" altLang="ko-KR" sz="1800" dirty="0" err="1">
                              <a:latin typeface="Phetsarath OT" charset="0"/>
                              <a:cs typeface="Phetsarath OT" charset="0"/>
                            </a:rPr>
                            <a:t>ເຄືອງໝາຍ</a:t>
                          </a:r>
                          <a:endParaRPr lang="ko-KR" altLang="en-US" sz="18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err="1">
                              <a:solidFill>
                                <a:schemeClr val="lt1"/>
                              </a:solidFill>
                              <a:latin typeface="Phetsarath OT" charset="0"/>
                              <a:cs typeface="Phetsarath OT" charset="0"/>
                            </a:rPr>
                            <a:t>ຄວາມໝາຍ</a:t>
                          </a:r>
                          <a:endParaRPr lang="ko-KR" altLang="en-US" sz="1800" dirty="0">
                            <a:solidFill>
                              <a:schemeClr val="bg1">
                                <a:lumMod val="50000"/>
                              </a:schemeClr>
                            </a:solidFill>
                            <a:latin typeface="Phetsarath OT" charset="0"/>
                            <a:cs typeface="Phetsarath OT" charset="0"/>
                          </a:endParaRPr>
                        </a:p>
                      </a:txBody>
                      <a:tcPr anchor="ctr"/>
                    </a:tc>
                    <a:extLst>
                      <a:ext uri="{0D108BD9-81ED-4DB2-BD59-A6C34878D82A}">
                        <a16:rowId xmlns:a16="http://schemas.microsoft.com/office/drawing/2014/main" val="10000"/>
                      </a:ext>
                    </a:extLst>
                  </a:tr>
                  <a:tr h="623362">
                    <a:tc>
                      <a:txBody>
                        <a:bodyPr/>
                        <a:lstStyle/>
                        <a:p>
                          <a:pPr algn="ctr" latinLnBrk="1"/>
                          <a14:m>
                            <m:oMath xmlns:m="http://schemas.openxmlformats.org/officeDocument/2006/math">
                              <m:sSub>
                                <m:sSubPr>
                                  <m:ctrlPr>
                                    <a:rPr lang="en-US" sz="1800" i="1" smtClean="0">
                                      <a:latin typeface="Cambria Math" panose="02040503050406030204" pitchFamily="18" charset="0"/>
                                    </a:rPr>
                                  </m:ctrlPr>
                                </m:sSubPr>
                                <m:e>
                                  <m:r>
                                    <m:rPr>
                                      <m:sty m:val="p"/>
                                    </m:rPr>
                                    <a:rPr lang="en-GB" sz="1800">
                                      <a:latin typeface="Cambria Math"/>
                                    </a:rPr>
                                    <m:t>Q</m:t>
                                  </m:r>
                                </m:e>
                                <m:sub>
                                  <m:r>
                                    <m:rPr>
                                      <m:sty m:val="p"/>
                                    </m:rPr>
                                    <a:rPr lang="en-GB" sz="1800">
                                      <a:latin typeface="Cambria Math"/>
                                    </a:rPr>
                                    <m:t>i</m:t>
                                  </m:r>
                                  <m:r>
                                    <a:rPr lang="en-GB" sz="1800">
                                      <a:latin typeface="Cambria Math"/>
                                    </a:rPr>
                                    <m:t>,</m:t>
                                  </m:r>
                                  <m:r>
                                    <a:rPr lang="en-US" sz="1800" b="0" i="1" smtClean="0">
                                      <a:latin typeface="Cambria Math"/>
                                    </a:rPr>
                                    <m:t>𝑏</m:t>
                                  </m:r>
                                </m:sub>
                              </m:sSub>
                            </m:oMath>
                          </a14:m>
                          <a:r>
                            <a:rPr lang="en-GB" sz="1800" dirty="0"/>
                            <a:t> </a:t>
                          </a:r>
                          <a:endParaRPr lang="ko-KR" altLang="en-US" sz="18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a:latin typeface="Phetsarath OT" charset="0"/>
                              <a:cs typeface="Phetsarath OT" charset="0"/>
                            </a:rPr>
                            <a:t>ເວັກເຕີ</a:t>
                          </a:r>
                          <a:r>
                            <a:rPr lang="en-GB" sz="1800" i="1" dirty="0">
                              <a:latin typeface="Phetsarath OT" charset="0"/>
                              <a:cs typeface="Phetsarath OT" charset="0"/>
                            </a:rPr>
                            <a:t> l</a:t>
                          </a:r>
                          <a:r>
                            <a:rPr lang="en-GB" sz="1800" dirty="0">
                              <a:latin typeface="Phetsarath OT" charset="0"/>
                              <a:cs typeface="Phetsarath OT" charset="0"/>
                            </a:rPr>
                            <a:t>-</a:t>
                          </a:r>
                          <a:r>
                            <a:rPr lang="en-GB" sz="1800" baseline="0" dirty="0">
                              <a:latin typeface="Phetsarath OT" charset="0"/>
                              <a:cs typeface="Phetsarath OT" charset="0"/>
                            </a:rPr>
                            <a:t> </a:t>
                          </a:r>
                          <a:r>
                            <a:rPr lang="en-GB" sz="1800" baseline="0" dirty="0" err="1">
                              <a:latin typeface="Phetsarath OT" charset="0"/>
                              <a:cs typeface="Phetsarath OT" charset="0"/>
                            </a:rPr>
                            <a:t>ຂອງປະລິມານຂອງສີນຄ້າຈາກທຸລິກິດສ່ວນຕົວ</a:t>
                          </a:r>
                          <a:r>
                            <a:rPr lang="en-GB" sz="1800" baseline="0" dirty="0">
                              <a:latin typeface="Phetsarath OT" charset="0"/>
                              <a:cs typeface="Phetsarath OT" charset="0"/>
                            </a:rPr>
                            <a:t> </a:t>
                          </a:r>
                          <a:r>
                            <a:rPr lang="en-GB" sz="1800" baseline="0" dirty="0" err="1">
                              <a:latin typeface="Phetsarath OT" charset="0"/>
                              <a:cs typeface="Phetsarath OT" charset="0"/>
                            </a:rPr>
                            <a:t>ສະໜອງໃນຕະຫຼາດໃດໜື່ງໂດຍຄົວເຮືອນ</a:t>
                          </a:r>
                          <a:r>
                            <a:rPr lang="en-GB" sz="1800" dirty="0">
                              <a:latin typeface="Phetsarath OT" charset="0"/>
                              <a:cs typeface="Phetsarath OT" charset="0"/>
                            </a:rPr>
                            <a:t> </a:t>
                          </a:r>
                          <a:r>
                            <a:rPr lang="en-GB" sz="1800" i="1" dirty="0">
                              <a:latin typeface="Phetsarath OT" charset="0"/>
                              <a:cs typeface="Phetsarath OT" charset="0"/>
                            </a:rPr>
                            <a:t>i</a:t>
                          </a:r>
                          <a:endParaRPr lang="en-US" altLang="en-US" sz="1800" dirty="0">
                            <a:latin typeface="Phetsarath OT" charset="0"/>
                            <a:cs typeface="Phetsarath OT" charset="0"/>
                          </a:endParaRPr>
                        </a:p>
                      </a:txBody>
                      <a:tcPr anchor="ctr"/>
                    </a:tc>
                    <a:extLst>
                      <a:ext uri="{0D108BD9-81ED-4DB2-BD59-A6C34878D82A}">
                        <a16:rowId xmlns:a16="http://schemas.microsoft.com/office/drawing/2014/main" val="10001"/>
                      </a:ext>
                    </a:extLst>
                  </a:tr>
                  <a:tr h="367957">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m:rPr>
                                        <m:sty m:val="p"/>
                                      </m:rPr>
                                      <a:rPr lang="en-GB" sz="1800">
                                        <a:latin typeface="Cambria Math"/>
                                      </a:rPr>
                                      <m:t>P</m:t>
                                    </m:r>
                                  </m:e>
                                  <m:sub>
                                    <m:r>
                                      <m:rPr>
                                        <m:sty m:val="p"/>
                                      </m:rPr>
                                      <a:rPr lang="en-GB" sz="1800">
                                        <a:latin typeface="Cambria Math"/>
                                      </a:rPr>
                                      <m:t>i</m:t>
                                    </m:r>
                                    <m:r>
                                      <a:rPr lang="en-GB" sz="1800">
                                        <a:latin typeface="Cambria Math"/>
                                      </a:rPr>
                                      <m:t>,</m:t>
                                    </m:r>
                                    <m:r>
                                      <a:rPr lang="en-US" sz="1800" b="0" i="1" smtClean="0">
                                        <a:latin typeface="Cambria Math"/>
                                      </a:rPr>
                                      <m:t>𝑏</m:t>
                                    </m:r>
                                  </m:sub>
                                </m:sSub>
                              </m:oMath>
                            </m:oMathPara>
                          </a14:m>
                          <a:endParaRPr lang="ko-KR" altLang="en-US" sz="18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a:latin typeface="Phetsarath OT" charset="0"/>
                              <a:cs typeface="Phetsarath OT" charset="0"/>
                            </a:rPr>
                            <a:t>ເວັກເຕີ</a:t>
                          </a:r>
                          <a:r>
                            <a:rPr lang="en-GB" sz="1800" i="1" dirty="0">
                              <a:latin typeface="Phetsarath OT" charset="0"/>
                              <a:cs typeface="Phetsarath OT" charset="0"/>
                            </a:rPr>
                            <a:t> </a:t>
                          </a:r>
                          <a:r>
                            <a:rPr lang="en-GB" sz="1800" i="1" dirty="0" err="1">
                              <a:latin typeface="Phetsarath OT" charset="0"/>
                              <a:cs typeface="Phetsarath OT" charset="0"/>
                            </a:rPr>
                            <a:t>ລາຄາຂາຍຕ່າງໆທີ່ກ່ຽວຂ້ອງ</a:t>
                          </a:r>
                          <a:endParaRPr lang="en-US" altLang="en-US" sz="1800" dirty="0">
                            <a:latin typeface="Phetsarath OT" charset="0"/>
                            <a:cs typeface="Phetsarath OT" charset="0"/>
                          </a:endParaRPr>
                        </a:p>
                      </a:txBody>
                      <a:tcPr anchor="ctr"/>
                    </a:tc>
                    <a:extLst>
                      <a:ext uri="{0D108BD9-81ED-4DB2-BD59-A6C34878D82A}">
                        <a16:rowId xmlns:a16="http://schemas.microsoft.com/office/drawing/2014/main" val="10002"/>
                      </a:ext>
                    </a:extLst>
                  </a:tr>
                  <a:tr h="623362">
                    <a:tc>
                      <a:txBody>
                        <a:bodyPr/>
                        <a:lstStyle/>
                        <a:p>
                          <a:pPr algn="ctr" latinLnBrk="1"/>
                          <a14:m>
                            <m:oMath xmlns:m="http://schemas.openxmlformats.org/officeDocument/2006/math">
                              <m:sSub>
                                <m:sSubPr>
                                  <m:ctrlPr>
                                    <a:rPr lang="en-US" sz="1800" i="1" smtClean="0">
                                      <a:latin typeface="Cambria Math" panose="02040503050406030204" pitchFamily="18" charset="0"/>
                                    </a:rPr>
                                  </m:ctrlPr>
                                </m:sSubPr>
                                <m:e>
                                  <m:r>
                                    <m:rPr>
                                      <m:sty m:val="p"/>
                                    </m:rPr>
                                    <a:rPr lang="en-GB" sz="1800">
                                      <a:latin typeface="Cambria Math"/>
                                    </a:rPr>
                                    <m:t>q</m:t>
                                  </m:r>
                                </m:e>
                                <m:sub>
                                  <m:r>
                                    <m:rPr>
                                      <m:sty m:val="p"/>
                                    </m:rPr>
                                    <a:rPr lang="en-GB" sz="1800">
                                      <a:latin typeface="Cambria Math"/>
                                    </a:rPr>
                                    <m:t>i</m:t>
                                  </m:r>
                                  <m:r>
                                    <a:rPr lang="en-GB" sz="1800">
                                      <a:latin typeface="Cambria Math"/>
                                    </a:rPr>
                                    <m:t>,</m:t>
                                  </m:r>
                                  <m:r>
                                    <a:rPr lang="en-US" sz="1800" b="0" i="1" smtClean="0">
                                      <a:latin typeface="Cambria Math"/>
                                    </a:rPr>
                                    <m:t>𝑏</m:t>
                                  </m:r>
                                </m:sub>
                              </m:sSub>
                            </m:oMath>
                          </a14:m>
                          <a:r>
                            <a:rPr lang="en-GB" sz="1800" dirty="0"/>
                            <a:t> </a:t>
                          </a:r>
                          <a:endParaRPr lang="ko-KR" altLang="en-US" sz="18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a:latin typeface="Phetsarath OT" charset="0"/>
                              <a:cs typeface="Phetsarath OT" charset="0"/>
                            </a:rPr>
                            <a:t>ເວັກເຕີ</a:t>
                          </a:r>
                          <a:r>
                            <a:rPr lang="en-GB" sz="1800" i="1" dirty="0">
                              <a:latin typeface="Phetsarath OT" charset="0"/>
                              <a:cs typeface="Phetsarath OT" charset="0"/>
                            </a:rPr>
                            <a:t> l</a:t>
                          </a:r>
                          <a:r>
                            <a:rPr lang="en-GB" sz="1800" dirty="0">
                              <a:latin typeface="Phetsarath OT" charset="0"/>
                              <a:cs typeface="Phetsarath OT" charset="0"/>
                            </a:rPr>
                            <a:t>-</a:t>
                          </a:r>
                          <a:r>
                            <a:rPr lang="en-GB" sz="1800" baseline="0" dirty="0">
                              <a:latin typeface="Phetsarath OT" charset="0"/>
                              <a:cs typeface="Phetsarath OT" charset="0"/>
                            </a:rPr>
                            <a:t> </a:t>
                          </a:r>
                          <a:r>
                            <a:rPr lang="en-GB" sz="1800" baseline="0" dirty="0" err="1">
                              <a:latin typeface="Phetsarath OT" charset="0"/>
                              <a:cs typeface="Phetsarath OT" charset="0"/>
                            </a:rPr>
                            <a:t>ຂອງປະລິມານຂອງສີນຄ້າຈາກທຸລິກິດສ່ວນຕົວ</a:t>
                          </a:r>
                          <a:r>
                            <a:rPr lang="en-GB" sz="1800" baseline="0" dirty="0">
                              <a:latin typeface="Phetsarath OT" charset="0"/>
                              <a:cs typeface="Phetsarath OT" charset="0"/>
                            </a:rPr>
                            <a:t>  </a:t>
                          </a:r>
                          <a:r>
                            <a:rPr lang="en-GB" sz="1800" baseline="0" dirty="0" err="1">
                              <a:latin typeface="Phetsarath OT" charset="0"/>
                              <a:cs typeface="Phetsarath OT" charset="0"/>
                            </a:rPr>
                            <a:t>ທີ່ຖືກນຳໃຊ</a:t>
                          </a:r>
                          <a:r>
                            <a:rPr lang="en-GB" sz="1800" baseline="0" dirty="0">
                              <a:latin typeface="Phetsarath OT" charset="0"/>
                              <a:cs typeface="Phetsarath OT" charset="0"/>
                            </a:rPr>
                            <a:t>້ </a:t>
                          </a:r>
                          <a:r>
                            <a:rPr lang="en-GB" sz="1800" baseline="0" dirty="0" err="1">
                              <a:latin typeface="Phetsarath OT" charset="0"/>
                              <a:cs typeface="Phetsarath OT" charset="0"/>
                            </a:rPr>
                            <a:t>ເປັນປັດໃຈການຜະລິດ</a:t>
                          </a:r>
                          <a:endParaRPr lang="en-US" altLang="en-US" sz="1800" dirty="0">
                            <a:latin typeface="Phetsarath OT" charset="0"/>
                            <a:cs typeface="Phetsarath OT" charset="0"/>
                          </a:endParaRPr>
                        </a:p>
                      </a:txBody>
                      <a:tcPr anchor="ctr"/>
                    </a:tc>
                    <a:extLst>
                      <a:ext uri="{0D108BD9-81ED-4DB2-BD59-A6C34878D82A}">
                        <a16:rowId xmlns:a16="http://schemas.microsoft.com/office/drawing/2014/main" val="10003"/>
                      </a:ext>
                    </a:extLst>
                  </a:tr>
                  <a:tr h="367957">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m:rPr>
                                        <m:sty m:val="p"/>
                                      </m:rPr>
                                      <a:rPr lang="en-GB" sz="1800">
                                        <a:latin typeface="Cambria Math"/>
                                      </a:rPr>
                                      <m:t>p</m:t>
                                    </m:r>
                                  </m:e>
                                  <m:sub>
                                    <m:r>
                                      <m:rPr>
                                        <m:sty m:val="p"/>
                                      </m:rPr>
                                      <a:rPr lang="en-GB" sz="1800">
                                        <a:latin typeface="Cambria Math"/>
                                      </a:rPr>
                                      <m:t>i</m:t>
                                    </m:r>
                                    <m:r>
                                      <a:rPr lang="en-GB" sz="1800">
                                        <a:latin typeface="Cambria Math"/>
                                      </a:rPr>
                                      <m:t>,</m:t>
                                    </m:r>
                                    <m:r>
                                      <m:rPr>
                                        <m:sty m:val="p"/>
                                      </m:rPr>
                                      <a:rPr lang="en-US" sz="1800" b="0" i="0" smtClean="0">
                                        <a:latin typeface="Cambria Math"/>
                                      </a:rPr>
                                      <m:t>b</m:t>
                                    </m:r>
                                    <m:r>
                                      <a:rPr lang="en-GB" sz="1800">
                                        <a:latin typeface="Cambria Math"/>
                                      </a:rPr>
                                      <m:t> </m:t>
                                    </m:r>
                                  </m:sub>
                                </m:sSub>
                              </m:oMath>
                            </m:oMathPara>
                          </a14:m>
                          <a:endParaRPr lang="ko-KR" altLang="en-US" sz="18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a:latin typeface="Phetsarath OT" charset="0"/>
                              <a:cs typeface="Phetsarath OT" charset="0"/>
                            </a:rPr>
                            <a:t>ເວັກເຕີ</a:t>
                          </a:r>
                          <a:r>
                            <a:rPr lang="en-GB" sz="1800" i="1" dirty="0">
                              <a:latin typeface="Phetsarath OT" charset="0"/>
                              <a:cs typeface="Phetsarath OT" charset="0"/>
                            </a:rPr>
                            <a:t> </a:t>
                          </a:r>
                          <a:r>
                            <a:rPr lang="en-GB" sz="1800" i="1" dirty="0" err="1">
                              <a:latin typeface="Phetsarath OT" charset="0"/>
                              <a:cs typeface="Phetsarath OT" charset="0"/>
                            </a:rPr>
                            <a:t>ລາຍຈ່າຍຕ່າງໆທີ່ກ່ຽວຂ້ອງ</a:t>
                          </a:r>
                          <a:endParaRPr lang="en-US" altLang="en-US" sz="1800" dirty="0">
                            <a:latin typeface="Phetsarath OT" charset="0"/>
                            <a:cs typeface="Phetsarath OT"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10" name="표 2"/>
              <p:cNvGraphicFramePr>
                <a:graphicFrameLocks noGrp="1"/>
              </p:cNvGraphicFramePr>
              <p:nvPr>
                <p:extLst>
                  <p:ext uri="{D42A27DB-BD31-4B8C-83A1-F6EECF244321}">
                    <p14:modId xmlns:p14="http://schemas.microsoft.com/office/powerpoint/2010/main" val="1176990789"/>
                  </p:ext>
                </p:extLst>
              </p:nvPr>
            </p:nvGraphicFramePr>
            <p:xfrm>
              <a:off x="2087912" y="4099034"/>
              <a:ext cx="9201226" cy="2384852"/>
            </p:xfrm>
            <a:graphic>
              <a:graphicData uri="http://schemas.openxmlformats.org/drawingml/2006/table">
                <a:tbl>
                  <a:tblPr firstRow="1" bandRow="1">
                    <a:tableStyleId>{93296810-A885-4BE3-A3E7-6D5BEEA58F35}</a:tableStyleId>
                  </a:tblPr>
                  <a:tblGrid>
                    <a:gridCol w="1547538"/>
                    <a:gridCol w="7653688"/>
                  </a:tblGrid>
                  <a:tr h="365760">
                    <a:tc>
                      <a:txBody>
                        <a:bodyPr/>
                        <a:lstStyle/>
                        <a:p>
                          <a:pPr algn="ctr" latinLnBrk="1"/>
                          <a:r>
                            <a:rPr lang="en-US" altLang="ko-KR" sz="1800" dirty="0" err="1" smtClean="0">
                              <a:latin typeface="Phetsarath OT" charset="0"/>
                              <a:cs typeface="Phetsarath OT" charset="0"/>
                            </a:rPr>
                            <a:t>ເຄືອງໝາຍ</a:t>
                          </a:r>
                          <a:endParaRPr lang="ko-KR" altLang="en-US" sz="18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err="1" smtClean="0">
                              <a:solidFill>
                                <a:schemeClr val="lt1"/>
                              </a:solidFill>
                              <a:latin typeface="Phetsarath OT" charset="0"/>
                              <a:cs typeface="Phetsarath OT" charset="0"/>
                            </a:rPr>
                            <a:t>ຄວາມໝາຍ</a:t>
                          </a:r>
                          <a:endParaRPr lang="ko-KR" altLang="en-US" sz="1800" dirty="0" smtClean="0">
                            <a:solidFill>
                              <a:schemeClr val="bg1">
                                <a:lumMod val="50000"/>
                              </a:schemeClr>
                            </a:solidFill>
                            <a:latin typeface="Phetsarath OT" charset="0"/>
                            <a:cs typeface="Phetsarath OT" charset="0"/>
                          </a:endParaRPr>
                        </a:p>
                      </a:txBody>
                      <a:tcPr anchor="ctr"/>
                    </a:tc>
                  </a:tr>
                  <a:tr h="640080">
                    <a:tc>
                      <a:txBody>
                        <a:bodyPr/>
                        <a:lstStyle/>
                        <a:p>
                          <a:endParaRPr lang="en-US"/>
                        </a:p>
                      </a:txBody>
                      <a:tcPr anchor="ctr">
                        <a:blipFill rotWithShape="0">
                          <a:blip r:embed="rId3"/>
                          <a:stretch>
                            <a:fillRect l="-394" t="-61905" r="-496457" b="-268571"/>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smtClean="0">
                              <a:latin typeface="Phetsarath OT" charset="0"/>
                              <a:cs typeface="Phetsarath OT" charset="0"/>
                            </a:rPr>
                            <a:t>ເວັກເຕີ</a:t>
                          </a:r>
                          <a:r>
                            <a:rPr lang="en-GB" sz="1800" i="1" dirty="0" smtClean="0">
                              <a:latin typeface="Phetsarath OT" charset="0"/>
                              <a:cs typeface="Phetsarath OT" charset="0"/>
                            </a:rPr>
                            <a:t> l</a:t>
                          </a:r>
                          <a:r>
                            <a:rPr lang="en-GB" sz="1800" dirty="0" smtClean="0">
                              <a:latin typeface="Phetsarath OT" charset="0"/>
                              <a:cs typeface="Phetsarath OT" charset="0"/>
                            </a:rPr>
                            <a:t>-</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ຂອງປະລິມານຂອງສີນຄ້າຈາກທຸລິກິດສ່ວນຕົວ</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ສະໜອງໃນຕະຫຼາດໃດໜື່ງໂດຍຄົວເຮືອນ</a:t>
                          </a:r>
                          <a:r>
                            <a:rPr lang="en-GB" sz="1800" dirty="0" smtClean="0">
                              <a:latin typeface="Phetsarath OT" charset="0"/>
                              <a:cs typeface="Phetsarath OT" charset="0"/>
                            </a:rPr>
                            <a:t> </a:t>
                          </a:r>
                          <a:r>
                            <a:rPr lang="en-GB" sz="1800" i="1" dirty="0" smtClean="0">
                              <a:latin typeface="Phetsarath OT" charset="0"/>
                              <a:cs typeface="Phetsarath OT" charset="0"/>
                            </a:rPr>
                            <a:t>i</a:t>
                          </a:r>
                          <a:endParaRPr lang="en-US" altLang="en-US" sz="1800" dirty="0" smtClean="0">
                            <a:latin typeface="Phetsarath OT" charset="0"/>
                            <a:cs typeface="Phetsarath OT" charset="0"/>
                          </a:endParaRPr>
                        </a:p>
                      </a:txBody>
                      <a:tcPr anchor="ctr"/>
                    </a:tc>
                  </a:tr>
                  <a:tr h="377825">
                    <a:tc>
                      <a:txBody>
                        <a:bodyPr/>
                        <a:lstStyle/>
                        <a:p>
                          <a:endParaRPr lang="en-US"/>
                        </a:p>
                      </a:txBody>
                      <a:tcPr anchor="ctr">
                        <a:blipFill rotWithShape="0">
                          <a:blip r:embed="rId3"/>
                          <a:stretch>
                            <a:fillRect l="-394" t="-274194" r="-496457" b="-354839"/>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smtClean="0">
                              <a:latin typeface="Phetsarath OT" charset="0"/>
                              <a:cs typeface="Phetsarath OT" charset="0"/>
                            </a:rPr>
                            <a:t>ເວັກເຕີ</a:t>
                          </a:r>
                          <a:r>
                            <a:rPr lang="en-GB" sz="1800" i="1" dirty="0" smtClean="0">
                              <a:latin typeface="Phetsarath OT" charset="0"/>
                              <a:cs typeface="Phetsarath OT" charset="0"/>
                            </a:rPr>
                            <a:t> </a:t>
                          </a:r>
                          <a:r>
                            <a:rPr lang="en-GB" sz="1800" i="1" dirty="0" err="1" smtClean="0">
                              <a:latin typeface="Phetsarath OT" charset="0"/>
                              <a:cs typeface="Phetsarath OT" charset="0"/>
                            </a:rPr>
                            <a:t>ລາຄາຂາຍຕ່າງໆທີ່ກ່ຽວຂ້ອງ</a:t>
                          </a:r>
                          <a:endParaRPr lang="en-US" altLang="en-US" sz="1800" dirty="0" smtClean="0">
                            <a:latin typeface="Phetsarath OT" charset="0"/>
                            <a:cs typeface="Phetsarath OT" charset="0"/>
                          </a:endParaRPr>
                        </a:p>
                      </a:txBody>
                      <a:tcPr anchor="ctr"/>
                    </a:tc>
                  </a:tr>
                  <a:tr h="623362">
                    <a:tc>
                      <a:txBody>
                        <a:bodyPr/>
                        <a:lstStyle/>
                        <a:p>
                          <a:endParaRPr lang="en-US"/>
                        </a:p>
                      </a:txBody>
                      <a:tcPr anchor="ctr">
                        <a:blipFill rotWithShape="0">
                          <a:blip r:embed="rId3"/>
                          <a:stretch>
                            <a:fillRect l="-394" t="-225243" r="-496457" b="-113592"/>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smtClean="0">
                              <a:latin typeface="Phetsarath OT" charset="0"/>
                              <a:cs typeface="Phetsarath OT" charset="0"/>
                            </a:rPr>
                            <a:t>ເວັກເຕີ</a:t>
                          </a:r>
                          <a:r>
                            <a:rPr lang="en-GB" sz="1800" i="1" dirty="0" smtClean="0">
                              <a:latin typeface="Phetsarath OT" charset="0"/>
                              <a:cs typeface="Phetsarath OT" charset="0"/>
                            </a:rPr>
                            <a:t> l</a:t>
                          </a:r>
                          <a:r>
                            <a:rPr lang="en-GB" sz="1800" dirty="0" smtClean="0">
                              <a:latin typeface="Phetsarath OT" charset="0"/>
                              <a:cs typeface="Phetsarath OT" charset="0"/>
                            </a:rPr>
                            <a:t>-</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ຂອງປະລິມານຂອງສີນຄ້າຈາກທຸລິກິດສ່ວນຕົວ</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ທີ່ຖືກນຳໃຊ</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ເປັນປັດໃຈການຜະລິດ</a:t>
                          </a:r>
                          <a:endParaRPr lang="en-US" altLang="en-US" sz="1800" dirty="0" smtClean="0">
                            <a:latin typeface="Phetsarath OT" charset="0"/>
                            <a:cs typeface="Phetsarath OT" charset="0"/>
                          </a:endParaRPr>
                        </a:p>
                      </a:txBody>
                      <a:tcPr anchor="ctr"/>
                    </a:tc>
                  </a:tr>
                  <a:tr h="377825">
                    <a:tc>
                      <a:txBody>
                        <a:bodyPr/>
                        <a:lstStyle/>
                        <a:p>
                          <a:endParaRPr lang="en-US"/>
                        </a:p>
                      </a:txBody>
                      <a:tcPr anchor="ctr">
                        <a:blipFill rotWithShape="0">
                          <a:blip r:embed="rId3"/>
                          <a:stretch>
                            <a:fillRect l="-394" t="-540323" r="-496457" b="-88710"/>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smtClean="0">
                              <a:latin typeface="Phetsarath OT" charset="0"/>
                              <a:cs typeface="Phetsarath OT" charset="0"/>
                            </a:rPr>
                            <a:t>ເວັກເຕີ</a:t>
                          </a:r>
                          <a:r>
                            <a:rPr lang="en-GB" sz="1800" i="1" dirty="0" smtClean="0">
                              <a:latin typeface="Phetsarath OT" charset="0"/>
                              <a:cs typeface="Phetsarath OT" charset="0"/>
                            </a:rPr>
                            <a:t> </a:t>
                          </a:r>
                          <a:r>
                            <a:rPr lang="en-GB" sz="1800" i="1" dirty="0" err="1" smtClean="0">
                              <a:latin typeface="Phetsarath OT" charset="0"/>
                              <a:cs typeface="Phetsarath OT" charset="0"/>
                            </a:rPr>
                            <a:t>ລາຍຈ່າຍຕ່າງໆທີ່ກ່ຽວຂ້ອງ</a:t>
                          </a:r>
                          <a:endParaRPr lang="en-US" altLang="en-US" sz="1800" dirty="0" smtClean="0">
                            <a:latin typeface="Phetsarath OT" charset="0"/>
                            <a:cs typeface="Phetsarath OT" charset="0"/>
                          </a:endParaRPr>
                        </a:p>
                      </a:txBody>
                      <a:tcPr anchor="ctr"/>
                    </a:tc>
                  </a:tr>
                </a:tbl>
              </a:graphicData>
            </a:graphic>
          </p:graphicFrame>
        </mc:Fallback>
      </mc:AlternateContent>
      <mc:AlternateContent xmlns:mc="http://schemas.openxmlformats.org/markup-compatibility/2006" xmlns:a14="http://schemas.microsoft.com/office/drawing/2010/main">
        <mc:Choice Requires="a14">
          <p:sp>
            <p:nvSpPr>
              <p:cNvPr id="12" name="Rectangle 11"/>
              <p:cNvSpPr/>
              <p:nvPr/>
            </p:nvSpPr>
            <p:spPr>
              <a:xfrm>
                <a:off x="4009855" y="3097249"/>
                <a:ext cx="6095842" cy="932563"/>
              </a:xfrm>
              <a:prstGeom prst="rect">
                <a:avLst/>
              </a:prstGeom>
              <a:ln>
                <a:solidFill>
                  <a:schemeClr val="accent6">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Phetsarath" charset="0"/>
                              <a:cs typeface="Phetsarath" charset="0"/>
                            </a:rPr>
                          </m:ctrlPr>
                        </m:sSubPr>
                        <m:e>
                          <m:r>
                            <a:rPr lang="en-GB" sz="2000" i="1">
                              <a:latin typeface="Cambria Math" charset="0"/>
                              <a:ea typeface="Phetsarath" charset="0"/>
                              <a:cs typeface="Phetsarath" charset="0"/>
                            </a:rPr>
                            <m:t>𝑦𝑏</m:t>
                          </m:r>
                        </m:e>
                        <m:sub>
                          <m:r>
                            <m:rPr>
                              <m:sty m:val="p"/>
                            </m:rPr>
                            <a:rPr lang="en-GB" sz="2000">
                              <a:latin typeface="Cambria Math" charset="0"/>
                              <a:ea typeface="Phetsarath" charset="0"/>
                              <a:cs typeface="Phetsarath" charset="0"/>
                            </a:rPr>
                            <m:t>i</m:t>
                          </m:r>
                        </m:sub>
                      </m:sSub>
                      <m:r>
                        <a:rPr lang="en-GB" sz="2000">
                          <a:latin typeface="Cambria Math" charset="0"/>
                          <a:ea typeface="Phetsarath" charset="0"/>
                          <a:cs typeface="Phetsarath" charset="0"/>
                        </a:rPr>
                        <m:t>=</m:t>
                      </m:r>
                      <m:nary>
                        <m:naryPr>
                          <m:chr m:val="∑"/>
                          <m:limLoc m:val="undOvr"/>
                          <m:ctrlPr>
                            <a:rPr lang="en-US" sz="2000" i="1">
                              <a:latin typeface="Cambria Math" panose="02040503050406030204" pitchFamily="18" charset="0"/>
                              <a:ea typeface="Phetsarath" charset="0"/>
                              <a:cs typeface="Phetsarath" charset="0"/>
                            </a:rPr>
                          </m:ctrlPr>
                        </m:naryPr>
                        <m:sub>
                          <m:r>
                            <m:rPr>
                              <m:sty m:val="p"/>
                            </m:rPr>
                            <a:rPr lang="en-GB" sz="2000">
                              <a:latin typeface="Cambria Math" charset="0"/>
                              <a:ea typeface="Phetsarath" charset="0"/>
                              <a:cs typeface="Phetsarath" charset="0"/>
                            </a:rPr>
                            <m:t>b</m:t>
                          </m:r>
                          <m:r>
                            <a:rPr lang="en-GB" sz="2000">
                              <a:latin typeface="Cambria Math" charset="0"/>
                              <a:ea typeface="Phetsarath" charset="0"/>
                              <a:cs typeface="Phetsarath" charset="0"/>
                            </a:rPr>
                            <m:t>=</m:t>
                          </m:r>
                          <m:r>
                            <a:rPr lang="en-GB" sz="2000">
                              <a:latin typeface="Cambria Math" charset="0"/>
                              <a:ea typeface="Phetsarath" charset="0"/>
                              <a:cs typeface="Phetsarath" charset="0"/>
                            </a:rPr>
                            <m:t>1</m:t>
                          </m:r>
                        </m:sub>
                        <m:sup>
                          <m:r>
                            <m:rPr>
                              <m:sty m:val="p"/>
                            </m:rPr>
                            <a:rPr lang="en-GB" sz="2000">
                              <a:latin typeface="Cambria Math" charset="0"/>
                              <a:ea typeface="Phetsarath" charset="0"/>
                              <a:cs typeface="Phetsarath" charset="0"/>
                            </a:rPr>
                            <m:t>m</m:t>
                          </m:r>
                        </m:sup>
                        <m:e>
                          <m:d>
                            <m:dPr>
                              <m:ctrlPr>
                                <a:rPr lang="en-US" sz="2000" i="1">
                                  <a:latin typeface="Cambria Math" panose="02040503050406030204" pitchFamily="18" charset="0"/>
                                  <a:ea typeface="Phetsarath" charset="0"/>
                                  <a:cs typeface="Phetsarath" charset="0"/>
                                </a:rPr>
                              </m:ctrlPr>
                            </m:dPr>
                            <m:e>
                              <m:sSub>
                                <m:sSubPr>
                                  <m:ctrlPr>
                                    <a:rPr lang="en-US" sz="2000" i="1">
                                      <a:latin typeface="Cambria Math" panose="02040503050406030204" pitchFamily="18" charset="0"/>
                                      <a:ea typeface="Phetsarath" charset="0"/>
                                      <a:cs typeface="Phetsarath" charset="0"/>
                                    </a:rPr>
                                  </m:ctrlPr>
                                </m:sSubPr>
                                <m:e>
                                  <m:r>
                                    <m:rPr>
                                      <m:sty m:val="p"/>
                                    </m:rPr>
                                    <a:rPr lang="en-GB" sz="2000">
                                      <a:latin typeface="Cambria Math" charset="0"/>
                                      <a:ea typeface="Phetsarath" charset="0"/>
                                      <a:cs typeface="Phetsarath" charset="0"/>
                                    </a:rPr>
                                    <m:t>Q</m:t>
                                  </m:r>
                                </m:e>
                                <m:sub>
                                  <m:r>
                                    <m:rPr>
                                      <m:sty m:val="p"/>
                                    </m:rPr>
                                    <a:rPr lang="en-GB" sz="2000">
                                      <a:latin typeface="Cambria Math" charset="0"/>
                                      <a:ea typeface="Phetsarath" charset="0"/>
                                      <a:cs typeface="Phetsarath" charset="0"/>
                                    </a:rPr>
                                    <m:t>i</m:t>
                                  </m:r>
                                  <m:r>
                                    <a:rPr lang="en-GB" sz="2000">
                                      <a:latin typeface="Cambria Math" charset="0"/>
                                      <a:ea typeface="Phetsarath" charset="0"/>
                                      <a:cs typeface="Phetsarath" charset="0"/>
                                    </a:rPr>
                                    <m:t>,</m:t>
                                  </m:r>
                                  <m:r>
                                    <m:rPr>
                                      <m:sty m:val="p"/>
                                    </m:rPr>
                                    <a:rPr lang="en-GB" sz="2000">
                                      <a:latin typeface="Cambria Math" charset="0"/>
                                      <a:ea typeface="Phetsarath" charset="0"/>
                                      <a:cs typeface="Phetsarath" charset="0"/>
                                    </a:rPr>
                                    <m:t>b</m:t>
                                  </m:r>
                                </m:sub>
                              </m:sSub>
                              <m:sSub>
                                <m:sSubPr>
                                  <m:ctrlPr>
                                    <a:rPr lang="en-US" sz="2000" i="1">
                                      <a:latin typeface="Cambria Math" panose="02040503050406030204" pitchFamily="18" charset="0"/>
                                      <a:ea typeface="Phetsarath" charset="0"/>
                                      <a:cs typeface="Phetsarath" charset="0"/>
                                    </a:rPr>
                                  </m:ctrlPr>
                                </m:sSubPr>
                                <m:e>
                                  <m:r>
                                    <m:rPr>
                                      <m:sty m:val="p"/>
                                    </m:rPr>
                                    <a:rPr lang="en-GB" sz="2000">
                                      <a:latin typeface="Cambria Math" charset="0"/>
                                      <a:ea typeface="Phetsarath" charset="0"/>
                                      <a:cs typeface="Phetsarath" charset="0"/>
                                    </a:rPr>
                                    <m:t>P</m:t>
                                  </m:r>
                                </m:e>
                                <m:sub>
                                  <m:r>
                                    <m:rPr>
                                      <m:sty m:val="p"/>
                                    </m:rPr>
                                    <a:rPr lang="en-GB" sz="2000">
                                      <a:latin typeface="Cambria Math" charset="0"/>
                                      <a:ea typeface="Phetsarath" charset="0"/>
                                      <a:cs typeface="Phetsarath" charset="0"/>
                                    </a:rPr>
                                    <m:t>i</m:t>
                                  </m:r>
                                  <m:r>
                                    <a:rPr lang="en-GB" sz="2000">
                                      <a:latin typeface="Cambria Math" charset="0"/>
                                      <a:ea typeface="Phetsarath" charset="0"/>
                                      <a:cs typeface="Phetsarath" charset="0"/>
                                    </a:rPr>
                                    <m:t>,</m:t>
                                  </m:r>
                                  <m:r>
                                    <m:rPr>
                                      <m:sty m:val="p"/>
                                    </m:rPr>
                                    <a:rPr lang="en-GB" sz="2000">
                                      <a:latin typeface="Cambria Math" charset="0"/>
                                      <a:ea typeface="Phetsarath" charset="0"/>
                                      <a:cs typeface="Phetsarath" charset="0"/>
                                    </a:rPr>
                                    <m:t>b</m:t>
                                  </m:r>
                                </m:sub>
                              </m:sSub>
                              <m:r>
                                <a:rPr lang="en-GB" sz="2000" i="1">
                                  <a:latin typeface="Cambria Math" charset="0"/>
                                  <a:ea typeface="Phetsarath" charset="0"/>
                                  <a:cs typeface="Phetsarath" charset="0"/>
                                </a:rPr>
                                <m:t>−</m:t>
                              </m:r>
                              <m:sSub>
                                <m:sSubPr>
                                  <m:ctrlPr>
                                    <a:rPr lang="en-US" sz="2000" i="1">
                                      <a:latin typeface="Cambria Math" panose="02040503050406030204" pitchFamily="18" charset="0"/>
                                      <a:ea typeface="Phetsarath" charset="0"/>
                                      <a:cs typeface="Phetsarath" charset="0"/>
                                    </a:rPr>
                                  </m:ctrlPr>
                                </m:sSubPr>
                                <m:e>
                                  <m:r>
                                    <m:rPr>
                                      <m:sty m:val="p"/>
                                    </m:rPr>
                                    <a:rPr lang="en-GB" sz="2000">
                                      <a:latin typeface="Cambria Math" charset="0"/>
                                      <a:ea typeface="Phetsarath" charset="0"/>
                                      <a:cs typeface="Phetsarath" charset="0"/>
                                    </a:rPr>
                                    <m:t>q</m:t>
                                  </m:r>
                                </m:e>
                                <m:sub>
                                  <m:r>
                                    <m:rPr>
                                      <m:sty m:val="p"/>
                                    </m:rPr>
                                    <a:rPr lang="en-GB" sz="2000">
                                      <a:latin typeface="Cambria Math" charset="0"/>
                                      <a:ea typeface="Phetsarath" charset="0"/>
                                      <a:cs typeface="Phetsarath" charset="0"/>
                                    </a:rPr>
                                    <m:t>i</m:t>
                                  </m:r>
                                  <m:r>
                                    <a:rPr lang="en-GB" sz="2000">
                                      <a:latin typeface="Cambria Math" charset="0"/>
                                      <a:ea typeface="Phetsarath" charset="0"/>
                                      <a:cs typeface="Phetsarath" charset="0"/>
                                    </a:rPr>
                                    <m:t>,</m:t>
                                  </m:r>
                                  <m:r>
                                    <m:rPr>
                                      <m:sty m:val="p"/>
                                    </m:rPr>
                                    <a:rPr lang="en-GB" sz="2000">
                                      <a:latin typeface="Cambria Math" charset="0"/>
                                      <a:ea typeface="Phetsarath" charset="0"/>
                                      <a:cs typeface="Phetsarath" charset="0"/>
                                    </a:rPr>
                                    <m:t>b</m:t>
                                  </m:r>
                                </m:sub>
                              </m:sSub>
                              <m:sSub>
                                <m:sSubPr>
                                  <m:ctrlPr>
                                    <a:rPr lang="en-US" sz="2000" i="1">
                                      <a:latin typeface="Cambria Math" panose="02040503050406030204" pitchFamily="18" charset="0"/>
                                      <a:ea typeface="Phetsarath" charset="0"/>
                                      <a:cs typeface="Phetsarath" charset="0"/>
                                    </a:rPr>
                                  </m:ctrlPr>
                                </m:sSubPr>
                                <m:e>
                                  <m:r>
                                    <m:rPr>
                                      <m:sty m:val="p"/>
                                    </m:rPr>
                                    <a:rPr lang="en-GB" sz="2000">
                                      <a:latin typeface="Cambria Math" charset="0"/>
                                      <a:ea typeface="Phetsarath" charset="0"/>
                                      <a:cs typeface="Phetsarath" charset="0"/>
                                    </a:rPr>
                                    <m:t>p</m:t>
                                  </m:r>
                                </m:e>
                                <m:sub>
                                  <m:r>
                                    <m:rPr>
                                      <m:sty m:val="p"/>
                                    </m:rPr>
                                    <a:rPr lang="en-GB" sz="2000">
                                      <a:latin typeface="Cambria Math" charset="0"/>
                                      <a:ea typeface="Phetsarath" charset="0"/>
                                      <a:cs typeface="Phetsarath" charset="0"/>
                                    </a:rPr>
                                    <m:t>i</m:t>
                                  </m:r>
                                  <m:r>
                                    <a:rPr lang="en-GB" sz="2000">
                                      <a:latin typeface="Cambria Math" charset="0"/>
                                      <a:ea typeface="Phetsarath" charset="0"/>
                                      <a:cs typeface="Phetsarath" charset="0"/>
                                    </a:rPr>
                                    <m:t>,</m:t>
                                  </m:r>
                                  <m:r>
                                    <m:rPr>
                                      <m:sty m:val="p"/>
                                    </m:rPr>
                                    <a:rPr lang="en-GB" sz="2000">
                                      <a:latin typeface="Cambria Math" charset="0"/>
                                      <a:ea typeface="Phetsarath" charset="0"/>
                                      <a:cs typeface="Phetsarath" charset="0"/>
                                    </a:rPr>
                                    <m:t>b</m:t>
                                  </m:r>
                                </m:sub>
                              </m:sSub>
                            </m:e>
                          </m:d>
                        </m:e>
                      </m:nary>
                    </m:oMath>
                  </m:oMathPara>
                </a14:m>
                <a:endParaRPr lang="en-GB" sz="2000" dirty="0">
                  <a:latin typeface="Phetsarath" charset="0"/>
                  <a:ea typeface="Phetsarath" charset="0"/>
                  <a:cs typeface="Phetsarath"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009855" y="3097249"/>
                <a:ext cx="6095842" cy="932563"/>
              </a:xfrm>
              <a:prstGeom prst="rect">
                <a:avLst/>
              </a:prstGeom>
              <a:blipFill rotWithShape="0">
                <a:blip r:embed="rId4"/>
                <a:stretch>
                  <a:fillRect/>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723222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4.ການວັດແທກການຜະລິດ </a:t>
            </a:r>
            <a:r>
              <a:rPr lang="en-US" altLang="ko-KR" sz="2800" b="1" dirty="0" err="1">
                <a:solidFill>
                  <a:schemeClr val="accent5">
                    <a:lumMod val="50000"/>
                  </a:schemeClr>
                </a:solidFill>
                <a:latin typeface="Phetsarath OT" charset="0"/>
                <a:ea typeface="Phetsarath OT" charset="0"/>
                <a:cs typeface="Phetsarath OT" charset="0"/>
              </a:rPr>
              <a:t>ແລະ</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altLang="ko-KR" sz="2800" b="1" dirty="0">
              <a:solidFill>
                <a:schemeClr val="accent5">
                  <a:lumMod val="50000"/>
                </a:schemeClr>
              </a:solidFill>
              <a:latin typeface="Phetsarath OT" charset="0"/>
              <a:ea typeface="Phetsarath OT" charset="0"/>
              <a:cs typeface="Phetsarath OT" charset="0"/>
            </a:endParaRP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6572681"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ການວັດແທກການຜະລິດ</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ແລະ</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546855" y="1899983"/>
            <a:ext cx="6275145" cy="405025"/>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latin typeface="Phetsarath OT" charset="0"/>
                <a:cs typeface="Phetsarath OT" charset="0"/>
              </a:rPr>
              <a:t> (3) </a:t>
            </a:r>
            <a:r>
              <a:rPr lang="en-US" sz="1600" dirty="0" err="1">
                <a:latin typeface="Phetsarath" charset="0"/>
                <a:ea typeface="Phetsarath" charset="0"/>
                <a:cs typeface="Phetsarath" charset="0"/>
              </a:rPr>
              <a:t>ການຄິດໄລ່ລາຍຮັບສຸທິຈາກທຸລະກິດສ່ວນ</a:t>
            </a:r>
            <a:r>
              <a:rPr lang="en-US" sz="1600" dirty="0" err="1">
                <a:latin typeface="Phetsarath OT" charset="0"/>
                <a:cs typeface="Phetsarath OT" charset="0"/>
              </a:rPr>
              <a:t>ເພື່ອບໍລິໂພກ</a:t>
            </a:r>
            <a:endParaRPr lang="en-US" sz="1600" dirty="0">
              <a:latin typeface="Phetsarath OT" charset="0"/>
              <a:cs typeface="Phetsarath OT" charset="0"/>
            </a:endParaRPr>
          </a:p>
        </p:txBody>
      </p:sp>
      <p:sp>
        <p:nvSpPr>
          <p:cNvPr id="8" name="Rectangle 7"/>
          <p:cNvSpPr/>
          <p:nvPr/>
        </p:nvSpPr>
        <p:spPr>
          <a:xfrm>
            <a:off x="2484145" y="2452722"/>
            <a:ext cx="6654897" cy="523220"/>
          </a:xfrm>
          <a:prstGeom prst="rect">
            <a:avLst/>
          </a:prstGeom>
        </p:spPr>
        <p:txBody>
          <a:bodyPr wrap="square">
            <a:spAutoFit/>
          </a:bodyPr>
          <a:lstStyle/>
          <a:p>
            <a:r>
              <a:rPr lang="en-GB" sz="2800" dirty="0">
                <a:latin typeface="Phetsarath OT" charset="0"/>
                <a:cs typeface="Phetsarath OT" charset="0"/>
              </a:rPr>
              <a:t>“</a:t>
            </a:r>
            <a:r>
              <a:rPr lang="en-GB" sz="2800" dirty="0" err="1">
                <a:latin typeface="Phetsarath OT" charset="0"/>
                <a:cs typeface="Phetsarath OT" charset="0"/>
              </a:rPr>
              <a:t>ລາຍຮັບສຸທິຈາກທຸລະກິດສ່ວນເພື່ອບໍລິໂພກ</a:t>
            </a:r>
            <a:r>
              <a:rPr lang="en-US" sz="2800" dirty="0">
                <a:latin typeface="Phetsarath OT" charset="0"/>
                <a:cs typeface="Phetsarath OT" charset="0"/>
              </a:rPr>
              <a:t>”</a:t>
            </a:r>
            <a:endParaRPr lang="en-GB" sz="2800" dirty="0">
              <a:latin typeface="Phetsarath OT" charset="0"/>
              <a:cs typeface="Phetsarath OT" charset="0"/>
            </a:endParaRPr>
          </a:p>
        </p:txBody>
      </p:sp>
      <p:sp>
        <p:nvSpPr>
          <p:cNvPr id="9" name="Rounded Rectangle 8"/>
          <p:cNvSpPr/>
          <p:nvPr/>
        </p:nvSpPr>
        <p:spPr>
          <a:xfrm>
            <a:off x="1905492" y="3360651"/>
            <a:ext cx="2104364" cy="442674"/>
          </a:xfrm>
          <a:prstGeom prst="roundRect">
            <a:avLst/>
          </a:prstGeom>
          <a:solidFill>
            <a:schemeClr val="bg1"/>
          </a:solidFill>
          <a:ln>
            <a:solidFill>
              <a:schemeClr val="accent6">
                <a:lumMod val="50000"/>
              </a:schemeClr>
            </a:solidFill>
          </a:ln>
        </p:spPr>
        <p:txBody>
          <a:bodyPr wrap="square">
            <a:spAutoFit/>
          </a:bodyPr>
          <a:lstStyle/>
          <a:p>
            <a:r>
              <a:rPr lang="en-GB" sz="2000" dirty="0" err="1">
                <a:latin typeface="Phetsarath" charset="0"/>
                <a:ea typeface="Phetsarath" charset="0"/>
                <a:cs typeface="Phetsarath" charset="0"/>
              </a:rPr>
              <a:t>ສາມາດຂຽນສູດັ່ງນີ</a:t>
            </a:r>
            <a:r>
              <a:rPr lang="en-GB" sz="2000" dirty="0">
                <a:latin typeface="Phetsarath" charset="0"/>
                <a:ea typeface="Phetsarath" charset="0"/>
                <a:cs typeface="Phetsarath" charset="0"/>
              </a:rPr>
              <a:t>້:</a:t>
            </a:r>
          </a:p>
        </p:txBody>
      </p:sp>
      <mc:AlternateContent xmlns:mc="http://schemas.openxmlformats.org/markup-compatibility/2006" xmlns:a14="http://schemas.microsoft.com/office/drawing/2010/main">
        <mc:Choice Requires="a14">
          <p:graphicFrame>
            <p:nvGraphicFramePr>
              <p:cNvPr id="10" name="표 2"/>
              <p:cNvGraphicFramePr>
                <a:graphicFrameLocks noGrp="1"/>
              </p:cNvGraphicFramePr>
              <p:nvPr>
                <p:extLst>
                  <p:ext uri="{D42A27DB-BD31-4B8C-83A1-F6EECF244321}">
                    <p14:modId xmlns:p14="http://schemas.microsoft.com/office/powerpoint/2010/main" val="1245066790"/>
                  </p:ext>
                </p:extLst>
              </p:nvPr>
            </p:nvGraphicFramePr>
            <p:xfrm>
              <a:off x="1756624" y="4077017"/>
              <a:ext cx="9357854" cy="2401570"/>
            </p:xfrm>
            <a:graphic>
              <a:graphicData uri="http://schemas.openxmlformats.org/drawingml/2006/table">
                <a:tbl>
                  <a:tblPr firstRow="1" bandRow="1">
                    <a:tableStyleId>{93296810-A885-4BE3-A3E7-6D5BEEA58F35}</a:tableStyleId>
                  </a:tblPr>
                  <a:tblGrid>
                    <a:gridCol w="1573882">
                      <a:extLst>
                        <a:ext uri="{9D8B030D-6E8A-4147-A177-3AD203B41FA5}">
                          <a16:colId xmlns:a16="http://schemas.microsoft.com/office/drawing/2014/main" val="20000"/>
                        </a:ext>
                      </a:extLst>
                    </a:gridCol>
                    <a:gridCol w="7783972">
                      <a:extLst>
                        <a:ext uri="{9D8B030D-6E8A-4147-A177-3AD203B41FA5}">
                          <a16:colId xmlns:a16="http://schemas.microsoft.com/office/drawing/2014/main" val="20001"/>
                        </a:ext>
                      </a:extLst>
                    </a:gridCol>
                  </a:tblGrid>
                  <a:tr h="344773">
                    <a:tc>
                      <a:txBody>
                        <a:bodyPr/>
                        <a:lstStyle/>
                        <a:p>
                          <a:pPr algn="ctr" latinLnBrk="1"/>
                          <a:r>
                            <a:rPr lang="en-US" altLang="ko-KR" sz="1800" dirty="0" err="1">
                              <a:latin typeface="Phetsarath OT" charset="0"/>
                              <a:cs typeface="Phetsarath OT" charset="0"/>
                            </a:rPr>
                            <a:t>ເຄືອງໝາຍ</a:t>
                          </a:r>
                          <a:endParaRPr lang="ko-KR" altLang="en-US" sz="18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err="1">
                              <a:solidFill>
                                <a:schemeClr val="lt1"/>
                              </a:solidFill>
                              <a:latin typeface="Phetsarath OT" charset="0"/>
                              <a:cs typeface="Phetsarath OT" charset="0"/>
                            </a:rPr>
                            <a:t>ຄວາມໝາຍ</a:t>
                          </a:r>
                          <a:endParaRPr lang="ko-KR" altLang="en-US" sz="1800" dirty="0">
                            <a:solidFill>
                              <a:schemeClr val="bg1">
                                <a:lumMod val="50000"/>
                              </a:schemeClr>
                            </a:solidFill>
                            <a:latin typeface="Phetsarath OT" charset="0"/>
                            <a:cs typeface="Phetsarath OT" charset="0"/>
                          </a:endParaRPr>
                        </a:p>
                      </a:txBody>
                      <a:tcPr anchor="ctr"/>
                    </a:tc>
                    <a:extLst>
                      <a:ext uri="{0D108BD9-81ED-4DB2-BD59-A6C34878D82A}">
                        <a16:rowId xmlns:a16="http://schemas.microsoft.com/office/drawing/2014/main" val="10000"/>
                      </a:ext>
                    </a:extLst>
                  </a:tr>
                  <a:tr h="603353">
                    <a:tc>
                      <a:txBody>
                        <a:bodyPr/>
                        <a:lstStyle/>
                        <a:p>
                          <a:pPr algn="ctr" latinLnBrk="1"/>
                          <a14:m>
                            <m:oMath xmlns:m="http://schemas.openxmlformats.org/officeDocument/2006/math">
                              <m:sSub>
                                <m:sSubPr>
                                  <m:ctrlPr>
                                    <a:rPr lang="en-US" sz="1800" i="1" smtClean="0">
                                      <a:latin typeface="Cambria Math" panose="02040503050406030204" pitchFamily="18" charset="0"/>
                                    </a:rPr>
                                  </m:ctrlPr>
                                </m:sSubPr>
                                <m:e>
                                  <m:r>
                                    <m:rPr>
                                      <m:sty m:val="p"/>
                                    </m:rPr>
                                    <a:rPr lang="en-GB" sz="1800">
                                      <a:latin typeface="Cambria Math"/>
                                    </a:rPr>
                                    <m:t>Q</m:t>
                                  </m:r>
                                </m:e>
                                <m:sub>
                                  <m:r>
                                    <m:rPr>
                                      <m:sty m:val="p"/>
                                    </m:rPr>
                                    <a:rPr lang="en-GB" sz="1800">
                                      <a:latin typeface="Cambria Math"/>
                                    </a:rPr>
                                    <m:t>i</m:t>
                                  </m:r>
                                  <m:r>
                                    <a:rPr lang="en-GB" sz="1800">
                                      <a:latin typeface="Cambria Math"/>
                                    </a:rPr>
                                    <m:t>,</m:t>
                                  </m:r>
                                  <m:r>
                                    <a:rPr lang="en-US" sz="1800" b="0" i="1" smtClean="0">
                                      <a:latin typeface="Cambria Math"/>
                                    </a:rPr>
                                    <m:t>𝑜</m:t>
                                  </m:r>
                                </m:sub>
                              </m:sSub>
                            </m:oMath>
                          </a14:m>
                          <a:r>
                            <a:rPr lang="en-GB" sz="1800" dirty="0"/>
                            <a:t> </a:t>
                          </a:r>
                          <a:endParaRPr lang="ko-KR" altLang="en-US" sz="18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a:latin typeface="Phetsarath OT" charset="0"/>
                              <a:cs typeface="Phetsarath OT" charset="0"/>
                            </a:rPr>
                            <a:t>ເວັກເຕີ</a:t>
                          </a:r>
                          <a:r>
                            <a:rPr lang="en-GB" sz="1800" i="1" dirty="0">
                              <a:latin typeface="Phetsarath OT" charset="0"/>
                              <a:cs typeface="Phetsarath OT" charset="0"/>
                            </a:rPr>
                            <a:t> l</a:t>
                          </a:r>
                          <a:r>
                            <a:rPr lang="en-GB" sz="1800" dirty="0">
                              <a:latin typeface="Phetsarath OT" charset="0"/>
                              <a:cs typeface="Phetsarath OT" charset="0"/>
                            </a:rPr>
                            <a:t>-</a:t>
                          </a:r>
                          <a:r>
                            <a:rPr lang="en-GB" sz="1800" baseline="0" dirty="0">
                              <a:latin typeface="Phetsarath OT" charset="0"/>
                              <a:cs typeface="Phetsarath OT" charset="0"/>
                            </a:rPr>
                            <a:t> </a:t>
                          </a:r>
                          <a:r>
                            <a:rPr lang="en-GB" sz="1800" baseline="0" dirty="0" err="1">
                              <a:latin typeface="Phetsarath OT" charset="0"/>
                              <a:cs typeface="Phetsarath OT" charset="0"/>
                            </a:rPr>
                            <a:t>ຂອງປະລິມານຂອງສີນຄ້າຈາກທຸລິກິດສ່ວນຕົວເພື່ອບໍລິໂພກ</a:t>
                          </a:r>
                          <a:r>
                            <a:rPr lang="en-GB" sz="1800" baseline="0" dirty="0">
                              <a:latin typeface="Phetsarath OT" charset="0"/>
                              <a:cs typeface="Phetsarath OT" charset="0"/>
                            </a:rPr>
                            <a:t> </a:t>
                          </a:r>
                          <a:r>
                            <a:rPr lang="en-GB" sz="1800" baseline="0" dirty="0" err="1">
                              <a:latin typeface="Phetsarath OT" charset="0"/>
                              <a:cs typeface="Phetsarath OT" charset="0"/>
                            </a:rPr>
                            <a:t>ສະໜອງໃນຕະຫຼາດໃດໜື່ງໂດຍຄົວເຮືອນ</a:t>
                          </a:r>
                          <a:r>
                            <a:rPr lang="en-GB" sz="1800" dirty="0">
                              <a:latin typeface="Phetsarath OT" charset="0"/>
                              <a:cs typeface="Phetsarath OT" charset="0"/>
                            </a:rPr>
                            <a:t> </a:t>
                          </a:r>
                          <a:r>
                            <a:rPr lang="en-GB" sz="1800" i="1" dirty="0">
                              <a:latin typeface="Phetsarath OT" charset="0"/>
                              <a:cs typeface="Phetsarath OT" charset="0"/>
                            </a:rPr>
                            <a:t>i</a:t>
                          </a:r>
                          <a:endParaRPr lang="en-US" altLang="en-US" sz="1800" dirty="0">
                            <a:latin typeface="Phetsarath OT" charset="0"/>
                            <a:cs typeface="Phetsarath OT" charset="0"/>
                          </a:endParaRPr>
                        </a:p>
                      </a:txBody>
                      <a:tcPr anchor="ctr"/>
                    </a:tc>
                    <a:extLst>
                      <a:ext uri="{0D108BD9-81ED-4DB2-BD59-A6C34878D82A}">
                        <a16:rowId xmlns:a16="http://schemas.microsoft.com/office/drawing/2014/main" val="10001"/>
                      </a:ext>
                    </a:extLst>
                  </a:tr>
                  <a:tr h="356146">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m:rPr>
                                        <m:sty m:val="p"/>
                                      </m:rPr>
                                      <a:rPr lang="en-GB" sz="1800">
                                        <a:latin typeface="Cambria Math"/>
                                      </a:rPr>
                                      <m:t>P</m:t>
                                    </m:r>
                                  </m:e>
                                  <m:sub>
                                    <m:r>
                                      <m:rPr>
                                        <m:sty m:val="p"/>
                                      </m:rPr>
                                      <a:rPr lang="en-GB" sz="1800">
                                        <a:latin typeface="Cambria Math"/>
                                      </a:rPr>
                                      <m:t>i</m:t>
                                    </m:r>
                                    <m:r>
                                      <a:rPr lang="en-GB" sz="1800">
                                        <a:latin typeface="Cambria Math"/>
                                      </a:rPr>
                                      <m:t>,</m:t>
                                    </m:r>
                                    <m:r>
                                      <a:rPr lang="en-US" sz="1800" b="0" i="1" smtClean="0">
                                        <a:latin typeface="Cambria Math"/>
                                      </a:rPr>
                                      <m:t>𝑜</m:t>
                                    </m:r>
                                  </m:sub>
                                </m:sSub>
                              </m:oMath>
                            </m:oMathPara>
                          </a14:m>
                          <a:endParaRPr lang="ko-KR" altLang="en-US" sz="18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a:latin typeface="Phetsarath OT" charset="0"/>
                              <a:cs typeface="Phetsarath OT" charset="0"/>
                            </a:rPr>
                            <a:t>ເວັກເຕີ</a:t>
                          </a:r>
                          <a:r>
                            <a:rPr lang="en-GB" sz="1800" i="1" dirty="0">
                              <a:latin typeface="Phetsarath OT" charset="0"/>
                              <a:cs typeface="Phetsarath OT" charset="0"/>
                            </a:rPr>
                            <a:t> </a:t>
                          </a:r>
                          <a:r>
                            <a:rPr lang="en-GB" sz="1800" i="1" dirty="0" err="1">
                              <a:latin typeface="Phetsarath OT" charset="0"/>
                              <a:cs typeface="Phetsarath OT" charset="0"/>
                            </a:rPr>
                            <a:t>ລາຄາຂາຍຕ່າງໆທີ່ກ່ຽວຂ້ອງ</a:t>
                          </a:r>
                          <a:endParaRPr lang="en-US" altLang="en-US" sz="1800" dirty="0">
                            <a:latin typeface="Phetsarath OT" charset="0"/>
                            <a:cs typeface="Phetsarath OT" charset="0"/>
                          </a:endParaRPr>
                        </a:p>
                      </a:txBody>
                      <a:tcPr anchor="ctr"/>
                    </a:tc>
                    <a:extLst>
                      <a:ext uri="{0D108BD9-81ED-4DB2-BD59-A6C34878D82A}">
                        <a16:rowId xmlns:a16="http://schemas.microsoft.com/office/drawing/2014/main" val="10002"/>
                      </a:ext>
                    </a:extLst>
                  </a:tr>
                  <a:tr h="603353">
                    <a:tc>
                      <a:txBody>
                        <a:bodyPr/>
                        <a:lstStyle/>
                        <a:p>
                          <a:pPr algn="ctr" latinLnBrk="1"/>
                          <a14:m>
                            <m:oMath xmlns:m="http://schemas.openxmlformats.org/officeDocument/2006/math">
                              <m:sSub>
                                <m:sSubPr>
                                  <m:ctrlPr>
                                    <a:rPr lang="en-US" sz="1800" i="1" smtClean="0">
                                      <a:latin typeface="Cambria Math" panose="02040503050406030204" pitchFamily="18" charset="0"/>
                                    </a:rPr>
                                  </m:ctrlPr>
                                </m:sSubPr>
                                <m:e>
                                  <m:r>
                                    <m:rPr>
                                      <m:sty m:val="p"/>
                                    </m:rPr>
                                    <a:rPr lang="en-GB" sz="1800">
                                      <a:latin typeface="Cambria Math"/>
                                    </a:rPr>
                                    <m:t>q</m:t>
                                  </m:r>
                                </m:e>
                                <m:sub>
                                  <m:r>
                                    <m:rPr>
                                      <m:sty m:val="p"/>
                                    </m:rPr>
                                    <a:rPr lang="en-GB" sz="1800">
                                      <a:latin typeface="Cambria Math"/>
                                    </a:rPr>
                                    <m:t>i</m:t>
                                  </m:r>
                                  <m:r>
                                    <a:rPr lang="en-GB" sz="1800">
                                      <a:latin typeface="Cambria Math"/>
                                    </a:rPr>
                                    <m:t>,</m:t>
                                  </m:r>
                                  <m:r>
                                    <a:rPr lang="en-US" sz="1800" b="0" i="1" smtClean="0">
                                      <a:latin typeface="Cambria Math"/>
                                    </a:rPr>
                                    <m:t>𝑜</m:t>
                                  </m:r>
                                </m:sub>
                              </m:sSub>
                            </m:oMath>
                          </a14:m>
                          <a:r>
                            <a:rPr lang="en-GB" sz="1800" dirty="0"/>
                            <a:t> </a:t>
                          </a:r>
                          <a:endParaRPr lang="ko-KR" altLang="en-US" sz="18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a:latin typeface="Phetsarath OT" charset="0"/>
                              <a:cs typeface="Phetsarath OT" charset="0"/>
                            </a:rPr>
                            <a:t>ເວັກເຕີ</a:t>
                          </a:r>
                          <a:r>
                            <a:rPr lang="en-GB" sz="1800" i="1" dirty="0">
                              <a:latin typeface="Phetsarath OT" charset="0"/>
                              <a:cs typeface="Phetsarath OT" charset="0"/>
                            </a:rPr>
                            <a:t> l</a:t>
                          </a:r>
                          <a:r>
                            <a:rPr lang="en-GB" sz="1800" dirty="0">
                              <a:latin typeface="Phetsarath OT" charset="0"/>
                              <a:cs typeface="Phetsarath OT" charset="0"/>
                            </a:rPr>
                            <a:t>-</a:t>
                          </a:r>
                          <a:r>
                            <a:rPr lang="en-GB" sz="1800" baseline="0" dirty="0">
                              <a:latin typeface="Phetsarath OT" charset="0"/>
                              <a:cs typeface="Phetsarath OT" charset="0"/>
                            </a:rPr>
                            <a:t> </a:t>
                          </a:r>
                          <a:r>
                            <a:rPr lang="en-GB" sz="1800" baseline="0" dirty="0" err="1">
                              <a:latin typeface="Phetsarath OT" charset="0"/>
                              <a:cs typeface="Phetsarath OT" charset="0"/>
                            </a:rPr>
                            <a:t>ຂອງປະລິມານຂອງສີນຄ້າຈາກທຸລິກິດສ່ວນຕົວເພື່ອບໍລິໂພກ</a:t>
                          </a:r>
                          <a:r>
                            <a:rPr lang="en-GB" sz="1800" baseline="0" dirty="0">
                              <a:latin typeface="Phetsarath OT" charset="0"/>
                              <a:cs typeface="Phetsarath OT" charset="0"/>
                            </a:rPr>
                            <a:t> </a:t>
                          </a:r>
                          <a:r>
                            <a:rPr lang="en-GB" sz="1800" baseline="0" dirty="0" err="1">
                              <a:latin typeface="Phetsarath OT" charset="0"/>
                              <a:cs typeface="Phetsarath OT" charset="0"/>
                            </a:rPr>
                            <a:t>ທີ່ຖືກນຳໃຊ</a:t>
                          </a:r>
                          <a:r>
                            <a:rPr lang="en-GB" sz="1800" baseline="0" dirty="0">
                              <a:latin typeface="Phetsarath OT" charset="0"/>
                              <a:cs typeface="Phetsarath OT" charset="0"/>
                            </a:rPr>
                            <a:t>້ </a:t>
                          </a:r>
                          <a:r>
                            <a:rPr lang="en-GB" sz="1800" baseline="0" dirty="0" err="1">
                              <a:latin typeface="Phetsarath OT" charset="0"/>
                              <a:cs typeface="Phetsarath OT" charset="0"/>
                            </a:rPr>
                            <a:t>ເປັນປັດໃຈການຜະລິດ</a:t>
                          </a:r>
                          <a:endParaRPr lang="en-US" altLang="en-US" sz="1800" dirty="0">
                            <a:latin typeface="Phetsarath OT" charset="0"/>
                            <a:cs typeface="Phetsarath OT" charset="0"/>
                          </a:endParaRPr>
                        </a:p>
                      </a:txBody>
                      <a:tcPr anchor="ctr"/>
                    </a:tc>
                    <a:extLst>
                      <a:ext uri="{0D108BD9-81ED-4DB2-BD59-A6C34878D82A}">
                        <a16:rowId xmlns:a16="http://schemas.microsoft.com/office/drawing/2014/main" val="10003"/>
                      </a:ext>
                    </a:extLst>
                  </a:tr>
                  <a:tr h="356146">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m:rPr>
                                        <m:sty m:val="p"/>
                                      </m:rPr>
                                      <a:rPr lang="en-GB" sz="1800">
                                        <a:latin typeface="Cambria Math"/>
                                      </a:rPr>
                                      <m:t>p</m:t>
                                    </m:r>
                                  </m:e>
                                  <m:sub>
                                    <m:r>
                                      <m:rPr>
                                        <m:sty m:val="p"/>
                                      </m:rPr>
                                      <a:rPr lang="en-GB" sz="1800">
                                        <a:latin typeface="Cambria Math"/>
                                      </a:rPr>
                                      <m:t>i</m:t>
                                    </m:r>
                                    <m:r>
                                      <a:rPr lang="en-GB" sz="1800">
                                        <a:latin typeface="Cambria Math"/>
                                      </a:rPr>
                                      <m:t>,</m:t>
                                    </m:r>
                                    <m:r>
                                      <m:rPr>
                                        <m:sty m:val="p"/>
                                      </m:rPr>
                                      <a:rPr lang="en-US" sz="1800" b="0" i="0" smtClean="0">
                                        <a:latin typeface="Cambria Math"/>
                                      </a:rPr>
                                      <m:t>o</m:t>
                                    </m:r>
                                    <m:r>
                                      <a:rPr lang="en-GB" sz="1800">
                                        <a:latin typeface="Cambria Math"/>
                                      </a:rPr>
                                      <m:t> </m:t>
                                    </m:r>
                                  </m:sub>
                                </m:sSub>
                              </m:oMath>
                            </m:oMathPara>
                          </a14:m>
                          <a:endParaRPr lang="ko-KR" altLang="en-US" sz="1800" b="0" i="1" dirty="0">
                            <a:solidFill>
                              <a:schemeClr val="tx1"/>
                            </a:solidFill>
                            <a:latin typeface="Phetsarath OT" charset="0"/>
                            <a:cs typeface="Phetsarath OT"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a:latin typeface="Phetsarath OT" charset="0"/>
                              <a:cs typeface="Phetsarath OT" charset="0"/>
                            </a:rPr>
                            <a:t>ເວັກເຕີ</a:t>
                          </a:r>
                          <a:r>
                            <a:rPr lang="en-GB" sz="1800" i="1" dirty="0">
                              <a:latin typeface="Phetsarath OT" charset="0"/>
                              <a:cs typeface="Phetsarath OT" charset="0"/>
                            </a:rPr>
                            <a:t> </a:t>
                          </a:r>
                          <a:r>
                            <a:rPr lang="en-GB" sz="1800" i="1" dirty="0" err="1">
                              <a:latin typeface="Phetsarath OT" charset="0"/>
                              <a:cs typeface="Phetsarath OT" charset="0"/>
                            </a:rPr>
                            <a:t>ລາຍຈ່າຍຕ່າງໆທີ່ກ່ຽວຂ້ອງ</a:t>
                          </a:r>
                          <a:endParaRPr lang="en-US" altLang="en-US" sz="1800" dirty="0">
                            <a:latin typeface="Phetsarath OT" charset="0"/>
                            <a:cs typeface="Phetsarath OT"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10" name="표 2"/>
              <p:cNvGraphicFramePr>
                <a:graphicFrameLocks noGrp="1"/>
              </p:cNvGraphicFramePr>
              <p:nvPr>
                <p:extLst>
                  <p:ext uri="{D42A27DB-BD31-4B8C-83A1-F6EECF244321}">
                    <p14:modId xmlns:p14="http://schemas.microsoft.com/office/powerpoint/2010/main" val="1245066790"/>
                  </p:ext>
                </p:extLst>
              </p:nvPr>
            </p:nvGraphicFramePr>
            <p:xfrm>
              <a:off x="1756624" y="4077017"/>
              <a:ext cx="9357854" cy="2401570"/>
            </p:xfrm>
            <a:graphic>
              <a:graphicData uri="http://schemas.openxmlformats.org/drawingml/2006/table">
                <a:tbl>
                  <a:tblPr firstRow="1" bandRow="1">
                    <a:tableStyleId>{93296810-A885-4BE3-A3E7-6D5BEEA58F35}</a:tableStyleId>
                  </a:tblPr>
                  <a:tblGrid>
                    <a:gridCol w="1573882"/>
                    <a:gridCol w="7783972"/>
                  </a:tblGrid>
                  <a:tr h="365760">
                    <a:tc>
                      <a:txBody>
                        <a:bodyPr/>
                        <a:lstStyle/>
                        <a:p>
                          <a:pPr algn="ctr" latinLnBrk="1"/>
                          <a:r>
                            <a:rPr lang="en-US" altLang="ko-KR" sz="1800" dirty="0" err="1" smtClean="0">
                              <a:latin typeface="Phetsarath OT" charset="0"/>
                              <a:cs typeface="Phetsarath OT" charset="0"/>
                            </a:rPr>
                            <a:t>ເຄືອງໝາຍ</a:t>
                          </a:r>
                          <a:endParaRPr lang="ko-KR" altLang="en-US" sz="18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err="1" smtClean="0">
                              <a:solidFill>
                                <a:schemeClr val="lt1"/>
                              </a:solidFill>
                              <a:latin typeface="Phetsarath OT" charset="0"/>
                              <a:cs typeface="Phetsarath OT" charset="0"/>
                            </a:rPr>
                            <a:t>ຄວາມໝາຍ</a:t>
                          </a:r>
                          <a:endParaRPr lang="ko-KR" altLang="en-US" sz="1800" dirty="0" smtClean="0">
                            <a:solidFill>
                              <a:schemeClr val="bg1">
                                <a:lumMod val="50000"/>
                              </a:schemeClr>
                            </a:solidFill>
                            <a:latin typeface="Phetsarath OT" charset="0"/>
                            <a:cs typeface="Phetsarath OT" charset="0"/>
                          </a:endParaRPr>
                        </a:p>
                      </a:txBody>
                      <a:tcPr anchor="ctr"/>
                    </a:tc>
                  </a:tr>
                  <a:tr h="640080">
                    <a:tc>
                      <a:txBody>
                        <a:bodyPr/>
                        <a:lstStyle/>
                        <a:p>
                          <a:endParaRPr lang="en-US"/>
                        </a:p>
                      </a:txBody>
                      <a:tcPr anchor="ctr">
                        <a:blipFill rotWithShape="0">
                          <a:blip r:embed="rId3"/>
                          <a:stretch>
                            <a:fillRect l="-388" t="-61905" r="-496899" b="-271429"/>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smtClean="0">
                              <a:latin typeface="Phetsarath OT" charset="0"/>
                              <a:cs typeface="Phetsarath OT" charset="0"/>
                            </a:rPr>
                            <a:t>ເວັກເຕີ</a:t>
                          </a:r>
                          <a:r>
                            <a:rPr lang="en-GB" sz="1800" i="1" dirty="0" smtClean="0">
                              <a:latin typeface="Phetsarath OT" charset="0"/>
                              <a:cs typeface="Phetsarath OT" charset="0"/>
                            </a:rPr>
                            <a:t> l</a:t>
                          </a:r>
                          <a:r>
                            <a:rPr lang="en-GB" sz="1800" dirty="0" smtClean="0">
                              <a:latin typeface="Phetsarath OT" charset="0"/>
                              <a:cs typeface="Phetsarath OT" charset="0"/>
                            </a:rPr>
                            <a:t>-</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ຂອງປະລິມານຂອງສີນຄ້າຈາກທຸລິກິດສ່ວນຕົວເພື່ອບໍລິໂພກ</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ສະໜອງໃນຕະຫຼາດໃດໜື່ງໂດຍຄົວເຮືອນ</a:t>
                          </a:r>
                          <a:r>
                            <a:rPr lang="en-GB" sz="1800" dirty="0" smtClean="0">
                              <a:latin typeface="Phetsarath OT" charset="0"/>
                              <a:cs typeface="Phetsarath OT" charset="0"/>
                            </a:rPr>
                            <a:t> </a:t>
                          </a:r>
                          <a:r>
                            <a:rPr lang="en-GB" sz="1800" i="1" dirty="0" smtClean="0">
                              <a:latin typeface="Phetsarath OT" charset="0"/>
                              <a:cs typeface="Phetsarath OT" charset="0"/>
                            </a:rPr>
                            <a:t>i</a:t>
                          </a:r>
                          <a:endParaRPr lang="en-US" altLang="en-US" sz="1800" dirty="0" smtClean="0">
                            <a:latin typeface="Phetsarath OT" charset="0"/>
                            <a:cs typeface="Phetsarath OT" charset="0"/>
                          </a:endParaRPr>
                        </a:p>
                      </a:txBody>
                      <a:tcPr anchor="ctr"/>
                    </a:tc>
                  </a:tr>
                  <a:tr h="377825">
                    <a:tc>
                      <a:txBody>
                        <a:bodyPr/>
                        <a:lstStyle/>
                        <a:p>
                          <a:endParaRPr lang="en-US"/>
                        </a:p>
                      </a:txBody>
                      <a:tcPr anchor="ctr">
                        <a:blipFill rotWithShape="0">
                          <a:blip r:embed="rId3"/>
                          <a:stretch>
                            <a:fillRect l="-388" t="-269841" r="-496899" b="-352381"/>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smtClean="0">
                              <a:latin typeface="Phetsarath OT" charset="0"/>
                              <a:cs typeface="Phetsarath OT" charset="0"/>
                            </a:rPr>
                            <a:t>ເວັກເຕີ</a:t>
                          </a:r>
                          <a:r>
                            <a:rPr lang="en-GB" sz="1800" i="1" dirty="0" smtClean="0">
                              <a:latin typeface="Phetsarath OT" charset="0"/>
                              <a:cs typeface="Phetsarath OT" charset="0"/>
                            </a:rPr>
                            <a:t> </a:t>
                          </a:r>
                          <a:r>
                            <a:rPr lang="en-GB" sz="1800" i="1" dirty="0" err="1" smtClean="0">
                              <a:latin typeface="Phetsarath OT" charset="0"/>
                              <a:cs typeface="Phetsarath OT" charset="0"/>
                            </a:rPr>
                            <a:t>ລາຄາຂາຍຕ່າງໆທີ່ກ່ຽວຂ້ອງ</a:t>
                          </a:r>
                          <a:endParaRPr lang="en-US" altLang="en-US" sz="1800" dirty="0" smtClean="0">
                            <a:latin typeface="Phetsarath OT" charset="0"/>
                            <a:cs typeface="Phetsarath OT" charset="0"/>
                          </a:endParaRPr>
                        </a:p>
                      </a:txBody>
                      <a:tcPr anchor="ctr"/>
                    </a:tc>
                  </a:tr>
                  <a:tr h="640080">
                    <a:tc>
                      <a:txBody>
                        <a:bodyPr/>
                        <a:lstStyle/>
                        <a:p>
                          <a:endParaRPr lang="en-US"/>
                        </a:p>
                      </a:txBody>
                      <a:tcPr anchor="ctr">
                        <a:blipFill rotWithShape="0">
                          <a:blip r:embed="rId3"/>
                          <a:stretch>
                            <a:fillRect l="-388" t="-221905" r="-496899" b="-111429"/>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smtClean="0">
                              <a:latin typeface="Phetsarath OT" charset="0"/>
                              <a:cs typeface="Phetsarath OT" charset="0"/>
                            </a:rPr>
                            <a:t>ເວັກເຕີ</a:t>
                          </a:r>
                          <a:r>
                            <a:rPr lang="en-GB" sz="1800" i="1" dirty="0" smtClean="0">
                              <a:latin typeface="Phetsarath OT" charset="0"/>
                              <a:cs typeface="Phetsarath OT" charset="0"/>
                            </a:rPr>
                            <a:t> l</a:t>
                          </a:r>
                          <a:r>
                            <a:rPr lang="en-GB" sz="1800" dirty="0" smtClean="0">
                              <a:latin typeface="Phetsarath OT" charset="0"/>
                              <a:cs typeface="Phetsarath OT" charset="0"/>
                            </a:rPr>
                            <a:t>-</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ຂອງປະລິມານຂອງສີນຄ້າຈາກທຸລິກິດສ່ວນຕົວເພື່ອບໍລິໂພກ</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ທີ່ຖືກນຳໃຊ</a:t>
                          </a:r>
                          <a:r>
                            <a:rPr lang="en-GB" sz="1800" baseline="0" dirty="0" smtClean="0">
                              <a:latin typeface="Phetsarath OT" charset="0"/>
                              <a:cs typeface="Phetsarath OT" charset="0"/>
                            </a:rPr>
                            <a:t>້ </a:t>
                          </a:r>
                          <a:r>
                            <a:rPr lang="en-GB" sz="1800" baseline="0" dirty="0" err="1" smtClean="0">
                              <a:latin typeface="Phetsarath OT" charset="0"/>
                              <a:cs typeface="Phetsarath OT" charset="0"/>
                            </a:rPr>
                            <a:t>ເປັນປັດໃຈການຜະລິດ</a:t>
                          </a:r>
                          <a:endParaRPr lang="en-US" altLang="en-US" sz="1800" dirty="0" smtClean="0">
                            <a:latin typeface="Phetsarath OT" charset="0"/>
                            <a:cs typeface="Phetsarath OT" charset="0"/>
                          </a:endParaRPr>
                        </a:p>
                      </a:txBody>
                      <a:tcPr anchor="ctr"/>
                    </a:tc>
                  </a:tr>
                  <a:tr h="377825">
                    <a:tc>
                      <a:txBody>
                        <a:bodyPr/>
                        <a:lstStyle/>
                        <a:p>
                          <a:endParaRPr lang="en-US"/>
                        </a:p>
                      </a:txBody>
                      <a:tcPr anchor="ctr">
                        <a:blipFill rotWithShape="0">
                          <a:blip r:embed="rId3"/>
                          <a:stretch>
                            <a:fillRect l="-388" t="-545161" r="-496899" b="-88710"/>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1800" i="1" dirty="0" err="1" smtClean="0">
                              <a:latin typeface="Phetsarath OT" charset="0"/>
                              <a:cs typeface="Phetsarath OT" charset="0"/>
                            </a:rPr>
                            <a:t>ເວັກເຕີ</a:t>
                          </a:r>
                          <a:r>
                            <a:rPr lang="en-GB" sz="1800" i="1" dirty="0" smtClean="0">
                              <a:latin typeface="Phetsarath OT" charset="0"/>
                              <a:cs typeface="Phetsarath OT" charset="0"/>
                            </a:rPr>
                            <a:t> </a:t>
                          </a:r>
                          <a:r>
                            <a:rPr lang="en-GB" sz="1800" i="1" dirty="0" err="1" smtClean="0">
                              <a:latin typeface="Phetsarath OT" charset="0"/>
                              <a:cs typeface="Phetsarath OT" charset="0"/>
                            </a:rPr>
                            <a:t>ລາຍຈ່າຍຕ່າງໆທີ່ກ່ຽວຂ້ອງ</a:t>
                          </a:r>
                          <a:endParaRPr lang="en-US" altLang="en-US" sz="1800" dirty="0" smtClean="0">
                            <a:latin typeface="Phetsarath OT" charset="0"/>
                            <a:cs typeface="Phetsarath OT" charset="0"/>
                          </a:endParaRPr>
                        </a:p>
                      </a:txBody>
                      <a:tcPr anchor="ctr"/>
                    </a:tc>
                  </a:tr>
                </a:tbl>
              </a:graphicData>
            </a:graphic>
          </p:graphicFrame>
        </mc:Fallback>
      </mc:AlternateContent>
      <mc:AlternateContent xmlns:mc="http://schemas.openxmlformats.org/markup-compatibility/2006" xmlns:a14="http://schemas.microsoft.com/office/drawing/2010/main">
        <mc:Choice Requires="a14">
          <p:sp>
            <p:nvSpPr>
              <p:cNvPr id="12" name="Rectangle 11"/>
              <p:cNvSpPr/>
              <p:nvPr/>
            </p:nvSpPr>
            <p:spPr>
              <a:xfrm>
                <a:off x="4009856" y="3204181"/>
                <a:ext cx="6442682" cy="848502"/>
              </a:xfrm>
              <a:prstGeom prst="rect">
                <a:avLst/>
              </a:prstGeom>
              <a:ln>
                <a:solidFill>
                  <a:schemeClr val="accent6">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GB">
                              <a:latin typeface="Cambria Math"/>
                            </a:rPr>
                            <m:t>yo</m:t>
                          </m:r>
                        </m:e>
                        <m:sub>
                          <m:r>
                            <m:rPr>
                              <m:sty m:val="p"/>
                            </m:rPr>
                            <a:rPr lang="en-GB">
                              <a:latin typeface="Cambria Math"/>
                            </a:rPr>
                            <m:t>i</m:t>
                          </m:r>
                        </m:sub>
                      </m:sSub>
                      <m:r>
                        <a:rPr lang="en-GB">
                          <a:latin typeface="Cambria Math"/>
                        </a:rPr>
                        <m:t>=</m:t>
                      </m:r>
                      <m:nary>
                        <m:naryPr>
                          <m:chr m:val="∑"/>
                          <m:limLoc m:val="undOvr"/>
                          <m:ctrlPr>
                            <a:rPr lang="en-US" i="1">
                              <a:latin typeface="Cambria Math" panose="02040503050406030204" pitchFamily="18" charset="0"/>
                            </a:rPr>
                          </m:ctrlPr>
                        </m:naryPr>
                        <m:sub>
                          <m:r>
                            <m:rPr>
                              <m:sty m:val="p"/>
                            </m:rPr>
                            <a:rPr lang="en-GB">
                              <a:latin typeface="Cambria Math"/>
                            </a:rPr>
                            <m:t>o</m:t>
                          </m:r>
                          <m:r>
                            <a:rPr lang="en-GB">
                              <a:latin typeface="Cambria Math"/>
                            </a:rPr>
                            <m:t>=</m:t>
                          </m:r>
                          <m:r>
                            <a:rPr lang="en-GB">
                              <a:latin typeface="Cambria Math"/>
                            </a:rPr>
                            <m:t>1</m:t>
                          </m:r>
                        </m:sub>
                        <m:sup>
                          <m:r>
                            <m:rPr>
                              <m:sty m:val="p"/>
                            </m:rPr>
                            <a:rPr lang="en-GB">
                              <a:latin typeface="Cambria Math"/>
                            </a:rPr>
                            <m:t>n</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GB">
                                      <a:latin typeface="Cambria Math"/>
                                    </a:rPr>
                                    <m:t>Q</m:t>
                                  </m:r>
                                </m:e>
                                <m:sub>
                                  <m:r>
                                    <m:rPr>
                                      <m:sty m:val="p"/>
                                    </m:rPr>
                                    <a:rPr lang="en-GB">
                                      <a:latin typeface="Cambria Math"/>
                                    </a:rPr>
                                    <m:t>i</m:t>
                                  </m:r>
                                  <m:r>
                                    <a:rPr lang="en-GB">
                                      <a:latin typeface="Cambria Math"/>
                                    </a:rPr>
                                    <m:t>,</m:t>
                                  </m:r>
                                  <m:r>
                                    <m:rPr>
                                      <m:sty m:val="p"/>
                                    </m:rPr>
                                    <a:rPr lang="en-GB">
                                      <a:latin typeface="Cambria Math"/>
                                    </a:rPr>
                                    <m:t>o</m:t>
                                  </m:r>
                                </m:sub>
                              </m:sSub>
                              <m:sSub>
                                <m:sSubPr>
                                  <m:ctrlPr>
                                    <a:rPr lang="en-US" i="1">
                                      <a:latin typeface="Cambria Math" panose="02040503050406030204" pitchFamily="18" charset="0"/>
                                    </a:rPr>
                                  </m:ctrlPr>
                                </m:sSubPr>
                                <m:e>
                                  <m:r>
                                    <m:rPr>
                                      <m:sty m:val="p"/>
                                    </m:rPr>
                                    <a:rPr lang="en-GB">
                                      <a:latin typeface="Cambria Math"/>
                                    </a:rPr>
                                    <m:t>P</m:t>
                                  </m:r>
                                </m:e>
                                <m:sub>
                                  <m:r>
                                    <m:rPr>
                                      <m:sty m:val="p"/>
                                    </m:rPr>
                                    <a:rPr lang="en-GB">
                                      <a:latin typeface="Cambria Math"/>
                                    </a:rPr>
                                    <m:t>i</m:t>
                                  </m:r>
                                  <m:r>
                                    <a:rPr lang="en-GB">
                                      <a:latin typeface="Cambria Math"/>
                                    </a:rPr>
                                    <m:t>,</m:t>
                                  </m:r>
                                  <m:r>
                                    <m:rPr>
                                      <m:sty m:val="p"/>
                                    </m:rPr>
                                    <a:rPr lang="en-GB">
                                      <a:latin typeface="Cambria Math"/>
                                    </a:rPr>
                                    <m:t>o</m:t>
                                  </m:r>
                                </m:sub>
                              </m:sSub>
                              <m:r>
                                <a:rPr lang="en-GB" i="1">
                                  <a:latin typeface="Cambria Math"/>
                                </a:rPr>
                                <m:t>−</m:t>
                              </m:r>
                              <m:sSub>
                                <m:sSubPr>
                                  <m:ctrlPr>
                                    <a:rPr lang="en-US" i="1">
                                      <a:latin typeface="Cambria Math" panose="02040503050406030204" pitchFamily="18" charset="0"/>
                                    </a:rPr>
                                  </m:ctrlPr>
                                </m:sSubPr>
                                <m:e>
                                  <m:r>
                                    <m:rPr>
                                      <m:sty m:val="p"/>
                                    </m:rPr>
                                    <a:rPr lang="en-GB">
                                      <a:latin typeface="Cambria Math"/>
                                    </a:rPr>
                                    <m:t>q</m:t>
                                  </m:r>
                                </m:e>
                                <m:sub>
                                  <m:r>
                                    <m:rPr>
                                      <m:sty m:val="p"/>
                                    </m:rPr>
                                    <a:rPr lang="en-GB">
                                      <a:latin typeface="Cambria Math"/>
                                    </a:rPr>
                                    <m:t>i</m:t>
                                  </m:r>
                                  <m:r>
                                    <a:rPr lang="en-GB">
                                      <a:latin typeface="Cambria Math"/>
                                    </a:rPr>
                                    <m:t>,</m:t>
                                  </m:r>
                                  <m:r>
                                    <m:rPr>
                                      <m:sty m:val="p"/>
                                    </m:rPr>
                                    <a:rPr lang="en-GB">
                                      <a:latin typeface="Cambria Math"/>
                                    </a:rPr>
                                    <m:t>o</m:t>
                                  </m:r>
                                </m:sub>
                              </m:sSub>
                              <m:sSub>
                                <m:sSubPr>
                                  <m:ctrlPr>
                                    <a:rPr lang="en-US" i="1">
                                      <a:latin typeface="Cambria Math" panose="02040503050406030204" pitchFamily="18" charset="0"/>
                                    </a:rPr>
                                  </m:ctrlPr>
                                </m:sSubPr>
                                <m:e>
                                  <m:r>
                                    <m:rPr>
                                      <m:sty m:val="p"/>
                                    </m:rPr>
                                    <a:rPr lang="en-GB">
                                      <a:latin typeface="Cambria Math"/>
                                    </a:rPr>
                                    <m:t>p</m:t>
                                  </m:r>
                                </m:e>
                                <m:sub>
                                  <m:r>
                                    <m:rPr>
                                      <m:sty m:val="p"/>
                                    </m:rPr>
                                    <a:rPr lang="en-GB">
                                      <a:latin typeface="Cambria Math"/>
                                    </a:rPr>
                                    <m:t>io</m:t>
                                  </m:r>
                                </m:sub>
                              </m:sSub>
                            </m:e>
                          </m:d>
                        </m:e>
                      </m:nary>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4009856" y="3204181"/>
                <a:ext cx="6442682" cy="848502"/>
              </a:xfrm>
              <a:prstGeom prst="rect">
                <a:avLst/>
              </a:prstGeom>
              <a:blipFill rotWithShape="0">
                <a:blip r:embed="rId4"/>
                <a:stretch>
                  <a:fillRect/>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9658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4.ການວັດແທກການຜະລິດ </a:t>
            </a:r>
            <a:r>
              <a:rPr lang="en-US" altLang="ko-KR" sz="2800" b="1" dirty="0" err="1">
                <a:solidFill>
                  <a:schemeClr val="accent5">
                    <a:lumMod val="50000"/>
                  </a:schemeClr>
                </a:solidFill>
                <a:latin typeface="Phetsarath OT" charset="0"/>
                <a:ea typeface="Phetsarath OT" charset="0"/>
                <a:cs typeface="Phetsarath OT" charset="0"/>
              </a:rPr>
              <a:t>ແລະ</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altLang="ko-KR" sz="2800" b="1" dirty="0">
              <a:solidFill>
                <a:schemeClr val="accent5">
                  <a:lumMod val="50000"/>
                </a:schemeClr>
              </a:solidFill>
              <a:latin typeface="Phetsarath OT" charset="0"/>
              <a:ea typeface="Phetsarath OT" charset="0"/>
              <a:cs typeface="Phetsarath OT" charset="0"/>
            </a:endParaRP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6572681"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ການວັດແທກການຜະລິດ</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ແລະ</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3363188" y="1899983"/>
            <a:ext cx="4459646" cy="405025"/>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a:latin typeface="Phetsarath OT" charset="0"/>
              <a:cs typeface="Phetsarath OT" charset="0"/>
            </a:endParaRPr>
          </a:p>
          <a:p>
            <a:pPr lvl="0"/>
            <a:endParaRPr lang="en-US" sz="1600" dirty="0">
              <a:latin typeface="Phetsarath OT" charset="0"/>
              <a:cs typeface="Phetsarath OT" charset="0"/>
            </a:endParaRPr>
          </a:p>
          <a:p>
            <a:pPr lvl="0"/>
            <a:r>
              <a:rPr lang="en-US" sz="1600" dirty="0">
                <a:latin typeface="Phetsarath OT" charset="0"/>
                <a:cs typeface="Phetsarath OT" charset="0"/>
              </a:rPr>
              <a:t> (4) </a:t>
            </a:r>
            <a:r>
              <a:rPr lang="en-US" sz="1600" dirty="0" err="1">
                <a:latin typeface="Phetsarath" charset="0"/>
                <a:ea typeface="Phetsarath" charset="0"/>
                <a:cs typeface="Phetsarath" charset="0"/>
              </a:rPr>
              <a:t>ການຄິດໄລ່ລາຍຮັບສຸທິຈາກກິດຈະກຳໃຊ້ແຮງງານ</a:t>
            </a:r>
            <a:endParaRPr lang="en-US" sz="1600" dirty="0">
              <a:latin typeface="Phetsarath OT" charset="0"/>
              <a:cs typeface="Phetsarath OT" charset="0"/>
            </a:endParaRPr>
          </a:p>
          <a:p>
            <a:endParaRPr lang="en-US" sz="1600" dirty="0">
              <a:latin typeface="Phetsarath OT" charset="0"/>
              <a:cs typeface="Phetsarath OT" charset="0"/>
            </a:endParaRPr>
          </a:p>
          <a:p>
            <a:pPr lvl="0" algn="ctr"/>
            <a:endParaRPr lang="en-US" sz="1600" dirty="0">
              <a:latin typeface="Phetsarath OT" charset="0"/>
              <a:cs typeface="Phetsarath OT" charset="0"/>
            </a:endParaRPr>
          </a:p>
        </p:txBody>
      </p:sp>
      <p:sp>
        <p:nvSpPr>
          <p:cNvPr id="8" name="Rectangle 7"/>
          <p:cNvSpPr/>
          <p:nvPr/>
        </p:nvSpPr>
        <p:spPr>
          <a:xfrm>
            <a:off x="2161416" y="2594633"/>
            <a:ext cx="8590226" cy="830997"/>
          </a:xfrm>
          <a:prstGeom prst="rect">
            <a:avLst/>
          </a:prstGeom>
        </p:spPr>
        <p:txBody>
          <a:bodyPr wrap="square">
            <a:spAutoFit/>
          </a:bodyPr>
          <a:lstStyle/>
          <a:p>
            <a:r>
              <a:rPr lang="en-GB" sz="2400" dirty="0">
                <a:latin typeface="Phetsarath OT" charset="0"/>
                <a:cs typeface="Phetsarath OT" charset="0"/>
              </a:rPr>
              <a:t>“</a:t>
            </a:r>
            <a:r>
              <a:rPr lang="en-GB" sz="2400" dirty="0" err="1">
                <a:latin typeface="Phetsarath OT" charset="0"/>
                <a:cs typeface="Phetsarath OT" charset="0"/>
              </a:rPr>
              <a:t>ລາຍຮັບສຸທິຈາກກິດຈະກຳໃຊ້ແຮງງານ</a:t>
            </a:r>
            <a:r>
              <a:rPr lang="en-GB" sz="2400" dirty="0">
                <a:latin typeface="Phetsarath OT" charset="0"/>
                <a:cs typeface="Phetsarath OT" charset="0"/>
              </a:rPr>
              <a:t> </a:t>
            </a:r>
            <a:r>
              <a:rPr lang="en-GB" sz="2400" dirty="0" err="1">
                <a:latin typeface="Phetsarath OT" charset="0"/>
                <a:cs typeface="Phetsarath OT" charset="0"/>
              </a:rPr>
              <a:t>ເທົ່າກັບຜົນລວມຂອງລາຍຮັບຈາກແຮງງານທັງໝົດ</a:t>
            </a:r>
            <a:r>
              <a:rPr lang="en-US" sz="2400" dirty="0" err="1">
                <a:latin typeface="Phetsarath OT" charset="0"/>
                <a:cs typeface="Phetsarath OT" charset="0"/>
              </a:rPr>
              <a:t>ທີ່ໄດ້ຮັບໂດຍຄົວເຮືອນ</a:t>
            </a:r>
            <a:r>
              <a:rPr lang="en-US" sz="2400" dirty="0">
                <a:latin typeface="Phetsarath OT" charset="0"/>
                <a:cs typeface="Phetsarath OT" charset="0"/>
              </a:rPr>
              <a:t> i ”</a:t>
            </a:r>
            <a:endParaRPr lang="en-GB" sz="2400" dirty="0">
              <a:latin typeface="Phetsarath OT" charset="0"/>
              <a:cs typeface="Phetsarath OT" charset="0"/>
            </a:endParaRPr>
          </a:p>
        </p:txBody>
      </p:sp>
      <p:sp>
        <p:nvSpPr>
          <p:cNvPr id="9" name="Rounded Rectangle 8"/>
          <p:cNvSpPr/>
          <p:nvPr/>
        </p:nvSpPr>
        <p:spPr>
          <a:xfrm>
            <a:off x="3150967" y="3809920"/>
            <a:ext cx="2104364" cy="442674"/>
          </a:xfrm>
          <a:prstGeom prst="roundRect">
            <a:avLst/>
          </a:prstGeom>
          <a:solidFill>
            <a:schemeClr val="bg1"/>
          </a:solidFill>
          <a:ln>
            <a:solidFill>
              <a:schemeClr val="accent6">
                <a:lumMod val="50000"/>
              </a:schemeClr>
            </a:solidFill>
          </a:ln>
        </p:spPr>
        <p:txBody>
          <a:bodyPr wrap="square">
            <a:spAutoFit/>
          </a:bodyPr>
          <a:lstStyle/>
          <a:p>
            <a:r>
              <a:rPr lang="en-GB" sz="2000" dirty="0" err="1">
                <a:latin typeface="Phetsarath" charset="0"/>
                <a:ea typeface="Phetsarath" charset="0"/>
                <a:cs typeface="Phetsarath" charset="0"/>
              </a:rPr>
              <a:t>ສາມາດຂຽນສູດັ່ງນີ</a:t>
            </a:r>
            <a:r>
              <a:rPr lang="en-GB" sz="2000" dirty="0">
                <a:latin typeface="Phetsarath" charset="0"/>
                <a:ea typeface="Phetsarath" charset="0"/>
                <a:cs typeface="Phetsarath" charset="0"/>
              </a:rPr>
              <a:t>້:</a:t>
            </a:r>
          </a:p>
        </p:txBody>
      </p:sp>
      <mc:AlternateContent xmlns:mc="http://schemas.openxmlformats.org/markup-compatibility/2006" xmlns:a14="http://schemas.microsoft.com/office/drawing/2010/main">
        <mc:Choice Requires="a14">
          <p:graphicFrame>
            <p:nvGraphicFramePr>
              <p:cNvPr id="10" name="표 2"/>
              <p:cNvGraphicFramePr>
                <a:graphicFrameLocks noGrp="1"/>
              </p:cNvGraphicFramePr>
              <p:nvPr>
                <p:extLst>
                  <p:ext uri="{D42A27DB-BD31-4B8C-83A1-F6EECF244321}">
                    <p14:modId xmlns:p14="http://schemas.microsoft.com/office/powerpoint/2010/main" val="1119178429"/>
                  </p:ext>
                </p:extLst>
              </p:nvPr>
            </p:nvGraphicFramePr>
            <p:xfrm>
              <a:off x="1756624" y="4760301"/>
              <a:ext cx="9783735" cy="1539406"/>
            </p:xfrm>
            <a:graphic>
              <a:graphicData uri="http://schemas.openxmlformats.org/drawingml/2006/table">
                <a:tbl>
                  <a:tblPr firstRow="1" bandRow="1">
                    <a:tableStyleId>{93296810-A885-4BE3-A3E7-6D5BEEA58F35}</a:tableStyleId>
                  </a:tblPr>
                  <a:tblGrid>
                    <a:gridCol w="1645509">
                      <a:extLst>
                        <a:ext uri="{9D8B030D-6E8A-4147-A177-3AD203B41FA5}">
                          <a16:colId xmlns:a16="http://schemas.microsoft.com/office/drawing/2014/main" val="20000"/>
                        </a:ext>
                      </a:extLst>
                    </a:gridCol>
                    <a:gridCol w="8138226">
                      <a:extLst>
                        <a:ext uri="{9D8B030D-6E8A-4147-A177-3AD203B41FA5}">
                          <a16:colId xmlns:a16="http://schemas.microsoft.com/office/drawing/2014/main" val="20001"/>
                        </a:ext>
                      </a:extLst>
                    </a:gridCol>
                  </a:tblGrid>
                  <a:tr h="343698">
                    <a:tc>
                      <a:txBody>
                        <a:bodyPr/>
                        <a:lstStyle/>
                        <a:p>
                          <a:pPr algn="ctr" latinLnBrk="1"/>
                          <a:r>
                            <a:rPr lang="en-US" altLang="ko-KR" sz="2000" dirty="0" err="1">
                              <a:latin typeface="Phetsarath OT" charset="0"/>
                              <a:cs typeface="Phetsarath OT" charset="0"/>
                            </a:rPr>
                            <a:t>ເຄືອງໝາຍ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solidFill>
                                <a:schemeClr val="lt1"/>
                              </a:solidFill>
                              <a:latin typeface="Phetsarath OT" charset="0"/>
                              <a:cs typeface="Phetsarath OT" charset="0"/>
                            </a:rPr>
                            <a:t>ຄວາມໝາຍ</a:t>
                          </a:r>
                          <a:endParaRPr lang="ko-KR" altLang="en-US" sz="2000" dirty="0">
                            <a:solidFill>
                              <a:schemeClr val="bg1">
                                <a:lumMod val="50000"/>
                              </a:schemeClr>
                            </a:solidFill>
                            <a:latin typeface="Phetsarath OT" charset="0"/>
                            <a:cs typeface="Phetsarath OT" charset="0"/>
                          </a:endParaRPr>
                        </a:p>
                      </a:txBody>
                      <a:tcPr anchor="ctr"/>
                    </a:tc>
                    <a:extLst>
                      <a:ext uri="{0D108BD9-81ED-4DB2-BD59-A6C34878D82A}">
                        <a16:rowId xmlns:a16="http://schemas.microsoft.com/office/drawing/2014/main" val="10000"/>
                      </a:ext>
                    </a:extLst>
                  </a:tr>
                  <a:tr h="571583">
                    <a:tc>
                      <a:txBody>
                        <a:bodyPr/>
                        <a:lstStyle/>
                        <a:p>
                          <a:pPr algn="ctr" latinLnBrk="1"/>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a:rPr>
                                    <m:t>L</m:t>
                                  </m:r>
                                </m:e>
                                <m:sub>
                                  <m:r>
                                    <m:rPr>
                                      <m:sty m:val="p"/>
                                    </m:rPr>
                                    <a:rPr lang="en-GB" sz="2000">
                                      <a:latin typeface="Cambria Math"/>
                                    </a:rPr>
                                    <m:t>i</m:t>
                                  </m:r>
                                  <m:r>
                                    <a:rPr lang="en-GB" sz="2000">
                                      <a:latin typeface="Cambria Math"/>
                                    </a:rPr>
                                    <m:t>,</m:t>
                                  </m:r>
                                  <m:r>
                                    <a:rPr lang="en-US" sz="2000" b="0" i="1" smtClean="0">
                                      <a:latin typeface="Cambria Math"/>
                                    </a:rPr>
                                    <m:t>𝑗</m:t>
                                  </m:r>
                                </m:sub>
                              </m:sSub>
                            </m:oMath>
                          </a14:m>
                          <a:r>
                            <a:rPr lang="en-GB" sz="2000" dirty="0"/>
                            <a:t> </a:t>
                          </a:r>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ການສະໜອງແຮງງານປະເພດ</a:t>
                          </a:r>
                          <a:r>
                            <a:rPr lang="en-US" sz="2000" baseline="0" dirty="0">
                              <a:latin typeface="Phetsarath OT" charset="0"/>
                              <a:cs typeface="Phetsarath OT" charset="0"/>
                            </a:rPr>
                            <a:t> l (</a:t>
                          </a:r>
                          <a:r>
                            <a:rPr lang="en-US" sz="2000" dirty="0">
                              <a:latin typeface="Phetsarath OT" charset="0"/>
                              <a:cs typeface="Phetsarath OT" charset="0"/>
                            </a:rPr>
                            <a:t>the supply of type l </a:t>
                          </a:r>
                          <a:r>
                            <a:rPr lang="en-US" sz="2000" dirty="0" err="1">
                              <a:latin typeface="Phetsarath OT" charset="0"/>
                              <a:cs typeface="Phetsarath OT" charset="0"/>
                            </a:rPr>
                            <a:t>labour</a:t>
                          </a:r>
                          <a:r>
                            <a:rPr lang="en-US" sz="2000" dirty="0">
                              <a:latin typeface="Phetsarath OT" charset="0"/>
                              <a:cs typeface="Phetsarath OT" charset="0"/>
                            </a:rPr>
                            <a:t>)</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1"/>
                      </a:ext>
                    </a:extLst>
                  </a:tr>
                  <a:tr h="571583">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𝑤</m:t>
                                    </m:r>
                                  </m:e>
                                  <m:sub>
                                    <m:r>
                                      <m:rPr>
                                        <m:sty m:val="p"/>
                                      </m:rPr>
                                      <a:rPr lang="en-US" sz="2000" b="0" i="0" smtClean="0">
                                        <a:latin typeface="Cambria Math"/>
                                      </a:rPr>
                                      <m:t>j</m:t>
                                    </m:r>
                                  </m:sub>
                                </m:sSub>
                              </m:oMath>
                            </m:oMathPara>
                          </a14:m>
                          <a:endParaRPr lang="ko-KR" altLang="en-US" sz="2000" i="1" dirty="0">
                            <a:solidFill>
                              <a:schemeClr val="bg1">
                                <a:lumMod val="50000"/>
                              </a:schemeClr>
                            </a:solidFill>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OT" charset="0"/>
                              <a:cs typeface="Phetsarath OT" charset="0"/>
                            </a:rPr>
                            <a:t>ອັດຕາຄ່າແຮງງານທີ່ກ່ຽວຂ້ອງທີ່ຈາ່ຍໂດຍ</a:t>
                          </a:r>
                          <a:r>
                            <a:rPr lang="en-US" sz="2000" baseline="0" dirty="0">
                              <a:latin typeface="Phetsarath OT" charset="0"/>
                              <a:cs typeface="Phetsarath OT" charset="0"/>
                            </a:rPr>
                            <a:t> </a:t>
                          </a:r>
                          <a:r>
                            <a:rPr lang="en-US" sz="2000" baseline="0" dirty="0" err="1">
                              <a:latin typeface="Phetsarath OT" charset="0"/>
                              <a:cs typeface="Phetsarath OT" charset="0"/>
                            </a:rPr>
                            <a:t>ອຸດສະຫະກຳ</a:t>
                          </a:r>
                          <a:r>
                            <a:rPr lang="en-US" sz="2000" baseline="0" dirty="0">
                              <a:latin typeface="Phetsarath OT" charset="0"/>
                              <a:cs typeface="Phetsarath OT" charset="0"/>
                            </a:rPr>
                            <a:t> j </a:t>
                          </a:r>
                          <a:r>
                            <a:rPr lang="en-US" sz="2000" baseline="0" dirty="0" err="1">
                              <a:latin typeface="Phetsarath OT" charset="0"/>
                              <a:cs typeface="Phetsarath OT" charset="0"/>
                            </a:rPr>
                            <a:t>ສຳລັບແຮງງານປະເພດ</a:t>
                          </a:r>
                          <a:r>
                            <a:rPr lang="en-US" sz="2000" baseline="0" dirty="0">
                              <a:latin typeface="Phetsarath OT" charset="0"/>
                              <a:cs typeface="Phetsarath OT" charset="0"/>
                            </a:rPr>
                            <a:t> l</a:t>
                          </a:r>
                          <a:endParaRPr lang="en-US" altLang="en-US" sz="2000" dirty="0">
                            <a:latin typeface="Phetsarath OT" charset="0"/>
                            <a:cs typeface="Phetsarath OT" charset="0"/>
                          </a:endParaRPr>
                        </a:p>
                      </a:txBody>
                      <a:tcPr anchor="ctr"/>
                    </a:tc>
                    <a:extLst>
                      <a:ext uri="{0D108BD9-81ED-4DB2-BD59-A6C34878D82A}">
                        <a16:rowId xmlns:a16="http://schemas.microsoft.com/office/drawing/2014/main" val="10002"/>
                      </a:ext>
                    </a:extLst>
                  </a:tr>
                </a:tbl>
              </a:graphicData>
            </a:graphic>
          </p:graphicFrame>
        </mc:Choice>
        <mc:Fallback xmlns="">
          <p:graphicFrame>
            <p:nvGraphicFramePr>
              <p:cNvPr id="10" name="표 2"/>
              <p:cNvGraphicFramePr>
                <a:graphicFrameLocks noGrp="1"/>
              </p:cNvGraphicFramePr>
              <p:nvPr>
                <p:extLst>
                  <p:ext uri="{D42A27DB-BD31-4B8C-83A1-F6EECF244321}">
                    <p14:modId xmlns:p14="http://schemas.microsoft.com/office/powerpoint/2010/main" val="1119178429"/>
                  </p:ext>
                </p:extLst>
              </p:nvPr>
            </p:nvGraphicFramePr>
            <p:xfrm>
              <a:off x="1756624" y="4760301"/>
              <a:ext cx="9783735" cy="1539406"/>
            </p:xfrm>
            <a:graphic>
              <a:graphicData uri="http://schemas.openxmlformats.org/drawingml/2006/table">
                <a:tbl>
                  <a:tblPr firstRow="1" bandRow="1">
                    <a:tableStyleId>{93296810-A885-4BE3-A3E7-6D5BEEA58F35}</a:tableStyleId>
                  </a:tblPr>
                  <a:tblGrid>
                    <a:gridCol w="1645509"/>
                    <a:gridCol w="8138226"/>
                  </a:tblGrid>
                  <a:tr h="396240">
                    <a:tc>
                      <a:txBody>
                        <a:bodyPr/>
                        <a:lstStyle/>
                        <a:p>
                          <a:pPr algn="ctr" latinLnBrk="1"/>
                          <a:r>
                            <a:rPr lang="en-US" altLang="ko-KR" sz="2000" dirty="0" err="1" smtClean="0">
                              <a:latin typeface="Phetsarath OT" charset="0"/>
                              <a:cs typeface="Phetsarath OT" charset="0"/>
                            </a:rPr>
                            <a:t>ເຄືອງໝາຍ</a:t>
                          </a:r>
                          <a:endParaRPr lang="ko-KR" altLang="en-US" sz="2000" dirty="0">
                            <a:solidFill>
                              <a:schemeClr val="bg1">
                                <a:lumMod val="50000"/>
                              </a:schemeClr>
                            </a:solidFill>
                            <a:latin typeface="Phetsarath OT" charset="0"/>
                            <a:cs typeface="Phetsarath OT"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smtClean="0">
                              <a:solidFill>
                                <a:schemeClr val="lt1"/>
                              </a:solidFill>
                              <a:latin typeface="Phetsarath OT" charset="0"/>
                              <a:cs typeface="Phetsarath OT" charset="0"/>
                            </a:rPr>
                            <a:t>ຄວາມໝາຍ</a:t>
                          </a:r>
                          <a:endParaRPr lang="ko-KR" altLang="en-US" sz="2000" dirty="0" smtClean="0">
                            <a:solidFill>
                              <a:schemeClr val="bg1">
                                <a:lumMod val="50000"/>
                              </a:schemeClr>
                            </a:solidFill>
                            <a:latin typeface="Phetsarath OT" charset="0"/>
                            <a:cs typeface="Phetsarath OT" charset="0"/>
                          </a:endParaRPr>
                        </a:p>
                      </a:txBody>
                      <a:tcPr anchor="ctr"/>
                    </a:tc>
                  </a:tr>
                  <a:tr h="571583">
                    <a:tc>
                      <a:txBody>
                        <a:bodyPr/>
                        <a:lstStyle/>
                        <a:p>
                          <a:endParaRPr lang="en-US"/>
                        </a:p>
                      </a:txBody>
                      <a:tcPr anchor="ctr">
                        <a:blipFill rotWithShape="0">
                          <a:blip r:embed="rId3"/>
                          <a:stretch>
                            <a:fillRect l="-370" t="-73684" r="-496296" b="-102105"/>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smtClean="0">
                              <a:latin typeface="Phetsarath OT" charset="0"/>
                              <a:cs typeface="Phetsarath OT" charset="0"/>
                            </a:rPr>
                            <a:t>ການສະໜອງແຮງງານປະເພດ</a:t>
                          </a:r>
                          <a:r>
                            <a:rPr lang="en-US" sz="2000" baseline="0" dirty="0" smtClean="0">
                              <a:latin typeface="Phetsarath OT" charset="0"/>
                              <a:cs typeface="Phetsarath OT" charset="0"/>
                            </a:rPr>
                            <a:t> l (</a:t>
                          </a:r>
                          <a:r>
                            <a:rPr lang="en-US" sz="2000" dirty="0" smtClean="0">
                              <a:latin typeface="Phetsarath OT" charset="0"/>
                              <a:cs typeface="Phetsarath OT" charset="0"/>
                            </a:rPr>
                            <a:t>the supply of type l </a:t>
                          </a:r>
                          <a:r>
                            <a:rPr lang="en-US" sz="2000" dirty="0" err="1" smtClean="0">
                              <a:latin typeface="Phetsarath OT" charset="0"/>
                              <a:cs typeface="Phetsarath OT" charset="0"/>
                            </a:rPr>
                            <a:t>labour</a:t>
                          </a:r>
                          <a:r>
                            <a:rPr lang="en-US" sz="2000" dirty="0" smtClean="0">
                              <a:latin typeface="Phetsarath OT" charset="0"/>
                              <a:cs typeface="Phetsarath OT" charset="0"/>
                            </a:rPr>
                            <a:t>)</a:t>
                          </a:r>
                          <a:endParaRPr lang="en-US" altLang="en-US" sz="2000" dirty="0" smtClean="0">
                            <a:latin typeface="Phetsarath OT" charset="0"/>
                            <a:cs typeface="Phetsarath OT" charset="0"/>
                          </a:endParaRPr>
                        </a:p>
                      </a:txBody>
                      <a:tcPr anchor="ctr"/>
                    </a:tc>
                  </a:tr>
                  <a:tr h="571583">
                    <a:tc>
                      <a:txBody>
                        <a:bodyPr/>
                        <a:lstStyle/>
                        <a:p>
                          <a:endParaRPr lang="en-US"/>
                        </a:p>
                      </a:txBody>
                      <a:tcPr anchor="ctr">
                        <a:blipFill rotWithShape="0">
                          <a:blip r:embed="rId3"/>
                          <a:stretch>
                            <a:fillRect l="-370" t="-175532" r="-496296" b="-3191"/>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smtClean="0">
                              <a:latin typeface="Phetsarath OT" charset="0"/>
                              <a:cs typeface="Phetsarath OT" charset="0"/>
                            </a:rPr>
                            <a:t>ອັດຕາຄ່າແຮງງານທີ່ກ່ຽວຂ້ອງທີ່ຈາ່ຍໂດຍ</a:t>
                          </a:r>
                          <a:r>
                            <a:rPr lang="en-US" sz="2000" baseline="0" dirty="0" smtClean="0">
                              <a:latin typeface="Phetsarath OT" charset="0"/>
                              <a:cs typeface="Phetsarath OT" charset="0"/>
                            </a:rPr>
                            <a:t> </a:t>
                          </a:r>
                          <a:r>
                            <a:rPr lang="en-US" sz="2000" baseline="0" dirty="0" err="1" smtClean="0">
                              <a:latin typeface="Phetsarath OT" charset="0"/>
                              <a:cs typeface="Phetsarath OT" charset="0"/>
                            </a:rPr>
                            <a:t>ອຸດສະຫະກຳ</a:t>
                          </a:r>
                          <a:r>
                            <a:rPr lang="en-US" sz="2000" baseline="0" dirty="0" smtClean="0">
                              <a:latin typeface="Phetsarath OT" charset="0"/>
                              <a:cs typeface="Phetsarath OT" charset="0"/>
                            </a:rPr>
                            <a:t> j </a:t>
                          </a:r>
                          <a:r>
                            <a:rPr lang="en-US" sz="2000" baseline="0" dirty="0" err="1" smtClean="0">
                              <a:latin typeface="Phetsarath OT" charset="0"/>
                              <a:cs typeface="Phetsarath OT" charset="0"/>
                            </a:rPr>
                            <a:t>ສຳລັບແຮງງານປະເພດ</a:t>
                          </a:r>
                          <a:r>
                            <a:rPr lang="en-US" sz="2000" baseline="0" dirty="0" smtClean="0">
                              <a:latin typeface="Phetsarath OT" charset="0"/>
                              <a:cs typeface="Phetsarath OT" charset="0"/>
                            </a:rPr>
                            <a:t> l</a:t>
                          </a:r>
                          <a:endParaRPr lang="en-US" altLang="en-US" sz="2000" dirty="0" smtClean="0">
                            <a:latin typeface="Phetsarath OT" charset="0"/>
                            <a:cs typeface="Phetsarath OT" charset="0"/>
                          </a:endParaRPr>
                        </a:p>
                      </a:txBody>
                      <a:tcPr anchor="ctr"/>
                    </a:tc>
                  </a:tr>
                </a:tbl>
              </a:graphicData>
            </a:graphic>
          </p:graphicFrame>
        </mc:Fallback>
      </mc:AlternateContent>
      <mc:AlternateContent xmlns:mc="http://schemas.openxmlformats.org/markup-compatibility/2006" xmlns:a14="http://schemas.microsoft.com/office/drawing/2010/main">
        <mc:Choice Requires="a14">
          <p:sp>
            <p:nvSpPr>
              <p:cNvPr id="12" name="Rectangle 11"/>
              <p:cNvSpPr/>
              <p:nvPr/>
            </p:nvSpPr>
            <p:spPr>
              <a:xfrm>
                <a:off x="6006663" y="3578775"/>
                <a:ext cx="2983512" cy="877804"/>
              </a:xfrm>
              <a:prstGeom prst="rect">
                <a:avLst/>
              </a:prstGeom>
              <a:ln>
                <a:solidFill>
                  <a:schemeClr val="accent6">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en-GB" sz="2000">
                              <a:latin typeface="Cambria Math"/>
                            </a:rPr>
                            <m:t>ye</m:t>
                          </m:r>
                        </m:e>
                        <m:sub>
                          <m:r>
                            <m:rPr>
                              <m:sty m:val="p"/>
                            </m:rPr>
                            <a:rPr lang="en-GB" sz="2000">
                              <a:latin typeface="Cambria Math"/>
                            </a:rPr>
                            <m:t>i</m:t>
                          </m:r>
                        </m:sub>
                      </m:sSub>
                      <m:r>
                        <a:rPr lang="en-GB" sz="2000">
                          <a:latin typeface="Cambria Math"/>
                        </a:rPr>
                        <m:t>=</m:t>
                      </m:r>
                      <m:nary>
                        <m:naryPr>
                          <m:chr m:val="∑"/>
                          <m:limLoc m:val="undOvr"/>
                          <m:supHide m:val="on"/>
                          <m:ctrlPr>
                            <a:rPr lang="en-US" sz="2000" i="1">
                              <a:latin typeface="Cambria Math" panose="02040503050406030204" pitchFamily="18" charset="0"/>
                            </a:rPr>
                          </m:ctrlPr>
                        </m:naryPr>
                        <m:sub>
                          <m:r>
                            <m:rPr>
                              <m:sty m:val="p"/>
                            </m:rPr>
                            <a:rPr lang="en-GB" sz="2000">
                              <a:latin typeface="Cambria Math"/>
                            </a:rPr>
                            <m:t>j</m:t>
                          </m:r>
                        </m:sub>
                        <m:sup/>
                        <m:e>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m:rPr>
                                      <m:sty m:val="p"/>
                                    </m:rPr>
                                    <a:rPr lang="en-GB" sz="2000">
                                      <a:latin typeface="Cambria Math"/>
                                    </a:rPr>
                                    <m:t>w</m:t>
                                  </m:r>
                                </m:e>
                                <m:sub>
                                  <m:r>
                                    <m:rPr>
                                      <m:sty m:val="p"/>
                                    </m:rPr>
                                    <a:rPr lang="en-GB" sz="2000">
                                      <a:latin typeface="Cambria Math"/>
                                    </a:rPr>
                                    <m:t>l</m:t>
                                  </m:r>
                                </m:sub>
                              </m:sSub>
                              <m:r>
                                <m:rPr>
                                  <m:sty m:val="p"/>
                                </m:rPr>
                                <a:rPr lang="en-GB" sz="2000">
                                  <a:latin typeface="Cambria Math"/>
                                </a:rPr>
                                <m:t>L</m:t>
                              </m:r>
                            </m:e>
                            <m:sub>
                              <m:r>
                                <m:rPr>
                                  <m:sty m:val="p"/>
                                </m:rPr>
                                <a:rPr lang="en-GB" sz="2000">
                                  <a:latin typeface="Cambria Math"/>
                                </a:rPr>
                                <m:t>l</m:t>
                              </m:r>
                              <m:r>
                                <a:rPr lang="en-GB" sz="2000">
                                  <a:latin typeface="Cambria Math"/>
                                </a:rPr>
                                <m:t>,</m:t>
                              </m:r>
                              <m:r>
                                <m:rPr>
                                  <m:sty m:val="p"/>
                                </m:rPr>
                                <a:rPr lang="en-GB" sz="2000">
                                  <a:latin typeface="Cambria Math"/>
                                </a:rPr>
                                <m:t>j</m:t>
                              </m:r>
                            </m:sub>
                          </m:sSub>
                        </m:e>
                      </m:nary>
                    </m:oMath>
                  </m:oMathPara>
                </a14:m>
                <a:endParaRPr lang="en-GB" sz="2000" dirty="0"/>
              </a:p>
            </p:txBody>
          </p:sp>
        </mc:Choice>
        <mc:Fallback xmlns="">
          <p:sp>
            <p:nvSpPr>
              <p:cNvPr id="12" name="Rectangle 11"/>
              <p:cNvSpPr>
                <a:spLocks noRot="1" noChangeAspect="1" noMove="1" noResize="1" noEditPoints="1" noAdjustHandles="1" noChangeArrowheads="1" noChangeShapeType="1" noTextEdit="1"/>
              </p:cNvSpPr>
              <p:nvPr/>
            </p:nvSpPr>
            <p:spPr>
              <a:xfrm>
                <a:off x="6006663" y="3578775"/>
                <a:ext cx="2983512" cy="877804"/>
              </a:xfrm>
              <a:prstGeom prst="rect">
                <a:avLst/>
              </a:prstGeom>
              <a:blipFill rotWithShape="0">
                <a:blip r:embed="rId4"/>
                <a:stretch>
                  <a:fillRect/>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099422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4.ການວັດແທກການຜະລິດ </a:t>
            </a:r>
            <a:r>
              <a:rPr lang="en-US" altLang="ko-KR" sz="2800" b="1" dirty="0" err="1">
                <a:solidFill>
                  <a:schemeClr val="accent5">
                    <a:lumMod val="50000"/>
                  </a:schemeClr>
                </a:solidFill>
                <a:latin typeface="Phetsarath OT" charset="0"/>
                <a:ea typeface="Phetsarath OT" charset="0"/>
                <a:cs typeface="Phetsarath OT" charset="0"/>
              </a:rPr>
              <a:t>ແລະ</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altLang="ko-KR" sz="2800" b="1" dirty="0">
              <a:solidFill>
                <a:schemeClr val="accent5">
                  <a:lumMod val="50000"/>
                </a:schemeClr>
              </a:solidFill>
              <a:latin typeface="Phetsarath OT" charset="0"/>
              <a:ea typeface="Phetsarath OT" charset="0"/>
              <a:cs typeface="Phetsarath OT" charset="0"/>
            </a:endParaRP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6572681"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ການວັດແທກການຜະລິດ</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ແລະ</a:t>
            </a:r>
            <a:r>
              <a:rPr lang="en-US" sz="2400" b="1" dirty="0">
                <a:solidFill>
                  <a:schemeClr val="accent5">
                    <a:lumMod val="50000"/>
                  </a:schemeClr>
                </a:solidFill>
                <a:latin typeface="Phetsarath OT" charset="0"/>
                <a:ea typeface="Phetsarath OT" charset="0"/>
                <a:cs typeface="Phetsarath OT" charset="0"/>
              </a:rPr>
              <a:t> </a:t>
            </a:r>
            <a:r>
              <a:rPr lang="en-US" sz="24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7" name="Round Diagonal Corner Rectangle 6"/>
          <p:cNvSpPr/>
          <p:nvPr/>
        </p:nvSpPr>
        <p:spPr>
          <a:xfrm>
            <a:off x="2957674" y="1847371"/>
            <a:ext cx="5762172" cy="405025"/>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latin typeface="Phetsarath OT" charset="0"/>
              <a:cs typeface="Phetsarath OT" charset="0"/>
            </a:endParaRPr>
          </a:p>
          <a:p>
            <a:pPr lvl="0"/>
            <a:endParaRPr lang="en-US" dirty="0">
              <a:latin typeface="Phetsarath OT" charset="0"/>
              <a:cs typeface="Phetsarath OT" charset="0"/>
            </a:endParaRPr>
          </a:p>
          <a:p>
            <a:pPr lvl="0"/>
            <a:r>
              <a:rPr lang="en-US" dirty="0">
                <a:latin typeface="Phetsarath OT" charset="0"/>
                <a:cs typeface="Phetsarath OT" charset="0"/>
              </a:rPr>
              <a:t> (5) </a:t>
            </a:r>
            <a:r>
              <a:rPr lang="en-US" dirty="0" err="1">
                <a:latin typeface="Phetsarath" charset="0"/>
                <a:ea typeface="Phetsarath" charset="0"/>
                <a:cs typeface="Phetsarath" charset="0"/>
              </a:rPr>
              <a:t>ການຄິດໄລ່ລາຍຮັບສຸທິຈາກ</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ການຜະລິດຂອງຄົວເຮືອນ</a:t>
            </a:r>
            <a:endParaRPr lang="en-US" dirty="0">
              <a:latin typeface="Phetsarath OT" charset="0"/>
              <a:cs typeface="Phetsarath OT" charset="0"/>
            </a:endParaRPr>
          </a:p>
          <a:p>
            <a:endParaRPr lang="en-US" dirty="0">
              <a:latin typeface="Phetsarath OT" charset="0"/>
              <a:cs typeface="Phetsarath OT" charset="0"/>
            </a:endParaRPr>
          </a:p>
          <a:p>
            <a:pPr lvl="0" algn="ctr"/>
            <a:endParaRPr lang="en-US" dirty="0">
              <a:latin typeface="Phetsarath OT" charset="0"/>
              <a:cs typeface="Phetsarath OT" charset="0"/>
            </a:endParaRPr>
          </a:p>
        </p:txBody>
      </p:sp>
      <p:sp>
        <p:nvSpPr>
          <p:cNvPr id="8" name="Rectangle 7"/>
          <p:cNvSpPr/>
          <p:nvPr/>
        </p:nvSpPr>
        <p:spPr>
          <a:xfrm>
            <a:off x="1718177" y="2594144"/>
            <a:ext cx="9570961" cy="461665"/>
          </a:xfrm>
          <a:prstGeom prst="rect">
            <a:avLst/>
          </a:prstGeom>
        </p:spPr>
        <p:txBody>
          <a:bodyPr wrap="square">
            <a:spAutoFit/>
          </a:bodyPr>
          <a:lstStyle/>
          <a:p>
            <a:r>
              <a:rPr lang="en-GB" sz="2400" dirty="0">
                <a:latin typeface="Phetsarath OT" charset="0"/>
                <a:cs typeface="Phetsarath OT" charset="0"/>
              </a:rPr>
              <a:t>“</a:t>
            </a:r>
            <a:r>
              <a:rPr lang="en-GB" sz="2400" dirty="0" err="1">
                <a:latin typeface="Phetsarath OT" charset="0"/>
                <a:cs typeface="Phetsarath OT" charset="0"/>
              </a:rPr>
              <a:t>ລາຍຮັບສຸທິຈາກ</a:t>
            </a:r>
            <a:r>
              <a:rPr lang="en-GB" sz="2400" dirty="0">
                <a:latin typeface="Phetsarath OT" charset="0"/>
                <a:cs typeface="Phetsarath OT" charset="0"/>
              </a:rPr>
              <a:t> </a:t>
            </a:r>
            <a:r>
              <a:rPr lang="en-GB" sz="2400" dirty="0" err="1">
                <a:latin typeface="Phetsarath OT" charset="0"/>
                <a:cs typeface="Phetsarath OT" charset="0"/>
              </a:rPr>
              <a:t>ການຜະລິດຂອງຄົວເຮືອນ</a:t>
            </a:r>
            <a:r>
              <a:rPr lang="en-US" sz="2400" dirty="0">
                <a:latin typeface="Phetsarath OT" charset="0"/>
                <a:cs typeface="Phetsarath OT" charset="0"/>
              </a:rPr>
              <a:t>(</a:t>
            </a:r>
            <a:r>
              <a:rPr lang="en-US" sz="2400" dirty="0" err="1">
                <a:latin typeface="Phetsarath OT" charset="0"/>
                <a:cs typeface="Phetsarath OT" charset="0"/>
              </a:rPr>
              <a:t>ລວມທັງລາຍຮັບຈາກການນຳໃຊ້ແຮງງານ</a:t>
            </a:r>
            <a:r>
              <a:rPr lang="en-US" sz="2400" dirty="0">
                <a:latin typeface="Phetsarath OT" charset="0"/>
                <a:cs typeface="Phetsarath OT" charset="0"/>
              </a:rPr>
              <a:t>) ”</a:t>
            </a:r>
            <a:endParaRPr lang="en-GB" sz="2400" dirty="0">
              <a:latin typeface="Phetsarath OT" charset="0"/>
              <a:cs typeface="Phetsarath OT" charset="0"/>
            </a:endParaRPr>
          </a:p>
        </p:txBody>
      </p:sp>
      <p:sp>
        <p:nvSpPr>
          <p:cNvPr id="9" name="Rounded Rectangle 8"/>
          <p:cNvSpPr/>
          <p:nvPr/>
        </p:nvSpPr>
        <p:spPr>
          <a:xfrm>
            <a:off x="1905492" y="3447460"/>
            <a:ext cx="2104364" cy="442674"/>
          </a:xfrm>
          <a:prstGeom prst="roundRect">
            <a:avLst/>
          </a:prstGeom>
          <a:solidFill>
            <a:schemeClr val="bg1"/>
          </a:solidFill>
          <a:ln>
            <a:solidFill>
              <a:schemeClr val="accent6">
                <a:lumMod val="50000"/>
              </a:schemeClr>
            </a:solidFill>
          </a:ln>
        </p:spPr>
        <p:txBody>
          <a:bodyPr wrap="square">
            <a:spAutoFit/>
          </a:bodyPr>
          <a:lstStyle/>
          <a:p>
            <a:r>
              <a:rPr lang="en-GB" sz="2000" dirty="0" err="1">
                <a:latin typeface="Phetsarath" charset="0"/>
                <a:ea typeface="Phetsarath" charset="0"/>
                <a:cs typeface="Phetsarath" charset="0"/>
              </a:rPr>
              <a:t>ສາມາດຂຽນສູດັ່ງນີ</a:t>
            </a:r>
            <a:r>
              <a:rPr lang="en-GB" sz="2000" dirty="0">
                <a:latin typeface="Phetsarath" charset="0"/>
                <a:ea typeface="Phetsarath" charset="0"/>
                <a:cs typeface="Phetsarath" charset="0"/>
              </a:rPr>
              <a:t>້:</a:t>
            </a:r>
          </a:p>
        </p:txBody>
      </p:sp>
      <mc:AlternateContent xmlns:mc="http://schemas.openxmlformats.org/markup-compatibility/2006" xmlns:a14="http://schemas.microsoft.com/office/drawing/2010/main">
        <mc:Choice Requires="a14">
          <p:graphicFrame>
            <p:nvGraphicFramePr>
              <p:cNvPr id="10" name="표 2"/>
              <p:cNvGraphicFramePr>
                <a:graphicFrameLocks noGrp="1"/>
              </p:cNvGraphicFramePr>
              <p:nvPr>
                <p:extLst>
                  <p:ext uri="{D42A27DB-BD31-4B8C-83A1-F6EECF244321}">
                    <p14:modId xmlns:p14="http://schemas.microsoft.com/office/powerpoint/2010/main" val="713886124"/>
                  </p:ext>
                </p:extLst>
              </p:nvPr>
            </p:nvGraphicFramePr>
            <p:xfrm>
              <a:off x="1647505" y="4657155"/>
              <a:ext cx="9641633" cy="1670285"/>
            </p:xfrm>
            <a:graphic>
              <a:graphicData uri="http://schemas.openxmlformats.org/drawingml/2006/table">
                <a:tbl>
                  <a:tblPr firstRow="1" bandRow="1">
                    <a:tableStyleId>{93296810-A885-4BE3-A3E7-6D5BEEA58F35}</a:tableStyleId>
                  </a:tblPr>
                  <a:tblGrid>
                    <a:gridCol w="1368802">
                      <a:extLst>
                        <a:ext uri="{9D8B030D-6E8A-4147-A177-3AD203B41FA5}">
                          <a16:colId xmlns:a16="http://schemas.microsoft.com/office/drawing/2014/main" val="20000"/>
                        </a:ext>
                      </a:extLst>
                    </a:gridCol>
                    <a:gridCol w="8272831">
                      <a:extLst>
                        <a:ext uri="{9D8B030D-6E8A-4147-A177-3AD203B41FA5}">
                          <a16:colId xmlns:a16="http://schemas.microsoft.com/office/drawing/2014/main" val="20001"/>
                        </a:ext>
                      </a:extLst>
                    </a:gridCol>
                  </a:tblGrid>
                  <a:tr h="400284">
                    <a:tc>
                      <a:txBody>
                        <a:bodyPr/>
                        <a:lstStyle/>
                        <a:p>
                          <a:pPr algn="ctr" latinLnBrk="1"/>
                          <a:r>
                            <a:rPr lang="en-US" altLang="ko-KR" sz="2000" dirty="0" err="1">
                              <a:latin typeface="Phetsarath" charset="0"/>
                              <a:ea typeface="Phetsarath" charset="0"/>
                              <a:cs typeface="Phetsarath" charset="0"/>
                            </a:rPr>
                            <a:t>ເຄືອງໝາຍ</a:t>
                          </a:r>
                          <a:endParaRPr lang="ko-KR" altLang="en-US" sz="2000" dirty="0">
                            <a:solidFill>
                              <a:schemeClr val="bg1">
                                <a:lumMod val="50000"/>
                              </a:schemeClr>
                            </a:solidFill>
                            <a:latin typeface="Phetsarath" charset="0"/>
                            <a:ea typeface="Phetsarath" charset="0"/>
                            <a:cs typeface="Phetsarath"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a:solidFill>
                                <a:schemeClr val="lt1"/>
                              </a:solidFill>
                              <a:latin typeface="Phetsarath" charset="0"/>
                              <a:ea typeface="Phetsarath" charset="0"/>
                              <a:cs typeface="Phetsarath" charset="0"/>
                            </a:rPr>
                            <a:t>ຄວາມໝາຍ</a:t>
                          </a:r>
                          <a:endParaRPr lang="ko-KR" altLang="en-US" sz="2000" dirty="0">
                            <a:solidFill>
                              <a:schemeClr val="bg1">
                                <a:lumMod val="50000"/>
                              </a:schemeClr>
                            </a:solidFill>
                            <a:latin typeface="Phetsarath" charset="0"/>
                            <a:ea typeface="Phetsarath" charset="0"/>
                            <a:cs typeface="Phetsarath" charset="0"/>
                          </a:endParaRPr>
                        </a:p>
                      </a:txBody>
                      <a:tcPr anchor="ctr"/>
                    </a:tc>
                    <a:extLst>
                      <a:ext uri="{0D108BD9-81ED-4DB2-BD59-A6C34878D82A}">
                        <a16:rowId xmlns:a16="http://schemas.microsoft.com/office/drawing/2014/main" val="10000"/>
                      </a:ext>
                    </a:extLst>
                  </a:tr>
                  <a:tr h="400284">
                    <a:tc>
                      <a:txBody>
                        <a:bodyPr/>
                        <a:lstStyle/>
                        <a:p>
                          <a:pPr algn="ctr" latinLnBrk="1"/>
                          <a14:m>
                            <m:oMath xmlns:m="http://schemas.openxmlformats.org/officeDocument/2006/math">
                              <m:sSub>
                                <m:sSubPr>
                                  <m:ctrlPr>
                                    <a:rPr lang="en-US" sz="2000" i="1" smtClean="0">
                                      <a:latin typeface="Cambria Math" panose="02040503050406030204" pitchFamily="18" charset="0"/>
                                      <a:ea typeface="Phetsarath" charset="0"/>
                                      <a:cs typeface="Phetsarath" charset="0"/>
                                    </a:rPr>
                                  </m:ctrlPr>
                                </m:sSubPr>
                                <m:e>
                                  <m:r>
                                    <m:rPr>
                                      <m:sty m:val="p"/>
                                    </m:rPr>
                                    <a:rPr lang="en-US" sz="2000" b="0" i="0" smtClean="0">
                                      <a:latin typeface="Cambria Math" charset="0"/>
                                      <a:ea typeface="Phetsarath" charset="0"/>
                                      <a:cs typeface="Phetsarath" charset="0"/>
                                    </a:rPr>
                                    <m:t>L</m:t>
                                  </m:r>
                                </m:e>
                                <m:sub>
                                  <m:r>
                                    <m:rPr>
                                      <m:sty m:val="p"/>
                                    </m:rPr>
                                    <a:rPr lang="en-GB" sz="2000">
                                      <a:latin typeface="Cambria Math" charset="0"/>
                                      <a:ea typeface="Phetsarath" charset="0"/>
                                      <a:cs typeface="Phetsarath" charset="0"/>
                                    </a:rPr>
                                    <m:t>i</m:t>
                                  </m:r>
                                  <m:r>
                                    <a:rPr lang="en-GB" sz="2000">
                                      <a:latin typeface="Cambria Math" charset="0"/>
                                      <a:ea typeface="Phetsarath" charset="0"/>
                                      <a:cs typeface="Phetsarath" charset="0"/>
                                    </a:rPr>
                                    <m:t>,</m:t>
                                  </m:r>
                                  <m:r>
                                    <a:rPr lang="en-US" sz="2000" b="0" i="1" smtClean="0">
                                      <a:latin typeface="Cambria Math" charset="0"/>
                                      <a:ea typeface="Phetsarath" charset="0"/>
                                      <a:cs typeface="Phetsarath" charset="0"/>
                                    </a:rPr>
                                    <m:t>𝑗</m:t>
                                  </m:r>
                                </m:sub>
                              </m:sSub>
                            </m:oMath>
                          </a14:m>
                          <a:r>
                            <a:rPr lang="en-GB" sz="2000" dirty="0">
                              <a:latin typeface="Phetsarath" charset="0"/>
                              <a:ea typeface="Phetsarath" charset="0"/>
                              <a:cs typeface="Phetsarath" charset="0"/>
                            </a:rPr>
                            <a:t> </a:t>
                          </a:r>
                          <a:endParaRPr lang="ko-KR" altLang="en-US" sz="2000" i="1" dirty="0">
                            <a:solidFill>
                              <a:schemeClr val="bg1">
                                <a:lumMod val="50000"/>
                              </a:schemeClr>
                            </a:solidFill>
                            <a:latin typeface="Phetsarath" charset="0"/>
                            <a:ea typeface="Phetsarath" charset="0"/>
                            <a:cs typeface="Phetsarath"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charset="0"/>
                              <a:ea typeface="Phetsarath" charset="0"/>
                              <a:cs typeface="Phetsarath" charset="0"/>
                            </a:rPr>
                            <a:t>ການສະໜອງແຮງງານປະເພດ</a:t>
                          </a:r>
                          <a:r>
                            <a:rPr lang="en-US" sz="2000" baseline="0" dirty="0">
                              <a:latin typeface="Phetsarath" charset="0"/>
                              <a:ea typeface="Phetsarath" charset="0"/>
                              <a:cs typeface="Phetsarath" charset="0"/>
                            </a:rPr>
                            <a:t> l (</a:t>
                          </a:r>
                          <a:r>
                            <a:rPr lang="en-US" sz="2000" dirty="0">
                              <a:latin typeface="Phetsarath" charset="0"/>
                              <a:ea typeface="Phetsarath" charset="0"/>
                              <a:cs typeface="Phetsarath" charset="0"/>
                            </a:rPr>
                            <a:t>the supply of type l </a:t>
                          </a:r>
                          <a:r>
                            <a:rPr lang="en-US" sz="2000" dirty="0" err="1">
                              <a:latin typeface="Phetsarath" charset="0"/>
                              <a:ea typeface="Phetsarath" charset="0"/>
                              <a:cs typeface="Phetsarath" charset="0"/>
                            </a:rPr>
                            <a:t>labour</a:t>
                          </a:r>
                          <a:r>
                            <a:rPr lang="en-US" sz="2000" dirty="0">
                              <a:latin typeface="Phetsarath" charset="0"/>
                              <a:ea typeface="Phetsarath" charset="0"/>
                              <a:cs typeface="Phetsarath" charset="0"/>
                            </a:rPr>
                            <a:t>)</a:t>
                          </a:r>
                          <a:endParaRPr lang="en-US" altLang="en-US" sz="2000" dirty="0">
                            <a:latin typeface="Phetsarath" charset="0"/>
                            <a:ea typeface="Phetsarath" charset="0"/>
                            <a:cs typeface="Phetsarath" charset="0"/>
                          </a:endParaRPr>
                        </a:p>
                      </a:txBody>
                      <a:tcPr anchor="ctr"/>
                    </a:tc>
                    <a:extLst>
                      <a:ext uri="{0D108BD9-81ED-4DB2-BD59-A6C34878D82A}">
                        <a16:rowId xmlns:a16="http://schemas.microsoft.com/office/drawing/2014/main" val="10001"/>
                      </a:ext>
                    </a:extLst>
                  </a:tr>
                  <a:tr h="400284">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Phetsarath" charset="0"/>
                                        <a:cs typeface="Phetsarath" charset="0"/>
                                      </a:rPr>
                                    </m:ctrlPr>
                                  </m:sSubPr>
                                  <m:e>
                                    <m:r>
                                      <a:rPr lang="en-US" sz="2000" b="0" i="1" smtClean="0">
                                        <a:latin typeface="Cambria Math" charset="0"/>
                                        <a:ea typeface="Phetsarath" charset="0"/>
                                        <a:cs typeface="Phetsarath" charset="0"/>
                                      </a:rPr>
                                      <m:t>𝑤</m:t>
                                    </m:r>
                                  </m:e>
                                  <m:sub>
                                    <m:r>
                                      <m:rPr>
                                        <m:sty m:val="p"/>
                                      </m:rPr>
                                      <a:rPr lang="en-US" sz="2000" b="0" i="0" smtClean="0">
                                        <a:latin typeface="Cambria Math" charset="0"/>
                                        <a:ea typeface="Phetsarath" charset="0"/>
                                        <a:cs typeface="Phetsarath" charset="0"/>
                                      </a:rPr>
                                      <m:t>j</m:t>
                                    </m:r>
                                  </m:sub>
                                </m:sSub>
                              </m:oMath>
                            </m:oMathPara>
                          </a14:m>
                          <a:endParaRPr lang="ko-KR" altLang="en-US" sz="2000" i="1" dirty="0">
                            <a:solidFill>
                              <a:schemeClr val="bg1">
                                <a:lumMod val="50000"/>
                              </a:schemeClr>
                            </a:solidFill>
                            <a:latin typeface="Phetsarath" charset="0"/>
                            <a:ea typeface="Phetsarath" charset="0"/>
                            <a:cs typeface="Phetsarath"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a:latin typeface="Phetsarath" charset="0"/>
                              <a:ea typeface="Phetsarath" charset="0"/>
                              <a:cs typeface="Phetsarath" charset="0"/>
                            </a:rPr>
                            <a:t>ອັດຕາຄ່າແຮງງານທີ່ກ່ຽວຂ້ອງທີ່ຈາ່ຍໂດຍ</a:t>
                          </a:r>
                          <a:r>
                            <a:rPr lang="en-US" sz="2000" baseline="0" dirty="0">
                              <a:latin typeface="Phetsarath" charset="0"/>
                              <a:ea typeface="Phetsarath" charset="0"/>
                              <a:cs typeface="Phetsarath" charset="0"/>
                            </a:rPr>
                            <a:t> </a:t>
                          </a:r>
                          <a:r>
                            <a:rPr lang="en-US" sz="2000" baseline="0" dirty="0" err="1">
                              <a:latin typeface="Phetsarath" charset="0"/>
                              <a:ea typeface="Phetsarath" charset="0"/>
                              <a:cs typeface="Phetsarath" charset="0"/>
                            </a:rPr>
                            <a:t>ອຸດສະຫະກຳ</a:t>
                          </a:r>
                          <a:r>
                            <a:rPr lang="en-US" sz="2000" baseline="0" dirty="0">
                              <a:latin typeface="Phetsarath" charset="0"/>
                              <a:ea typeface="Phetsarath" charset="0"/>
                              <a:cs typeface="Phetsarath" charset="0"/>
                            </a:rPr>
                            <a:t> j </a:t>
                          </a:r>
                          <a:r>
                            <a:rPr lang="en-US" sz="2000" baseline="0" dirty="0" err="1">
                              <a:latin typeface="Phetsarath" charset="0"/>
                              <a:ea typeface="Phetsarath" charset="0"/>
                              <a:cs typeface="Phetsarath" charset="0"/>
                            </a:rPr>
                            <a:t>ສຳລັບແຮງງານປະເພດ</a:t>
                          </a:r>
                          <a:r>
                            <a:rPr lang="en-US" sz="2000" baseline="0" dirty="0">
                              <a:latin typeface="Phetsarath" charset="0"/>
                              <a:ea typeface="Phetsarath" charset="0"/>
                              <a:cs typeface="Phetsarath" charset="0"/>
                            </a:rPr>
                            <a:t> l</a:t>
                          </a:r>
                          <a:endParaRPr lang="en-US" altLang="en-US" sz="2000" dirty="0">
                            <a:latin typeface="Phetsarath" charset="0"/>
                            <a:ea typeface="Phetsarath" charset="0"/>
                            <a:cs typeface="Phetsarath" charset="0"/>
                          </a:endParaRPr>
                        </a:p>
                      </a:txBody>
                      <a:tcPr anchor="ctr"/>
                    </a:tc>
                    <a:extLst>
                      <a:ext uri="{0D108BD9-81ED-4DB2-BD59-A6C34878D82A}">
                        <a16:rowId xmlns:a16="http://schemas.microsoft.com/office/drawing/2014/main" val="10002"/>
                      </a:ext>
                    </a:extLst>
                  </a:tr>
                  <a:tr h="416673">
                    <a:tc>
                      <a:txBody>
                        <a:bodyPr/>
                        <a:lstStyle/>
                        <a:p>
                          <a:pPr algn="ctr" latinLnBrk="1"/>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Phetsarath" charset="0"/>
                                        <a:cs typeface="Phetsarath" charset="0"/>
                                      </a:rPr>
                                    </m:ctrlPr>
                                  </m:sSubPr>
                                  <m:e>
                                    <m:r>
                                      <m:rPr>
                                        <m:sty m:val="p"/>
                                      </m:rPr>
                                      <a:rPr lang="en-GB" sz="2000">
                                        <a:latin typeface="Cambria Math" charset="0"/>
                                        <a:ea typeface="Phetsarath" charset="0"/>
                                        <a:cs typeface="Phetsarath" charset="0"/>
                                      </a:rPr>
                                      <m:t>π</m:t>
                                    </m:r>
                                  </m:e>
                                  <m:sub>
                                    <m:r>
                                      <m:rPr>
                                        <m:sty m:val="p"/>
                                      </m:rPr>
                                      <a:rPr lang="en-GB" sz="2000">
                                        <a:latin typeface="Cambria Math" charset="0"/>
                                        <a:ea typeface="Phetsarath" charset="0"/>
                                        <a:cs typeface="Phetsarath" charset="0"/>
                                      </a:rPr>
                                      <m:t>i</m:t>
                                    </m:r>
                                    <m:r>
                                      <a:rPr lang="en-GB" sz="2000">
                                        <a:latin typeface="Cambria Math" charset="0"/>
                                        <a:ea typeface="Phetsarath" charset="0"/>
                                        <a:cs typeface="Phetsarath" charset="0"/>
                                      </a:rPr>
                                      <m:t>,</m:t>
                                    </m:r>
                                    <m:r>
                                      <m:rPr>
                                        <m:sty m:val="p"/>
                                      </m:rPr>
                                      <a:rPr lang="en-GB" sz="2000">
                                        <a:latin typeface="Cambria Math" charset="0"/>
                                        <a:ea typeface="Phetsarath" charset="0"/>
                                        <a:cs typeface="Phetsarath" charset="0"/>
                                      </a:rPr>
                                      <m:t>g</m:t>
                                    </m:r>
                                  </m:sub>
                                </m:sSub>
                              </m:oMath>
                            </m:oMathPara>
                          </a14:m>
                          <a:endParaRPr lang="ko-KR" altLang="en-US" sz="2000" i="1" dirty="0">
                            <a:solidFill>
                              <a:schemeClr val="bg1">
                                <a:lumMod val="50000"/>
                              </a:schemeClr>
                            </a:solidFill>
                            <a:latin typeface="Phetsarath" charset="0"/>
                            <a:ea typeface="Phetsarath" charset="0"/>
                            <a:cs typeface="Phetsarath"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GB" sz="2000" b="0" dirty="0" err="1">
                              <a:latin typeface="Phetsarath" charset="0"/>
                              <a:ea typeface="Phetsarath" charset="0"/>
                              <a:cs typeface="Phetsarath" charset="0"/>
                            </a:rPr>
                            <a:t>ຜົນກຳໄລໄດ້ຈາກ</a:t>
                          </a:r>
                          <a:r>
                            <a:rPr lang="en-GB" sz="2000" b="0" dirty="0">
                              <a:latin typeface="Phetsarath" charset="0"/>
                              <a:ea typeface="Phetsarath" charset="0"/>
                              <a:cs typeface="Phetsarath" charset="0"/>
                            </a:rPr>
                            <a:t> </a:t>
                          </a:r>
                          <a:r>
                            <a:rPr lang="en-GB" sz="2000" b="0" dirty="0" err="1">
                              <a:latin typeface="Phetsarath" charset="0"/>
                              <a:ea typeface="Phetsarath" charset="0"/>
                              <a:cs typeface="Phetsarath" charset="0"/>
                            </a:rPr>
                            <a:t>ວິສະຫະກິດທັງໝົດຂອງຄົວເຮືອນ</a:t>
                          </a:r>
                          <a:r>
                            <a:rPr lang="en-GB" sz="2000" b="0" dirty="0">
                              <a:latin typeface="Phetsarath" charset="0"/>
                              <a:ea typeface="Phetsarath" charset="0"/>
                              <a:cs typeface="Phetsarath" charset="0"/>
                            </a:rPr>
                            <a:t> (</a:t>
                          </a:r>
                          <a14:m>
                            <m:oMath xmlns:m="http://schemas.openxmlformats.org/officeDocument/2006/math">
                              <m:sSub>
                                <m:sSubPr>
                                  <m:ctrlPr>
                                    <a:rPr lang="en-US" sz="2000" b="0" i="1">
                                      <a:latin typeface="Cambria Math" panose="02040503050406030204" pitchFamily="18" charset="0"/>
                                      <a:ea typeface="Phetsarath" charset="0"/>
                                      <a:cs typeface="Phetsarath" charset="0"/>
                                    </a:rPr>
                                  </m:ctrlPr>
                                </m:sSubPr>
                                <m:e>
                                  <m:r>
                                    <m:rPr>
                                      <m:sty m:val="p"/>
                                    </m:rPr>
                                    <a:rPr lang="en-GB" sz="2000" b="0">
                                      <a:latin typeface="Cambria Math" charset="0"/>
                                      <a:ea typeface="Phetsarath" charset="0"/>
                                      <a:cs typeface="Phetsarath" charset="0"/>
                                    </a:rPr>
                                    <m:t>π</m:t>
                                  </m:r>
                                </m:e>
                                <m:sub>
                                  <m:r>
                                    <m:rPr>
                                      <m:sty m:val="p"/>
                                    </m:rPr>
                                    <a:rPr lang="en-GB" sz="2000" b="0">
                                      <a:latin typeface="Cambria Math" charset="0"/>
                                      <a:ea typeface="Phetsarath" charset="0"/>
                                      <a:cs typeface="Phetsarath" charset="0"/>
                                    </a:rPr>
                                    <m:t>i</m:t>
                                  </m:r>
                                  <m:r>
                                    <a:rPr lang="en-GB" sz="2000" b="0">
                                      <a:latin typeface="Cambria Math" charset="0"/>
                                      <a:ea typeface="Phetsarath" charset="0"/>
                                      <a:cs typeface="Phetsarath" charset="0"/>
                                    </a:rPr>
                                    <m:t>,</m:t>
                                  </m:r>
                                  <m:r>
                                    <m:rPr>
                                      <m:sty m:val="p"/>
                                    </m:rPr>
                                    <a:rPr lang="en-GB" sz="2000" b="0">
                                      <a:latin typeface="Cambria Math" charset="0"/>
                                      <a:ea typeface="Phetsarath" charset="0"/>
                                      <a:cs typeface="Phetsarath" charset="0"/>
                                    </a:rPr>
                                    <m:t>g</m:t>
                                  </m:r>
                                </m:sub>
                              </m:sSub>
                              <m:r>
                                <a:rPr lang="en-GB" sz="2000" b="0">
                                  <a:latin typeface="Cambria Math" charset="0"/>
                                  <a:ea typeface="Phetsarath" charset="0"/>
                                  <a:cs typeface="Phetsarath" charset="0"/>
                                </a:rPr>
                                <m:t>=</m:t>
                              </m:r>
                              <m:sSub>
                                <m:sSubPr>
                                  <m:ctrlPr>
                                    <a:rPr lang="en-US" sz="2000" b="0" i="1">
                                      <a:latin typeface="Cambria Math" panose="02040503050406030204" pitchFamily="18" charset="0"/>
                                      <a:ea typeface="Phetsarath" charset="0"/>
                                      <a:cs typeface="Phetsarath" charset="0"/>
                                    </a:rPr>
                                  </m:ctrlPr>
                                </m:sSubPr>
                                <m:e>
                                  <m:r>
                                    <m:rPr>
                                      <m:sty m:val="p"/>
                                    </m:rPr>
                                    <a:rPr lang="en-GB" sz="2000" b="0">
                                      <a:latin typeface="Cambria Math" charset="0"/>
                                      <a:ea typeface="Phetsarath" charset="0"/>
                                      <a:cs typeface="Phetsarath" charset="0"/>
                                    </a:rPr>
                                    <m:t>ya</m:t>
                                  </m:r>
                                </m:e>
                                <m:sub>
                                  <m:r>
                                    <m:rPr>
                                      <m:sty m:val="p"/>
                                    </m:rPr>
                                    <a:rPr lang="en-GB" sz="2000" b="0">
                                      <a:latin typeface="Cambria Math" charset="0"/>
                                      <a:ea typeface="Phetsarath" charset="0"/>
                                      <a:cs typeface="Phetsarath" charset="0"/>
                                    </a:rPr>
                                    <m:t>i</m:t>
                                  </m:r>
                                </m:sub>
                              </m:sSub>
                              <m:r>
                                <a:rPr lang="en-GB" sz="2000" b="0">
                                  <a:latin typeface="Cambria Math" charset="0"/>
                                  <a:ea typeface="Phetsarath" charset="0"/>
                                  <a:cs typeface="Phetsarath" charset="0"/>
                                </a:rPr>
                                <m:t>+</m:t>
                              </m:r>
                              <m:sSub>
                                <m:sSubPr>
                                  <m:ctrlPr>
                                    <a:rPr lang="en-US" sz="2000" b="0" i="1">
                                      <a:latin typeface="Cambria Math" panose="02040503050406030204" pitchFamily="18" charset="0"/>
                                      <a:ea typeface="Phetsarath" charset="0"/>
                                      <a:cs typeface="Phetsarath" charset="0"/>
                                    </a:rPr>
                                  </m:ctrlPr>
                                </m:sSubPr>
                                <m:e>
                                  <m:r>
                                    <m:rPr>
                                      <m:sty m:val="p"/>
                                    </m:rPr>
                                    <a:rPr lang="en-GB" sz="2000" b="0">
                                      <a:latin typeface="Cambria Math" charset="0"/>
                                      <a:ea typeface="Phetsarath" charset="0"/>
                                      <a:cs typeface="Phetsarath" charset="0"/>
                                    </a:rPr>
                                    <m:t>yb</m:t>
                                  </m:r>
                                </m:e>
                                <m:sub>
                                  <m:r>
                                    <m:rPr>
                                      <m:sty m:val="p"/>
                                    </m:rPr>
                                    <a:rPr lang="en-GB" sz="2000" b="0">
                                      <a:latin typeface="Cambria Math" charset="0"/>
                                      <a:ea typeface="Phetsarath" charset="0"/>
                                      <a:cs typeface="Phetsarath" charset="0"/>
                                    </a:rPr>
                                    <m:t>i</m:t>
                                  </m:r>
                                </m:sub>
                              </m:sSub>
                              <m:r>
                                <a:rPr lang="en-GB" sz="2000" b="0">
                                  <a:latin typeface="Cambria Math" charset="0"/>
                                  <a:ea typeface="Phetsarath" charset="0"/>
                                  <a:cs typeface="Phetsarath" charset="0"/>
                                </a:rPr>
                                <m:t>+</m:t>
                              </m:r>
                              <m:sSub>
                                <m:sSubPr>
                                  <m:ctrlPr>
                                    <a:rPr lang="en-US" sz="2000" b="0" i="1">
                                      <a:latin typeface="Cambria Math" panose="02040503050406030204" pitchFamily="18" charset="0"/>
                                      <a:ea typeface="Phetsarath" charset="0"/>
                                      <a:cs typeface="Phetsarath" charset="0"/>
                                    </a:rPr>
                                  </m:ctrlPr>
                                </m:sSubPr>
                                <m:e>
                                  <m:r>
                                    <m:rPr>
                                      <m:sty m:val="p"/>
                                    </m:rPr>
                                    <a:rPr lang="en-GB" sz="2000" b="0">
                                      <a:latin typeface="Cambria Math" charset="0"/>
                                      <a:ea typeface="Phetsarath" charset="0"/>
                                      <a:cs typeface="Phetsarath" charset="0"/>
                                    </a:rPr>
                                    <m:t>yo</m:t>
                                  </m:r>
                                </m:e>
                                <m:sub>
                                  <m:r>
                                    <m:rPr>
                                      <m:sty m:val="p"/>
                                    </m:rPr>
                                    <a:rPr lang="en-GB" sz="2000" b="0">
                                      <a:latin typeface="Cambria Math" charset="0"/>
                                      <a:ea typeface="Phetsarath" charset="0"/>
                                      <a:cs typeface="Phetsarath" charset="0"/>
                                    </a:rPr>
                                    <m:t>i</m:t>
                                  </m:r>
                                </m:sub>
                              </m:sSub>
                            </m:oMath>
                          </a14:m>
                          <a:r>
                            <a:rPr lang="en-GB" sz="2000" b="0" dirty="0">
                              <a:latin typeface="Phetsarath" charset="0"/>
                              <a:ea typeface="Phetsarath" charset="0"/>
                              <a:cs typeface="Phetsarath" charset="0"/>
                            </a:rPr>
                            <a:t>)</a:t>
                          </a:r>
                          <a:endParaRPr lang="en-US" sz="2000" b="0" dirty="0">
                            <a:latin typeface="Phetsarath" charset="0"/>
                            <a:ea typeface="Phetsarath" charset="0"/>
                            <a:cs typeface="Phetsarath" charset="0"/>
                          </a:endParaRPr>
                        </a:p>
                      </a:txBody>
                      <a:tcPr anchor="ctr"/>
                    </a:tc>
                    <a:extLst>
                      <a:ext uri="{0D108BD9-81ED-4DB2-BD59-A6C34878D82A}">
                        <a16:rowId xmlns:a16="http://schemas.microsoft.com/office/drawing/2014/main" val="10003"/>
                      </a:ext>
                    </a:extLst>
                  </a:tr>
                </a:tbl>
              </a:graphicData>
            </a:graphic>
          </p:graphicFrame>
        </mc:Choice>
        <mc:Fallback xmlns="">
          <p:graphicFrame>
            <p:nvGraphicFramePr>
              <p:cNvPr id="10" name="표 2"/>
              <p:cNvGraphicFramePr>
                <a:graphicFrameLocks noGrp="1"/>
              </p:cNvGraphicFramePr>
              <p:nvPr>
                <p:extLst>
                  <p:ext uri="{D42A27DB-BD31-4B8C-83A1-F6EECF244321}">
                    <p14:modId xmlns:p14="http://schemas.microsoft.com/office/powerpoint/2010/main" val="713886124"/>
                  </p:ext>
                </p:extLst>
              </p:nvPr>
            </p:nvGraphicFramePr>
            <p:xfrm>
              <a:off x="1647505" y="4657155"/>
              <a:ext cx="9641633" cy="1670285"/>
            </p:xfrm>
            <a:graphic>
              <a:graphicData uri="http://schemas.openxmlformats.org/drawingml/2006/table">
                <a:tbl>
                  <a:tblPr firstRow="1" bandRow="1">
                    <a:tableStyleId>{93296810-A885-4BE3-A3E7-6D5BEEA58F35}</a:tableStyleId>
                  </a:tblPr>
                  <a:tblGrid>
                    <a:gridCol w="1368802"/>
                    <a:gridCol w="8272831"/>
                  </a:tblGrid>
                  <a:tr h="400284">
                    <a:tc>
                      <a:txBody>
                        <a:bodyPr/>
                        <a:lstStyle/>
                        <a:p>
                          <a:pPr algn="ctr" latinLnBrk="1"/>
                          <a:r>
                            <a:rPr lang="en-US" altLang="ko-KR" sz="2000" dirty="0" err="1" smtClean="0">
                              <a:latin typeface="Phetsarath" charset="0"/>
                              <a:ea typeface="Phetsarath" charset="0"/>
                              <a:cs typeface="Phetsarath" charset="0"/>
                            </a:rPr>
                            <a:t>ເຄືອງໝາຍ</a:t>
                          </a:r>
                          <a:endParaRPr lang="ko-KR" altLang="en-US" sz="2000" dirty="0">
                            <a:solidFill>
                              <a:schemeClr val="bg1">
                                <a:lumMod val="50000"/>
                              </a:schemeClr>
                            </a:solidFill>
                            <a:latin typeface="Phetsarath" charset="0"/>
                            <a:ea typeface="Phetsarath" charset="0"/>
                            <a:cs typeface="Phetsarath"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err="1" smtClean="0">
                              <a:solidFill>
                                <a:schemeClr val="lt1"/>
                              </a:solidFill>
                              <a:latin typeface="Phetsarath" charset="0"/>
                              <a:ea typeface="Phetsarath" charset="0"/>
                              <a:cs typeface="Phetsarath" charset="0"/>
                            </a:rPr>
                            <a:t>ຄວາມໝາຍ</a:t>
                          </a:r>
                          <a:endParaRPr lang="ko-KR" altLang="en-US" sz="2000" dirty="0" smtClean="0">
                            <a:solidFill>
                              <a:schemeClr val="bg1">
                                <a:lumMod val="50000"/>
                              </a:schemeClr>
                            </a:solidFill>
                            <a:latin typeface="Phetsarath" charset="0"/>
                            <a:ea typeface="Phetsarath" charset="0"/>
                            <a:cs typeface="Phetsarath" charset="0"/>
                          </a:endParaRPr>
                        </a:p>
                      </a:txBody>
                      <a:tcPr anchor="ctr"/>
                    </a:tc>
                  </a:tr>
                  <a:tr h="420688">
                    <a:tc>
                      <a:txBody>
                        <a:bodyPr/>
                        <a:lstStyle/>
                        <a:p>
                          <a:endParaRPr lang="en-US"/>
                        </a:p>
                      </a:txBody>
                      <a:tcPr anchor="ctr">
                        <a:blipFill rotWithShape="0">
                          <a:blip r:embed="rId3"/>
                          <a:stretch>
                            <a:fillRect l="-444" t="-101449" r="-605333" b="-227536"/>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smtClean="0">
                              <a:latin typeface="Phetsarath" charset="0"/>
                              <a:ea typeface="Phetsarath" charset="0"/>
                              <a:cs typeface="Phetsarath" charset="0"/>
                            </a:rPr>
                            <a:t>ການສະໜອງແຮງງານປະເພດ</a:t>
                          </a:r>
                          <a:r>
                            <a:rPr lang="en-US" sz="2000" baseline="0" dirty="0" smtClean="0">
                              <a:latin typeface="Phetsarath" charset="0"/>
                              <a:ea typeface="Phetsarath" charset="0"/>
                              <a:cs typeface="Phetsarath" charset="0"/>
                            </a:rPr>
                            <a:t> l (</a:t>
                          </a:r>
                          <a:r>
                            <a:rPr lang="en-US" sz="2000" dirty="0" smtClean="0">
                              <a:latin typeface="Phetsarath" charset="0"/>
                              <a:ea typeface="Phetsarath" charset="0"/>
                              <a:cs typeface="Phetsarath" charset="0"/>
                            </a:rPr>
                            <a:t>the supply of type l </a:t>
                          </a:r>
                          <a:r>
                            <a:rPr lang="en-US" sz="2000" dirty="0" err="1" smtClean="0">
                              <a:latin typeface="Phetsarath" charset="0"/>
                              <a:ea typeface="Phetsarath" charset="0"/>
                              <a:cs typeface="Phetsarath" charset="0"/>
                            </a:rPr>
                            <a:t>labour</a:t>
                          </a:r>
                          <a:r>
                            <a:rPr lang="en-US" sz="2000" dirty="0" smtClean="0">
                              <a:latin typeface="Phetsarath" charset="0"/>
                              <a:ea typeface="Phetsarath" charset="0"/>
                              <a:cs typeface="Phetsarath" charset="0"/>
                            </a:rPr>
                            <a:t>)</a:t>
                          </a:r>
                          <a:endParaRPr lang="en-US" altLang="en-US" sz="2000" dirty="0" smtClean="0">
                            <a:latin typeface="Phetsarath" charset="0"/>
                            <a:ea typeface="Phetsarath" charset="0"/>
                            <a:cs typeface="Phetsarath" charset="0"/>
                          </a:endParaRPr>
                        </a:p>
                      </a:txBody>
                      <a:tcPr anchor="ctr"/>
                    </a:tc>
                  </a:tr>
                  <a:tr h="424371">
                    <a:tc>
                      <a:txBody>
                        <a:bodyPr/>
                        <a:lstStyle/>
                        <a:p>
                          <a:endParaRPr lang="en-US"/>
                        </a:p>
                      </a:txBody>
                      <a:tcPr anchor="ctr">
                        <a:blipFill rotWithShape="0">
                          <a:blip r:embed="rId3"/>
                          <a:stretch>
                            <a:fillRect l="-444" t="-198571" r="-605333" b="-124286"/>
                          </a:stretch>
                        </a:blip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sz="2000" dirty="0" err="1" smtClean="0">
                              <a:latin typeface="Phetsarath" charset="0"/>
                              <a:ea typeface="Phetsarath" charset="0"/>
                              <a:cs typeface="Phetsarath" charset="0"/>
                            </a:rPr>
                            <a:t>ອັດຕາຄ່າແຮງງານທີ່ກ່ຽວຂ້ອງທີ່ຈາ່ຍໂດຍ</a:t>
                          </a:r>
                          <a:r>
                            <a:rPr lang="en-US" sz="2000" baseline="0" dirty="0" smtClean="0">
                              <a:latin typeface="Phetsarath" charset="0"/>
                              <a:ea typeface="Phetsarath" charset="0"/>
                              <a:cs typeface="Phetsarath" charset="0"/>
                            </a:rPr>
                            <a:t> </a:t>
                          </a:r>
                          <a:r>
                            <a:rPr lang="en-US" sz="2000" baseline="0" dirty="0" err="1" smtClean="0">
                              <a:latin typeface="Phetsarath" charset="0"/>
                              <a:ea typeface="Phetsarath" charset="0"/>
                              <a:cs typeface="Phetsarath" charset="0"/>
                            </a:rPr>
                            <a:t>ອຸດສະຫະກຳ</a:t>
                          </a:r>
                          <a:r>
                            <a:rPr lang="en-US" sz="2000" baseline="0" dirty="0" smtClean="0">
                              <a:latin typeface="Phetsarath" charset="0"/>
                              <a:ea typeface="Phetsarath" charset="0"/>
                              <a:cs typeface="Phetsarath" charset="0"/>
                            </a:rPr>
                            <a:t> j </a:t>
                          </a:r>
                          <a:r>
                            <a:rPr lang="en-US" sz="2000" baseline="0" dirty="0" err="1" smtClean="0">
                              <a:latin typeface="Phetsarath" charset="0"/>
                              <a:ea typeface="Phetsarath" charset="0"/>
                              <a:cs typeface="Phetsarath" charset="0"/>
                            </a:rPr>
                            <a:t>ສຳລັບແຮງງານປະເພດ</a:t>
                          </a:r>
                          <a:r>
                            <a:rPr lang="en-US" sz="2000" baseline="0" dirty="0" smtClean="0">
                              <a:latin typeface="Phetsarath" charset="0"/>
                              <a:ea typeface="Phetsarath" charset="0"/>
                              <a:cs typeface="Phetsarath" charset="0"/>
                            </a:rPr>
                            <a:t> l</a:t>
                          </a:r>
                          <a:endParaRPr lang="en-US" altLang="en-US" sz="2000" dirty="0" smtClean="0">
                            <a:latin typeface="Phetsarath" charset="0"/>
                            <a:ea typeface="Phetsarath" charset="0"/>
                            <a:cs typeface="Phetsarath" charset="0"/>
                          </a:endParaRPr>
                        </a:p>
                      </a:txBody>
                      <a:tcPr anchor="ctr"/>
                    </a:tc>
                  </a:tr>
                  <a:tr h="424942">
                    <a:tc>
                      <a:txBody>
                        <a:bodyPr/>
                        <a:lstStyle/>
                        <a:p>
                          <a:endParaRPr lang="en-US"/>
                        </a:p>
                      </a:txBody>
                      <a:tcPr anchor="ctr">
                        <a:blipFill rotWithShape="0">
                          <a:blip r:embed="rId3"/>
                          <a:stretch>
                            <a:fillRect l="-444" t="-298571" r="-605333" b="-24286"/>
                          </a:stretch>
                        </a:blipFill>
                      </a:tcPr>
                    </a:tc>
                    <a:tc>
                      <a:txBody>
                        <a:bodyPr/>
                        <a:lstStyle/>
                        <a:p>
                          <a:endParaRPr lang="en-US"/>
                        </a:p>
                      </a:txBody>
                      <a:tcPr anchor="ctr">
                        <a:blipFill rotWithShape="0">
                          <a:blip r:embed="rId3"/>
                          <a:stretch>
                            <a:fillRect l="-16654" t="-298571" r="-368" b="-24286"/>
                          </a:stretch>
                        </a:blipFill>
                      </a:tcPr>
                    </a:tc>
                  </a:tr>
                </a:tbl>
              </a:graphicData>
            </a:graphic>
          </p:graphicFrame>
        </mc:Fallback>
      </mc:AlternateContent>
      <mc:AlternateContent xmlns:mc="http://schemas.openxmlformats.org/markup-compatibility/2006" xmlns:a14="http://schemas.microsoft.com/office/drawing/2010/main">
        <mc:Choice Requires="a14">
          <p:sp>
            <p:nvSpPr>
              <p:cNvPr id="12" name="Rectangle 11"/>
              <p:cNvSpPr/>
              <p:nvPr/>
            </p:nvSpPr>
            <p:spPr>
              <a:xfrm>
                <a:off x="4123280" y="3277109"/>
                <a:ext cx="4090554" cy="878382"/>
              </a:xfrm>
              <a:prstGeom prst="rect">
                <a:avLst/>
              </a:prstGeom>
              <a:ln>
                <a:solidFill>
                  <a:schemeClr val="accent6">
                    <a:lumMod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en-GB" sz="2000">
                              <a:latin typeface="Cambria Math"/>
                            </a:rPr>
                            <m:t>y</m:t>
                          </m:r>
                        </m:e>
                        <m:sub>
                          <m:r>
                            <m:rPr>
                              <m:sty m:val="p"/>
                            </m:rPr>
                            <a:rPr lang="en-GB" sz="2000">
                              <a:latin typeface="Cambria Math"/>
                            </a:rPr>
                            <m:t>i</m:t>
                          </m:r>
                        </m:sub>
                      </m:sSub>
                      <m:r>
                        <a:rPr lang="en-GB" sz="2000">
                          <a:latin typeface="Cambria Math"/>
                        </a:rPr>
                        <m:t>=</m:t>
                      </m:r>
                      <m:nary>
                        <m:naryPr>
                          <m:chr m:val="∑"/>
                          <m:limLoc m:val="undOvr"/>
                          <m:supHide m:val="on"/>
                          <m:ctrlPr>
                            <a:rPr lang="en-US" sz="2000" i="1">
                              <a:latin typeface="Cambria Math" panose="02040503050406030204" pitchFamily="18" charset="0"/>
                            </a:rPr>
                          </m:ctrlPr>
                        </m:naryPr>
                        <m:sub>
                          <m:r>
                            <m:rPr>
                              <m:sty m:val="p"/>
                            </m:rPr>
                            <a:rPr lang="en-GB" sz="2000">
                              <a:latin typeface="Cambria Math"/>
                            </a:rPr>
                            <m:t>l</m:t>
                          </m:r>
                        </m:sub>
                        <m:sup/>
                        <m:e>
                          <m:sSub>
                            <m:sSubPr>
                              <m:ctrlPr>
                                <a:rPr lang="en-US" sz="2000" i="1">
                                  <a:latin typeface="Cambria Math" panose="02040503050406030204" pitchFamily="18" charset="0"/>
                                </a:rPr>
                              </m:ctrlPr>
                            </m:sSubPr>
                            <m:e>
                              <m:r>
                                <m:rPr>
                                  <m:sty m:val="p"/>
                                </m:rPr>
                                <a:rPr lang="en-GB" sz="2000">
                                  <a:latin typeface="Cambria Math"/>
                                </a:rPr>
                                <m:t>w</m:t>
                              </m:r>
                            </m:e>
                            <m:sub>
                              <m:r>
                                <m:rPr>
                                  <m:sty m:val="p"/>
                                </m:rPr>
                                <a:rPr lang="en-GB" sz="2000">
                                  <a:latin typeface="Cambria Math"/>
                                </a:rPr>
                                <m:t>l</m:t>
                              </m:r>
                            </m:sub>
                          </m:sSub>
                          <m:sSub>
                            <m:sSubPr>
                              <m:ctrlPr>
                                <a:rPr lang="en-US" sz="2000" i="1">
                                  <a:latin typeface="Cambria Math" panose="02040503050406030204" pitchFamily="18" charset="0"/>
                                </a:rPr>
                              </m:ctrlPr>
                            </m:sSubPr>
                            <m:e>
                              <m:r>
                                <m:rPr>
                                  <m:sty m:val="p"/>
                                </m:rPr>
                                <a:rPr lang="en-GB" sz="2000">
                                  <a:latin typeface="Cambria Math"/>
                                </a:rPr>
                                <m:t>L</m:t>
                              </m:r>
                            </m:e>
                            <m:sub>
                              <m:r>
                                <m:rPr>
                                  <m:sty m:val="p"/>
                                </m:rPr>
                                <a:rPr lang="en-GB" sz="2000">
                                  <a:latin typeface="Cambria Math"/>
                                </a:rPr>
                                <m:t>l</m:t>
                              </m:r>
                              <m:r>
                                <a:rPr lang="en-GB" sz="2000">
                                  <a:latin typeface="Cambria Math"/>
                                </a:rPr>
                                <m:t>,</m:t>
                              </m:r>
                              <m:r>
                                <m:rPr>
                                  <m:sty m:val="p"/>
                                </m:rPr>
                                <a:rPr lang="en-GB" sz="2000">
                                  <a:latin typeface="Cambria Math"/>
                                </a:rPr>
                                <m:t>j</m:t>
                              </m:r>
                            </m:sub>
                          </m:sSub>
                        </m:e>
                      </m:nary>
                      <m:r>
                        <a:rPr lang="en-GB" sz="2000">
                          <a:latin typeface="Cambria Math"/>
                        </a:rPr>
                        <m:t>+</m:t>
                      </m:r>
                      <m:nary>
                        <m:naryPr>
                          <m:chr m:val="∑"/>
                          <m:limLoc m:val="undOvr"/>
                          <m:supHide m:val="on"/>
                          <m:ctrlPr>
                            <a:rPr lang="en-US" sz="2000" i="1">
                              <a:latin typeface="Cambria Math" panose="02040503050406030204" pitchFamily="18" charset="0"/>
                            </a:rPr>
                          </m:ctrlPr>
                        </m:naryPr>
                        <m:sub>
                          <m:r>
                            <m:rPr>
                              <m:sty m:val="p"/>
                            </m:rPr>
                            <a:rPr lang="en-GB" sz="2000">
                              <a:latin typeface="Cambria Math"/>
                            </a:rPr>
                            <m:t>g</m:t>
                          </m:r>
                        </m:sub>
                        <m:sup/>
                        <m:e>
                          <m:sSub>
                            <m:sSubPr>
                              <m:ctrlPr>
                                <a:rPr lang="en-US" sz="2000" i="1">
                                  <a:latin typeface="Cambria Math" panose="02040503050406030204" pitchFamily="18" charset="0"/>
                                </a:rPr>
                              </m:ctrlPr>
                            </m:sSubPr>
                            <m:e>
                              <m:r>
                                <m:rPr>
                                  <m:sty m:val="p"/>
                                </m:rPr>
                                <a:rPr lang="en-GB" sz="2000">
                                  <a:latin typeface="Cambria Math"/>
                                </a:rPr>
                                <m:t>π</m:t>
                              </m:r>
                            </m:e>
                            <m:sub>
                              <m:r>
                                <m:rPr>
                                  <m:sty m:val="p"/>
                                </m:rPr>
                                <a:rPr lang="en-GB" sz="2000">
                                  <a:latin typeface="Cambria Math"/>
                                </a:rPr>
                                <m:t>i</m:t>
                              </m:r>
                              <m:r>
                                <a:rPr lang="en-GB" sz="2000">
                                  <a:latin typeface="Cambria Math"/>
                                </a:rPr>
                                <m:t>,</m:t>
                              </m:r>
                              <m:r>
                                <m:rPr>
                                  <m:sty m:val="p"/>
                                </m:rPr>
                                <a:rPr lang="en-GB" sz="2000">
                                  <a:latin typeface="Cambria Math"/>
                                </a:rPr>
                                <m:t>g</m:t>
                              </m:r>
                            </m:sub>
                          </m:sSub>
                        </m:e>
                      </m:nary>
                    </m:oMath>
                  </m:oMathPara>
                </a14:m>
                <a:endParaRPr lang="en-GB" sz="2000" dirty="0"/>
              </a:p>
            </p:txBody>
          </p:sp>
        </mc:Choice>
        <mc:Fallback xmlns="">
          <p:sp>
            <p:nvSpPr>
              <p:cNvPr id="12" name="Rectangle 11"/>
              <p:cNvSpPr>
                <a:spLocks noRot="1" noChangeAspect="1" noMove="1" noResize="1" noEditPoints="1" noAdjustHandles="1" noChangeArrowheads="1" noChangeShapeType="1" noTextEdit="1"/>
              </p:cNvSpPr>
              <p:nvPr/>
            </p:nvSpPr>
            <p:spPr>
              <a:xfrm>
                <a:off x="4123280" y="3277109"/>
                <a:ext cx="4090554" cy="878382"/>
              </a:xfrm>
              <a:prstGeom prst="rect">
                <a:avLst/>
              </a:prstGeom>
              <a:blipFill rotWithShape="0">
                <a:blip r:embed="rId4"/>
                <a:stretch>
                  <a:fillRect/>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81399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en-US" altLang="ko-KR" sz="2800" b="1" dirty="0">
                <a:solidFill>
                  <a:schemeClr val="accent5">
                    <a:lumMod val="50000"/>
                  </a:schemeClr>
                </a:solidFill>
                <a:latin typeface="Phetsarath OT" charset="0"/>
                <a:ea typeface="Phetsarath OT" charset="0"/>
                <a:cs typeface="Phetsarath OT" charset="0"/>
              </a:rPr>
              <a:t>4.ການວັດແທກການຜະລິດ </a:t>
            </a:r>
            <a:r>
              <a:rPr lang="en-US" altLang="ko-KR" sz="2800" b="1" dirty="0" err="1">
                <a:solidFill>
                  <a:schemeClr val="accent5">
                    <a:lumMod val="50000"/>
                  </a:schemeClr>
                </a:solidFill>
                <a:latin typeface="Phetsarath OT" charset="0"/>
                <a:ea typeface="Phetsarath OT" charset="0"/>
                <a:cs typeface="Phetsarath OT" charset="0"/>
              </a:rPr>
              <a:t>ແລະ</a:t>
            </a:r>
            <a:r>
              <a:rPr lang="en-US" altLang="ko-KR" sz="2800" b="1" dirty="0">
                <a:solidFill>
                  <a:schemeClr val="accent5">
                    <a:lumMod val="50000"/>
                  </a:schemeClr>
                </a:solidFill>
                <a:latin typeface="Phetsarath OT" charset="0"/>
                <a:ea typeface="Phetsarath OT" charset="0"/>
                <a:cs typeface="Phetsarath OT" charset="0"/>
              </a:rPr>
              <a:t> </a:t>
            </a:r>
            <a:r>
              <a:rPr lang="en-US" altLang="ko-KR" sz="2800" b="1" dirty="0" err="1">
                <a:solidFill>
                  <a:schemeClr val="accent5">
                    <a:lumMod val="50000"/>
                  </a:schemeClr>
                </a:solidFill>
                <a:latin typeface="Phetsarath OT" charset="0"/>
                <a:ea typeface="Phetsarath OT" charset="0"/>
                <a:cs typeface="Phetsarath OT" charset="0"/>
              </a:rPr>
              <a:t>ການບໍລິໂພກຂອງຄົວເຮືອນ</a:t>
            </a:r>
            <a:endParaRPr lang="en-US" altLang="ko-KR" sz="2800" b="1" dirty="0">
              <a:solidFill>
                <a:schemeClr val="accent5">
                  <a:lumMod val="50000"/>
                </a:schemeClr>
              </a:solidFill>
              <a:latin typeface="Phetsarath OT" charset="0"/>
              <a:ea typeface="Phetsarath OT" charset="0"/>
              <a:cs typeface="Phetsarath OT" charset="0"/>
            </a:endParaRP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6572681"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ການປຽບທຽບອັດຕາສ່ວນລາຍຮັບສຸທິຂອງຄົວເຮືອນ</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2</a:t>
              </a:r>
            </a:p>
          </p:txBody>
        </p:sp>
      </p:grpSp>
      <p:sp>
        <p:nvSpPr>
          <p:cNvPr id="7" name="Rectangle 6"/>
          <p:cNvSpPr>
            <a:spLocks noChangeArrowheads="1"/>
          </p:cNvSpPr>
          <p:nvPr/>
        </p:nvSpPr>
        <p:spPr bwMode="auto">
          <a:xfrm>
            <a:off x="8114766" y="6318518"/>
            <a:ext cx="33644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Phetsarath OT" charset="0"/>
                <a:ea typeface="Times New Roman" panose="02020603050405020304" pitchFamily="18" charset="0"/>
              </a:rPr>
              <a:t>Source: Based on the LECS2002-2003 survey</a:t>
            </a:r>
            <a:endParaRPr kumimoji="0" lang="en-GB" altLang="en-US" sz="1200" b="0" i="1" u="none" strike="noStrike" cap="none" normalizeH="0" baseline="0" dirty="0">
              <a:ln>
                <a:noFill/>
              </a:ln>
              <a:solidFill>
                <a:schemeClr val="tx1"/>
              </a:solidFill>
              <a:effectLst/>
              <a:latin typeface="Phetsarath OT" charset="0"/>
            </a:endParaRPr>
          </a:p>
        </p:txBody>
      </p:sp>
      <p:graphicFrame>
        <p:nvGraphicFramePr>
          <p:cNvPr id="8" name="Chart 7"/>
          <p:cNvGraphicFramePr/>
          <p:nvPr>
            <p:extLst>
              <p:ext uri="{D42A27DB-BD31-4B8C-83A1-F6EECF244321}">
                <p14:modId xmlns:p14="http://schemas.microsoft.com/office/powerpoint/2010/main" val="2080517473"/>
              </p:ext>
            </p:extLst>
          </p:nvPr>
        </p:nvGraphicFramePr>
        <p:xfrm>
          <a:off x="1718177" y="2166493"/>
          <a:ext cx="8892016" cy="401359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9"/>
          <p:cNvSpPr>
            <a:spLocks noChangeArrowheads="1"/>
          </p:cNvSpPr>
          <p:nvPr/>
        </p:nvSpPr>
        <p:spPr bwMode="auto">
          <a:xfrm>
            <a:off x="1718177" y="1795105"/>
            <a:ext cx="9333452"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en-US" sz="1600" dirty="0" err="1" bmk="">
                <a:latin typeface="Phetsarath OT" charset="0"/>
                <a:ea typeface="Times New Roman" panose="02020603050405020304" pitchFamily="18" charset="0"/>
                <a:cs typeface="Phetsarath OT" charset="0"/>
              </a:rPr>
              <a:t>ຮູບທີ</a:t>
            </a:r>
            <a:r>
              <a:rPr kumimoji="0" lang="en-GB" altLang="en-US" sz="1600" b="0" i="0" u="none" strike="noStrike" cap="none" normalizeH="0" baseline="0" dirty="0" bmk="">
                <a:ln>
                  <a:noFill/>
                </a:ln>
                <a:solidFill>
                  <a:schemeClr val="tx1"/>
                </a:solidFill>
                <a:effectLst/>
                <a:latin typeface="Phetsarath OT" charset="0"/>
                <a:ea typeface="Times New Roman" panose="02020603050405020304" pitchFamily="18" charset="0"/>
                <a:cs typeface="Phetsarath OT" charset="0"/>
              </a:rPr>
              <a:t> </a:t>
            </a:r>
            <a:r>
              <a:rPr kumimoji="0" lang="en-GB" altLang="en-US" sz="1600" b="0" i="0" u="none" strike="noStrike" cap="none" normalizeH="0" baseline="0" dirty="0" bmk="_Toc334099166">
                <a:ln>
                  <a:noFill/>
                </a:ln>
                <a:solidFill>
                  <a:schemeClr val="tx1"/>
                </a:solidFill>
                <a:effectLst/>
                <a:latin typeface="Phetsarath OT" charset="0"/>
                <a:ea typeface="Times New Roman" panose="02020603050405020304" pitchFamily="18" charset="0"/>
                <a:cs typeface="Phetsarath OT" charset="0"/>
              </a:rPr>
              <a:t>34: </a:t>
            </a:r>
            <a:r>
              <a:rPr lang="en-GB" altLang="en-US" sz="1600" dirty="0" err="1" bmk="_Toc334099166">
                <a:latin typeface="Phetsarath OT" charset="0"/>
                <a:ea typeface="Times New Roman" panose="02020603050405020304" pitchFamily="18" charset="0"/>
                <a:cs typeface="Phetsarath OT" charset="0"/>
              </a:rPr>
              <a:t>ການປຽບທຽບອັດຕາສ່ວນລາຍຮັບສຸທິຂອງຄົວເຮືອນ</a:t>
            </a:r>
            <a:r>
              <a:rPr lang="en-GB" altLang="en-US" sz="1600" dirty="0" bmk="_Toc334099166">
                <a:latin typeface="Phetsarath OT" charset="0"/>
                <a:ea typeface="Times New Roman" panose="02020603050405020304" pitchFamily="18" charset="0"/>
                <a:cs typeface="Phetsarath OT" charset="0"/>
              </a:rPr>
              <a:t> </a:t>
            </a:r>
            <a:r>
              <a:rPr lang="en-GB" altLang="en-US" sz="1600" dirty="0" err="1" bmk="_Toc334099166">
                <a:latin typeface="Phetsarath OT" charset="0"/>
                <a:ea typeface="Times New Roman" panose="02020603050405020304" pitchFamily="18" charset="0"/>
                <a:cs typeface="Phetsarath OT" charset="0"/>
              </a:rPr>
              <a:t>ຕໍ່ຫົວຄົນ</a:t>
            </a:r>
            <a:r>
              <a:rPr lang="en-GB" altLang="en-US" sz="1600" dirty="0" bmk="_Toc334099166">
                <a:latin typeface="Phetsarath OT" charset="0"/>
                <a:ea typeface="Times New Roman" panose="02020603050405020304" pitchFamily="18" charset="0"/>
                <a:cs typeface="Phetsarath OT" charset="0"/>
              </a:rPr>
              <a:t> </a:t>
            </a:r>
            <a:r>
              <a:rPr lang="en-GB" altLang="en-US" sz="1600" dirty="0" err="1" bmk="_Toc334099166">
                <a:latin typeface="Phetsarath OT" charset="0"/>
                <a:ea typeface="Times New Roman" panose="02020603050405020304" pitchFamily="18" charset="0"/>
                <a:cs typeface="Phetsarath OT" charset="0"/>
              </a:rPr>
              <a:t>ຈຳແນກໂດຍ</a:t>
            </a:r>
            <a:r>
              <a:rPr lang="en-GB" altLang="en-US" sz="1600" dirty="0" bmk="_Toc334099166">
                <a:latin typeface="Phetsarath OT" charset="0"/>
                <a:ea typeface="Times New Roman" panose="02020603050405020304" pitchFamily="18" charset="0"/>
                <a:cs typeface="Phetsarath OT" charset="0"/>
              </a:rPr>
              <a:t> </a:t>
            </a:r>
            <a:r>
              <a:rPr lang="en-GB" altLang="en-US" sz="1600" dirty="0" err="1" bmk="_Toc334099166">
                <a:latin typeface="Phetsarath OT" charset="0"/>
                <a:ea typeface="Times New Roman" panose="02020603050405020304" pitchFamily="18" charset="0"/>
                <a:cs typeface="Phetsarath OT" charset="0"/>
              </a:rPr>
              <a:t>ຂະແໜງການລວມ</a:t>
            </a:r>
            <a:r>
              <a:rPr lang="en-GB" altLang="en-US" sz="1600" dirty="0" bmk="_Toc334099166">
                <a:latin typeface="Phetsarath OT" charset="0"/>
                <a:ea typeface="Times New Roman" panose="02020603050405020304" pitchFamily="18" charset="0"/>
                <a:cs typeface="Phetsarath OT" charset="0"/>
              </a:rPr>
              <a:t> </a:t>
            </a:r>
            <a:r>
              <a:rPr kumimoji="0" lang="en-GB" altLang="en-US" sz="1600" b="0" i="0" u="none" strike="noStrike" cap="none" normalizeH="0" baseline="0" dirty="0" bmk="_Toc334099166">
                <a:ln>
                  <a:noFill/>
                </a:ln>
                <a:solidFill>
                  <a:schemeClr val="tx1"/>
                </a:solidFill>
                <a:effectLst/>
                <a:latin typeface="Phetsarath OT" charset="0"/>
                <a:ea typeface="Times New Roman" panose="02020603050405020304" pitchFamily="18" charset="0"/>
                <a:cs typeface="Phetsarath OT" charset="0"/>
              </a:rPr>
              <a:t>(000 </a:t>
            </a:r>
            <a:r>
              <a:rPr kumimoji="0" lang="en-GB" altLang="en-US" sz="1600" b="0" i="0" u="none" strike="noStrike" cap="none" normalizeH="0" baseline="0" dirty="0" err="1" bmk="_Toc334099166">
                <a:ln>
                  <a:noFill/>
                </a:ln>
                <a:solidFill>
                  <a:schemeClr val="tx1"/>
                </a:solidFill>
                <a:effectLst/>
                <a:latin typeface="Phetsarath OT" charset="0"/>
                <a:ea typeface="Times New Roman" panose="02020603050405020304" pitchFamily="18" charset="0"/>
                <a:cs typeface="Phetsarath OT" charset="0"/>
              </a:rPr>
              <a:t>ກີບຕໍ່ເດືອນ</a:t>
            </a:r>
            <a:r>
              <a:rPr kumimoji="0" lang="en-GB" altLang="en-US" sz="1600" b="0" i="0" u="none" strike="noStrike" cap="none" normalizeH="0" baseline="0" dirty="0" bmk="_Toc334099166">
                <a:ln>
                  <a:noFill/>
                </a:ln>
                <a:solidFill>
                  <a:schemeClr val="tx1"/>
                </a:solidFill>
                <a:effectLst/>
                <a:latin typeface="Phetsarath OT" charset="0"/>
                <a:ea typeface="Times New Roman" panose="02020603050405020304" pitchFamily="18" charset="0"/>
                <a:cs typeface="Phetsarath OT" charset="0"/>
              </a:rPr>
              <a:t>)</a:t>
            </a:r>
            <a:r>
              <a:rPr kumimoji="0" lang="en-GB" altLang="en-US" sz="1600" b="0" i="0" u="none" strike="noStrike" cap="none" normalizeH="0" baseline="30000" dirty="0" bmk="_Toc334099166">
                <a:ln>
                  <a:noFill/>
                </a:ln>
                <a:solidFill>
                  <a:schemeClr val="tx1"/>
                </a:solidFill>
                <a:effectLst/>
                <a:latin typeface="Phetsarath OT" charset="0"/>
                <a:ea typeface="Times New Roman" panose="02020603050405020304" pitchFamily="18" charset="0"/>
                <a:cs typeface="Phetsarath OT" charset="0"/>
              </a:rPr>
              <a:t>a</a:t>
            </a:r>
            <a:endParaRPr kumimoji="0" lang="en-US" altLang="en-US" sz="1600" b="0" i="0" u="none" strike="noStrike" cap="none" normalizeH="0" baseline="0" dirty="0">
              <a:ln>
                <a:noFill/>
              </a:ln>
              <a:solidFill>
                <a:schemeClr val="tx1"/>
              </a:solidFill>
              <a:effectLst/>
              <a:latin typeface="Phetsarath OT" charset="0"/>
            </a:endParaRPr>
          </a:p>
        </p:txBody>
      </p:sp>
    </p:spTree>
    <p:extLst>
      <p:ext uri="{BB962C8B-B14F-4D97-AF65-F5344CB8AC3E}">
        <p14:creationId xmlns:p14="http://schemas.microsoft.com/office/powerpoint/2010/main" val="565599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58769" y="2046750"/>
            <a:ext cx="10513345" cy="6540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ko-KR" b="1" dirty="0" err="1">
                <a:solidFill>
                  <a:schemeClr val="tx1"/>
                </a:solidFill>
                <a:latin typeface="Phetsarath OT" charset="0"/>
                <a:ea typeface="Malgun Gothic" pitchFamily="34" charset="-127"/>
                <a:cs typeface="Phetsarath OT" charset="0"/>
              </a:rPr>
              <a:t>ປະໂຫຍດດັ່ງຕໍ່ໄປນີ</a:t>
            </a:r>
            <a:r>
              <a:rPr lang="en-US" altLang="ko-KR" b="1" dirty="0">
                <a:solidFill>
                  <a:schemeClr val="tx1"/>
                </a:solidFill>
                <a:latin typeface="Phetsarath OT" charset="0"/>
                <a:ea typeface="Malgun Gothic" pitchFamily="34" charset="-127"/>
                <a:cs typeface="Phetsarath OT" charset="0"/>
              </a:rPr>
              <a:t>້ </a:t>
            </a:r>
            <a:r>
              <a:rPr lang="en-US" altLang="ko-KR" b="1" dirty="0" err="1">
                <a:solidFill>
                  <a:schemeClr val="tx1"/>
                </a:solidFill>
                <a:latin typeface="Phetsarath OT" charset="0"/>
                <a:ea typeface="Malgun Gothic" pitchFamily="34" charset="-127"/>
                <a:cs typeface="Phetsarath OT" charset="0"/>
              </a:rPr>
              <a:t>ແມ່ນປະໂຫຍດໃດທີ່ບໍ່ແມ່ນບັນຫາທີ່ເປັນຮ່ວງຕົ້ນຕໍ</a:t>
            </a:r>
            <a:r>
              <a:rPr lang="en-US" altLang="ko-KR" b="1" dirty="0">
                <a:solidFill>
                  <a:schemeClr val="tx1"/>
                </a:solidFill>
                <a:latin typeface="Phetsarath OT" charset="0"/>
                <a:ea typeface="Malgun Gothic" pitchFamily="34" charset="-127"/>
                <a:cs typeface="Phetsarath OT" charset="0"/>
              </a:rPr>
              <a:t>້ </a:t>
            </a:r>
            <a:r>
              <a:rPr lang="en-US" altLang="ko-KR" b="1" dirty="0" err="1">
                <a:solidFill>
                  <a:schemeClr val="tx1"/>
                </a:solidFill>
                <a:latin typeface="Phetsarath OT" charset="0"/>
                <a:ea typeface="Malgun Gothic" pitchFamily="34" charset="-127"/>
                <a:cs typeface="Phetsarath OT" charset="0"/>
              </a:rPr>
              <a:t>ສຳລັບຄົວເຮືອນກະສິກອນ</a:t>
            </a:r>
            <a:r>
              <a:rPr lang="en-US" altLang="ko-KR" b="1" dirty="0">
                <a:solidFill>
                  <a:schemeClr val="tx1"/>
                </a:solidFill>
                <a:latin typeface="Phetsarath OT" charset="0"/>
                <a:ea typeface="Malgun Gothic" pitchFamily="34" charset="-127"/>
                <a:cs typeface="Phetsarath OT" charset="0"/>
              </a:rPr>
              <a:t>?</a:t>
            </a:r>
          </a:p>
        </p:txBody>
      </p:sp>
      <p:grpSp>
        <p:nvGrpSpPr>
          <p:cNvPr id="29" name="Group 28"/>
          <p:cNvGrpSpPr/>
          <p:nvPr/>
        </p:nvGrpSpPr>
        <p:grpSpPr>
          <a:xfrm>
            <a:off x="766936" y="2683601"/>
            <a:ext cx="10515829" cy="1828720"/>
            <a:chOff x="2419350" y="2218903"/>
            <a:chExt cx="7663540" cy="1420397"/>
          </a:xfrm>
          <a:solidFill>
            <a:schemeClr val="bg1"/>
          </a:solidFill>
        </p:grpSpPr>
        <p:grpSp>
          <p:nvGrpSpPr>
            <p:cNvPr id="35" name="Group 34"/>
            <p:cNvGrpSpPr/>
            <p:nvPr/>
          </p:nvGrpSpPr>
          <p:grpSpPr>
            <a:xfrm>
              <a:off x="2419350" y="2218903"/>
              <a:ext cx="7653563" cy="301592"/>
              <a:chOff x="2562225" y="2218903"/>
              <a:chExt cx="7653563" cy="301592"/>
            </a:xfrm>
            <a:grpFill/>
          </p:grpSpPr>
          <p:sp>
            <p:nvSpPr>
              <p:cNvPr id="49" name="TextBox 48"/>
              <p:cNvSpPr txBox="1"/>
              <p:nvPr/>
            </p:nvSpPr>
            <p:spPr>
              <a:xfrm>
                <a:off x="2562225" y="2218903"/>
                <a:ext cx="7653563" cy="286866"/>
              </a:xfrm>
              <a:prstGeom prst="rect">
                <a:avLst/>
              </a:prstGeom>
              <a:grpFill/>
            </p:spPr>
            <p:txBody>
              <a:bodyPr wrap="square" rtlCol="0">
                <a:spAutoFit/>
              </a:bodyPr>
              <a:lstStyle/>
              <a:p>
                <a:pPr marL="347663" lvl="0">
                  <a:defRPr/>
                </a:pPr>
                <a:r>
                  <a:rPr lang="en-US" dirty="0">
                    <a:latin typeface="Phetsarath OT" charset="0"/>
                    <a:cs typeface="Phetsarath OT" charset="0"/>
                  </a:rPr>
                  <a:t>   </a:t>
                </a:r>
                <a:r>
                  <a:rPr lang="en-US" dirty="0" err="1">
                    <a:latin typeface="Phetsarath OT" charset="0"/>
                    <a:cs typeface="Phetsarath OT" charset="0"/>
                  </a:rPr>
                  <a:t>ການຫຼຸດຜ່ອນຄວາມສ່ຽງ</a:t>
                </a:r>
                <a:r>
                  <a:rPr lang="en-US" dirty="0">
                    <a:latin typeface="Phetsarath OT" charset="0"/>
                    <a:cs typeface="Phetsarath OT" charset="0"/>
                  </a:rPr>
                  <a:t> </a:t>
                </a:r>
              </a:p>
            </p:txBody>
          </p:sp>
          <p:sp>
            <p:nvSpPr>
              <p:cNvPr id="50" name="Oval 49"/>
              <p:cNvSpPr/>
              <p:nvPr/>
            </p:nvSpPr>
            <p:spPr>
              <a:xfrm>
                <a:off x="2642732" y="2262445"/>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th-TH" dirty="0">
                  <a:solidFill>
                    <a:schemeClr val="bg1"/>
                  </a:solidFill>
                </a:endParaRPr>
              </a:p>
            </p:txBody>
          </p:sp>
        </p:grpSp>
        <p:grpSp>
          <p:nvGrpSpPr>
            <p:cNvPr id="40" name="Group 39"/>
            <p:cNvGrpSpPr/>
            <p:nvPr/>
          </p:nvGrpSpPr>
          <p:grpSpPr>
            <a:xfrm>
              <a:off x="2429327" y="2735604"/>
              <a:ext cx="7653563" cy="305152"/>
              <a:chOff x="2572202" y="2735604"/>
              <a:chExt cx="7653563" cy="305152"/>
            </a:xfrm>
            <a:grpFill/>
          </p:grpSpPr>
          <p:sp>
            <p:nvSpPr>
              <p:cNvPr id="47" name="TextBox 46"/>
              <p:cNvSpPr txBox="1"/>
              <p:nvPr/>
            </p:nvSpPr>
            <p:spPr>
              <a:xfrm>
                <a:off x="2572202" y="2735604"/>
                <a:ext cx="7653563" cy="286866"/>
              </a:xfrm>
              <a:prstGeom prst="rect">
                <a:avLst/>
              </a:prstGeom>
              <a:grpFill/>
            </p:spPr>
            <p:txBody>
              <a:bodyPr wrap="square" rtlCol="0">
                <a:spAutoFit/>
              </a:bodyPr>
              <a:lstStyle/>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ຄວາມໝັ້ນຄົງທາງດ້ານສະບ່ຽງອາຫານ</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ໃນໄລຍະຍາວ</a:t>
                </a:r>
                <a:endParaRPr lang="en-US" altLang="ko-KR" dirty="0">
                  <a:latin typeface="Phetsarath OT" charset="0"/>
                  <a:ea typeface="굴림" pitchFamily="34" charset="-127"/>
                  <a:cs typeface="Phetsarath OT" charset="0"/>
                </a:endParaRPr>
              </a:p>
            </p:txBody>
          </p:sp>
          <p:sp>
            <p:nvSpPr>
              <p:cNvPr id="48" name="Oval 47"/>
              <p:cNvSpPr/>
              <p:nvPr/>
            </p:nvSpPr>
            <p:spPr>
              <a:xfrm>
                <a:off x="2676520" y="2782706"/>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th-TH" dirty="0">
                  <a:solidFill>
                    <a:schemeClr val="bg1"/>
                  </a:solidFill>
                </a:endParaRPr>
              </a:p>
            </p:txBody>
          </p:sp>
        </p:grpSp>
        <p:grpSp>
          <p:nvGrpSpPr>
            <p:cNvPr id="41" name="Group 40"/>
            <p:cNvGrpSpPr/>
            <p:nvPr/>
          </p:nvGrpSpPr>
          <p:grpSpPr>
            <a:xfrm>
              <a:off x="2429327" y="3046924"/>
              <a:ext cx="7653563" cy="290638"/>
              <a:chOff x="2572202" y="3046924"/>
              <a:chExt cx="7653563" cy="290638"/>
            </a:xfrm>
            <a:grpFill/>
          </p:grpSpPr>
          <p:sp>
            <p:nvSpPr>
              <p:cNvPr id="45" name="TextBox 44"/>
              <p:cNvSpPr txBox="1"/>
              <p:nvPr/>
            </p:nvSpPr>
            <p:spPr>
              <a:xfrm>
                <a:off x="2572202" y="3046924"/>
                <a:ext cx="7653563" cy="286866"/>
              </a:xfrm>
              <a:prstGeom prst="rect">
                <a:avLst/>
              </a:prstGeom>
              <a:grpFill/>
            </p:spPr>
            <p:txBody>
              <a:bodyPr wrap="square" rtlCol="0">
                <a:spAutoFit/>
              </a:bodyPr>
              <a:lstStyle/>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ການລົງທືນໃນການສຶກສາຂອງຄົນຮຸ້ນໃໜ</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ແລະ</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ການລົງທືນທີ່ມີບຸລິມະສິດພິເສດ</a:t>
                </a:r>
                <a:r>
                  <a:rPr lang="en-US" altLang="ko-KR" dirty="0">
                    <a:latin typeface="Phetsarath OT" charset="0"/>
                    <a:ea typeface="굴림" pitchFamily="34" charset="-127"/>
                    <a:cs typeface="Phetsarath OT" charset="0"/>
                  </a:rPr>
                  <a:t> </a:t>
                </a:r>
              </a:p>
            </p:txBody>
          </p:sp>
          <p:sp>
            <p:nvSpPr>
              <p:cNvPr id="46" name="Oval 45"/>
              <p:cNvSpPr/>
              <p:nvPr/>
            </p:nvSpPr>
            <p:spPr>
              <a:xfrm>
                <a:off x="2676520" y="3079512"/>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endParaRPr lang="th-TH" dirty="0">
                  <a:solidFill>
                    <a:schemeClr val="bg1"/>
                  </a:solidFill>
                </a:endParaRPr>
              </a:p>
            </p:txBody>
          </p:sp>
        </p:grpSp>
        <p:grpSp>
          <p:nvGrpSpPr>
            <p:cNvPr id="42" name="Group 41"/>
            <p:cNvGrpSpPr/>
            <p:nvPr/>
          </p:nvGrpSpPr>
          <p:grpSpPr>
            <a:xfrm>
              <a:off x="2429327" y="3352434"/>
              <a:ext cx="7653563" cy="286866"/>
              <a:chOff x="2572202" y="3352434"/>
              <a:chExt cx="7653563" cy="286866"/>
            </a:xfrm>
            <a:grpFill/>
          </p:grpSpPr>
          <p:sp>
            <p:nvSpPr>
              <p:cNvPr id="43" name="TextBox 42"/>
              <p:cNvSpPr txBox="1"/>
              <p:nvPr/>
            </p:nvSpPr>
            <p:spPr>
              <a:xfrm>
                <a:off x="2572202" y="3352434"/>
                <a:ext cx="7653563" cy="286866"/>
              </a:xfrm>
              <a:prstGeom prst="rect">
                <a:avLst/>
              </a:prstGeom>
              <a:grpFill/>
            </p:spPr>
            <p:txBody>
              <a:bodyPr wrap="square" rtlCol="0">
                <a:spAutoFit/>
              </a:bodyPr>
              <a:lstStyle/>
              <a:p>
                <a:pPr>
                  <a:defRPr/>
                </a:pPr>
                <a:r>
                  <a:rPr lang="en-US" altLang="ko-KR" dirty="0">
                    <a:latin typeface="Phetsarath OT" charset="0"/>
                    <a:ea typeface="굴림" pitchFamily="34" charset="-127"/>
                    <a:cs typeface="Phetsarath OT" charset="0"/>
                  </a:rPr>
                  <a:t>        </a:t>
                </a:r>
                <a:r>
                  <a:rPr lang="lo-LA" altLang="ko-KR" dirty="0">
                    <a:latin typeface="Phetsarath OT" charset="0"/>
                    <a:ea typeface="굴림" pitchFamily="34" charset="-127"/>
                    <a:cs typeface="Phetsarath OT" charset="0"/>
                  </a:rPr>
                  <a:t>ບໍ່ແມ່ນ</a:t>
                </a:r>
                <a:r>
                  <a:rPr lang="en-US" altLang="ko-KR" dirty="0" err="1">
                    <a:latin typeface="Phetsarath OT" charset="0"/>
                    <a:ea typeface="굴림" pitchFamily="34" charset="-127"/>
                    <a:cs typeface="Phetsarath OT" charset="0"/>
                  </a:rPr>
                  <a:t>ທັງໝົດທີ່ກ່າວມາຂ້າງເທີງ</a:t>
                </a:r>
                <a:endParaRPr lang="en-US" altLang="ko-KR" dirty="0">
                  <a:latin typeface="Phetsarath OT" charset="0"/>
                  <a:ea typeface="굴림" pitchFamily="34" charset="-127"/>
                  <a:cs typeface="Phetsarath OT" charset="0"/>
                </a:endParaRPr>
              </a:p>
            </p:txBody>
          </p:sp>
          <p:sp>
            <p:nvSpPr>
              <p:cNvPr id="44" name="Oval 43"/>
              <p:cNvSpPr/>
              <p:nvPr/>
            </p:nvSpPr>
            <p:spPr>
              <a:xfrm>
                <a:off x="2676520" y="3370508"/>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endParaRPr lang="th-TH" dirty="0">
                  <a:solidFill>
                    <a:schemeClr val="bg1"/>
                  </a:solidFill>
                </a:endParaRPr>
              </a:p>
            </p:txBody>
          </p:sp>
        </p:grpSp>
      </p:grpSp>
      <p:sp>
        <p:nvSpPr>
          <p:cNvPr id="57" name="Horizontal Scroll 56"/>
          <p:cNvSpPr/>
          <p:nvPr/>
        </p:nvSpPr>
        <p:spPr>
          <a:xfrm>
            <a:off x="1209194" y="266607"/>
            <a:ext cx="2066925" cy="906593"/>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sz="2400" b="1" dirty="0">
                <a:ln>
                  <a:solidFill>
                    <a:schemeClr val="accent5">
                      <a:lumMod val="75000"/>
                    </a:schemeClr>
                  </a:solidFill>
                </a:ln>
                <a:latin typeface="Phetsarath OT" charset="0"/>
              </a:rPr>
              <a:t>ຝືກຫັດ </a:t>
            </a:r>
            <a:r>
              <a:rPr lang="en-US" sz="2400" b="1" dirty="0">
                <a:ln>
                  <a:solidFill>
                    <a:schemeClr val="accent5">
                      <a:lumMod val="75000"/>
                    </a:schemeClr>
                  </a:solidFill>
                </a:ln>
                <a:latin typeface="Phetsarath OT" charset="0"/>
              </a:rPr>
              <a:t>1</a:t>
            </a:r>
            <a:endParaRPr lang="th-TH" sz="2400" b="1" dirty="0">
              <a:ln>
                <a:solidFill>
                  <a:schemeClr val="accent5">
                    <a:lumMod val="75000"/>
                  </a:schemeClr>
                </a:solidFill>
              </a:ln>
              <a:latin typeface="Phetsarath OT" charset="0"/>
            </a:endParaRPr>
          </a:p>
        </p:txBody>
      </p:sp>
    </p:spTree>
    <p:extLst>
      <p:ext uri="{BB962C8B-B14F-4D97-AF65-F5344CB8AC3E}">
        <p14:creationId xmlns:p14="http://schemas.microsoft.com/office/powerpoint/2010/main" val="200977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58769" y="2046750"/>
            <a:ext cx="10513345" cy="6540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ko-KR" b="1" dirty="0" err="1">
                <a:solidFill>
                  <a:schemeClr val="tx1"/>
                </a:solidFill>
                <a:latin typeface="Phetsarath OT" charset="0"/>
                <a:ea typeface="Malgun Gothic" pitchFamily="34" charset="-127"/>
                <a:cs typeface="Phetsarath OT" charset="0"/>
              </a:rPr>
              <a:t>ຈົ່ງຈຳແນກປັດໃຈດັ່ງຕໍ່ໄປນີ</a:t>
            </a:r>
            <a:r>
              <a:rPr lang="en-US" altLang="ko-KR" b="1" dirty="0">
                <a:solidFill>
                  <a:schemeClr val="tx1"/>
                </a:solidFill>
                <a:latin typeface="Phetsarath OT" charset="0"/>
                <a:ea typeface="Malgun Gothic" pitchFamily="34" charset="-127"/>
                <a:cs typeface="Phetsarath OT" charset="0"/>
              </a:rPr>
              <a:t>້, </a:t>
            </a:r>
            <a:r>
              <a:rPr lang="en-US" altLang="ko-KR" b="1" dirty="0" err="1">
                <a:solidFill>
                  <a:schemeClr val="tx1"/>
                </a:solidFill>
                <a:latin typeface="Phetsarath OT" charset="0"/>
                <a:ea typeface="Malgun Gothic" pitchFamily="34" charset="-127"/>
                <a:cs typeface="Phetsarath OT" charset="0"/>
              </a:rPr>
              <a:t>ຊື່ງບໍ່ແມ່ນປັດໃຈພາຍນອກ</a:t>
            </a:r>
            <a:r>
              <a:rPr lang="en-US" altLang="ko-KR" b="1" dirty="0">
                <a:solidFill>
                  <a:schemeClr val="tx1"/>
                </a:solidFill>
                <a:latin typeface="Phetsarath OT" charset="0"/>
                <a:ea typeface="Malgun Gothic" pitchFamily="34" charset="-127"/>
                <a:cs typeface="Phetsarath OT" charset="0"/>
              </a:rPr>
              <a:t> </a:t>
            </a:r>
            <a:r>
              <a:rPr lang="en-US" altLang="ko-KR" b="1" dirty="0" err="1">
                <a:solidFill>
                  <a:schemeClr val="tx1"/>
                </a:solidFill>
                <a:latin typeface="Phetsarath OT" charset="0"/>
                <a:ea typeface="Malgun Gothic" pitchFamily="34" charset="-127"/>
                <a:cs typeface="Phetsarath OT" charset="0"/>
              </a:rPr>
              <a:t>ຊື່ງກະທົບຕໍ</a:t>
            </a:r>
            <a:r>
              <a:rPr lang="en-US" altLang="ko-KR" b="1" dirty="0">
                <a:solidFill>
                  <a:schemeClr val="tx1"/>
                </a:solidFill>
                <a:latin typeface="Phetsarath OT" charset="0"/>
                <a:ea typeface="Malgun Gothic" pitchFamily="34" charset="-127"/>
                <a:cs typeface="Phetsarath OT" charset="0"/>
              </a:rPr>
              <a:t>່ </a:t>
            </a:r>
            <a:r>
              <a:rPr lang="en-US" altLang="ko-KR" b="1" dirty="0" err="1">
                <a:solidFill>
                  <a:schemeClr val="tx1"/>
                </a:solidFill>
                <a:latin typeface="Phetsarath OT" charset="0"/>
                <a:ea typeface="Malgun Gothic" pitchFamily="34" charset="-127"/>
                <a:cs typeface="Phetsarath OT" charset="0"/>
              </a:rPr>
              <a:t>ຄົວເຮືອນກະສິກອນ</a:t>
            </a:r>
            <a:endParaRPr lang="en-US" altLang="ko-KR" b="1" dirty="0">
              <a:solidFill>
                <a:schemeClr val="tx1"/>
              </a:solidFill>
              <a:latin typeface="Phetsarath OT" charset="0"/>
              <a:ea typeface="Malgun Gothic" pitchFamily="34" charset="-127"/>
              <a:cs typeface="Phetsarath OT" charset="0"/>
            </a:endParaRPr>
          </a:p>
        </p:txBody>
      </p:sp>
      <p:grpSp>
        <p:nvGrpSpPr>
          <p:cNvPr id="29" name="Group 28"/>
          <p:cNvGrpSpPr/>
          <p:nvPr/>
        </p:nvGrpSpPr>
        <p:grpSpPr>
          <a:xfrm>
            <a:off x="766936" y="2683601"/>
            <a:ext cx="10515829" cy="1828720"/>
            <a:chOff x="2419350" y="2218903"/>
            <a:chExt cx="7663540" cy="1420397"/>
          </a:xfrm>
          <a:solidFill>
            <a:schemeClr val="bg1"/>
          </a:solidFill>
        </p:grpSpPr>
        <p:grpSp>
          <p:nvGrpSpPr>
            <p:cNvPr id="35" name="Group 34"/>
            <p:cNvGrpSpPr/>
            <p:nvPr/>
          </p:nvGrpSpPr>
          <p:grpSpPr>
            <a:xfrm>
              <a:off x="2419350" y="2218903"/>
              <a:ext cx="7653563" cy="301592"/>
              <a:chOff x="2562225" y="2218903"/>
              <a:chExt cx="7653563" cy="301592"/>
            </a:xfrm>
            <a:grpFill/>
          </p:grpSpPr>
          <p:sp>
            <p:nvSpPr>
              <p:cNvPr id="49" name="TextBox 48"/>
              <p:cNvSpPr txBox="1"/>
              <p:nvPr/>
            </p:nvSpPr>
            <p:spPr>
              <a:xfrm>
                <a:off x="2562225" y="2218903"/>
                <a:ext cx="7653563" cy="286866"/>
              </a:xfrm>
              <a:prstGeom prst="rect">
                <a:avLst/>
              </a:prstGeom>
              <a:grpFill/>
            </p:spPr>
            <p:txBody>
              <a:bodyPr wrap="square" rtlCol="0">
                <a:spAutoFit/>
              </a:bodyPr>
              <a:lstStyle/>
              <a:p>
                <a:pPr marL="347663" lvl="0">
                  <a:defRPr/>
                </a:pPr>
                <a:r>
                  <a:rPr lang="en-US" dirty="0">
                    <a:latin typeface="Phetsarath OT" charset="0"/>
                    <a:cs typeface="Phetsarath OT" charset="0"/>
                  </a:rPr>
                  <a:t>   </a:t>
                </a:r>
                <a:r>
                  <a:rPr lang="en-US" dirty="0" err="1">
                    <a:latin typeface="Phetsarath OT" charset="0"/>
                    <a:cs typeface="Phetsarath OT" charset="0"/>
                  </a:rPr>
                  <a:t>ສະຖານະການກຳມະສິດນຳໃຊ້ທີ່ດີນ</a:t>
                </a:r>
                <a:r>
                  <a:rPr lang="en-US" dirty="0">
                    <a:latin typeface="Phetsarath OT" charset="0"/>
                    <a:cs typeface="Phetsarath OT" charset="0"/>
                  </a:rPr>
                  <a:t> </a:t>
                </a:r>
                <a:r>
                  <a:rPr lang="en-US" dirty="0" err="1">
                    <a:latin typeface="Phetsarath OT" charset="0"/>
                    <a:cs typeface="Phetsarath OT" charset="0"/>
                  </a:rPr>
                  <a:t>ແລະ</a:t>
                </a:r>
                <a:r>
                  <a:rPr lang="en-US" dirty="0">
                    <a:latin typeface="Phetsarath OT" charset="0"/>
                    <a:cs typeface="Phetsarath OT" charset="0"/>
                  </a:rPr>
                  <a:t> </a:t>
                </a:r>
                <a:r>
                  <a:rPr lang="en-US" dirty="0" err="1">
                    <a:latin typeface="Phetsarath OT" charset="0"/>
                    <a:cs typeface="Phetsarath OT" charset="0"/>
                  </a:rPr>
                  <a:t>ນິຕິກຳຕ່າາໆທີ່ກ່ຽວຂ້ອງ</a:t>
                </a:r>
                <a:r>
                  <a:rPr lang="en-US" dirty="0">
                    <a:latin typeface="Phetsarath OT" charset="0"/>
                    <a:cs typeface="Phetsarath OT" charset="0"/>
                  </a:rPr>
                  <a:t>.</a:t>
                </a:r>
              </a:p>
            </p:txBody>
          </p:sp>
          <p:sp>
            <p:nvSpPr>
              <p:cNvPr id="50" name="Oval 49"/>
              <p:cNvSpPr/>
              <p:nvPr/>
            </p:nvSpPr>
            <p:spPr>
              <a:xfrm>
                <a:off x="2642732" y="2262445"/>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th-TH" dirty="0">
                  <a:solidFill>
                    <a:schemeClr val="bg1"/>
                  </a:solidFill>
                </a:endParaRPr>
              </a:p>
            </p:txBody>
          </p:sp>
        </p:grpSp>
        <p:grpSp>
          <p:nvGrpSpPr>
            <p:cNvPr id="40" name="Group 39"/>
            <p:cNvGrpSpPr/>
            <p:nvPr/>
          </p:nvGrpSpPr>
          <p:grpSpPr>
            <a:xfrm>
              <a:off x="2429327" y="2735604"/>
              <a:ext cx="7653563" cy="305152"/>
              <a:chOff x="2572202" y="2735604"/>
              <a:chExt cx="7653563" cy="305152"/>
            </a:xfrm>
            <a:grpFill/>
          </p:grpSpPr>
          <p:sp>
            <p:nvSpPr>
              <p:cNvPr id="47" name="TextBox 46"/>
              <p:cNvSpPr txBox="1"/>
              <p:nvPr/>
            </p:nvSpPr>
            <p:spPr>
              <a:xfrm>
                <a:off x="2572202" y="2735604"/>
                <a:ext cx="7653563" cy="286866"/>
              </a:xfrm>
              <a:prstGeom prst="rect">
                <a:avLst/>
              </a:prstGeom>
              <a:grpFill/>
            </p:spPr>
            <p:txBody>
              <a:bodyPr wrap="square" rtlCol="0">
                <a:spAutoFit/>
              </a:bodyPr>
              <a:lstStyle/>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ລະດັບໃນການຜະລິດກຸ່ມຕົນເອງ</a:t>
                </a:r>
                <a:r>
                  <a:rPr lang="en-US" altLang="ko-KR" dirty="0">
                    <a:latin typeface="Phetsarath OT" charset="0"/>
                    <a:ea typeface="굴림" pitchFamily="34" charset="-127"/>
                    <a:cs typeface="Phetsarath OT" charset="0"/>
                  </a:rPr>
                  <a:t> </a:t>
                </a:r>
              </a:p>
            </p:txBody>
          </p:sp>
          <p:sp>
            <p:nvSpPr>
              <p:cNvPr id="48" name="Oval 47"/>
              <p:cNvSpPr/>
              <p:nvPr/>
            </p:nvSpPr>
            <p:spPr>
              <a:xfrm>
                <a:off x="2676520" y="2782706"/>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th-TH" dirty="0">
                  <a:solidFill>
                    <a:schemeClr val="bg1"/>
                  </a:solidFill>
                </a:endParaRPr>
              </a:p>
            </p:txBody>
          </p:sp>
        </p:grpSp>
        <p:grpSp>
          <p:nvGrpSpPr>
            <p:cNvPr id="41" name="Group 40"/>
            <p:cNvGrpSpPr/>
            <p:nvPr/>
          </p:nvGrpSpPr>
          <p:grpSpPr>
            <a:xfrm>
              <a:off x="2429327" y="3046924"/>
              <a:ext cx="7653563" cy="290638"/>
              <a:chOff x="2572202" y="3046924"/>
              <a:chExt cx="7653563" cy="290638"/>
            </a:xfrm>
            <a:grpFill/>
          </p:grpSpPr>
          <p:sp>
            <p:nvSpPr>
              <p:cNvPr id="45" name="TextBox 44"/>
              <p:cNvSpPr txBox="1"/>
              <p:nvPr/>
            </p:nvSpPr>
            <p:spPr>
              <a:xfrm>
                <a:off x="2572202" y="3046924"/>
                <a:ext cx="7653563" cy="286866"/>
              </a:xfrm>
              <a:prstGeom prst="rect">
                <a:avLst/>
              </a:prstGeom>
              <a:grpFill/>
            </p:spPr>
            <p:txBody>
              <a:bodyPr wrap="square" rtlCol="0">
                <a:spAutoFit/>
              </a:bodyPr>
              <a:lstStyle/>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ຕະຫຼາດແຮງງານ</a:t>
                </a:r>
                <a:r>
                  <a:rPr lang="en-US" altLang="ko-KR" dirty="0">
                    <a:latin typeface="Phetsarath OT" charset="0"/>
                    <a:ea typeface="굴림" pitchFamily="34" charset="-127"/>
                    <a:cs typeface="Phetsarath OT" charset="0"/>
                  </a:rPr>
                  <a:t>/</a:t>
                </a:r>
                <a:r>
                  <a:rPr lang="en-US" altLang="ko-KR" dirty="0" err="1">
                    <a:latin typeface="Phetsarath OT" charset="0"/>
                    <a:ea typeface="굴림" pitchFamily="34" charset="-127"/>
                    <a:cs typeface="Phetsarath OT" charset="0"/>
                  </a:rPr>
                  <a:t>ແຮງານ</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ສະຖານະການການຈ້າງງານ</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ແລະ</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ອັດຕາແຮງງານບໍ່ເປັນທາງການ</a:t>
                </a:r>
                <a:endParaRPr lang="en-US" altLang="ko-KR" dirty="0">
                  <a:latin typeface="Phetsarath OT" charset="0"/>
                  <a:ea typeface="굴림" pitchFamily="34" charset="-127"/>
                  <a:cs typeface="Phetsarath OT" charset="0"/>
                </a:endParaRPr>
              </a:p>
            </p:txBody>
          </p:sp>
          <p:sp>
            <p:nvSpPr>
              <p:cNvPr id="46" name="Oval 45"/>
              <p:cNvSpPr/>
              <p:nvPr/>
            </p:nvSpPr>
            <p:spPr>
              <a:xfrm>
                <a:off x="2676520" y="3079512"/>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endParaRPr lang="th-TH" dirty="0">
                  <a:solidFill>
                    <a:schemeClr val="bg1"/>
                  </a:solidFill>
                </a:endParaRPr>
              </a:p>
            </p:txBody>
          </p:sp>
        </p:grpSp>
        <p:grpSp>
          <p:nvGrpSpPr>
            <p:cNvPr id="42" name="Group 41"/>
            <p:cNvGrpSpPr/>
            <p:nvPr/>
          </p:nvGrpSpPr>
          <p:grpSpPr>
            <a:xfrm>
              <a:off x="2429327" y="3352434"/>
              <a:ext cx="7653563" cy="286866"/>
              <a:chOff x="2572202" y="3352434"/>
              <a:chExt cx="7653563" cy="286866"/>
            </a:xfrm>
            <a:grpFill/>
          </p:grpSpPr>
          <p:sp>
            <p:nvSpPr>
              <p:cNvPr id="43" name="TextBox 42"/>
              <p:cNvSpPr txBox="1"/>
              <p:nvPr/>
            </p:nvSpPr>
            <p:spPr>
              <a:xfrm>
                <a:off x="2572202" y="3352434"/>
                <a:ext cx="7653563" cy="286866"/>
              </a:xfrm>
              <a:prstGeom prst="rect">
                <a:avLst/>
              </a:prstGeom>
              <a:grpFill/>
            </p:spPr>
            <p:txBody>
              <a:bodyPr wrap="square" rtlCol="0">
                <a:spAutoFit/>
              </a:bodyPr>
              <a:lstStyle/>
              <a:p>
                <a:pPr>
                  <a:defRPr/>
                </a:pP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ທືນ</a:t>
                </a:r>
                <a:r>
                  <a:rPr lang="en-US" altLang="ko-KR" dirty="0">
                    <a:latin typeface="Phetsarath OT" charset="0"/>
                    <a:ea typeface="굴림" pitchFamily="34" charset="-127"/>
                    <a:cs typeface="Phetsarath OT" charset="0"/>
                  </a:rPr>
                  <a:t>/</a:t>
                </a:r>
                <a:r>
                  <a:rPr lang="en-US" altLang="ko-KR" dirty="0" err="1">
                    <a:latin typeface="Phetsarath OT" charset="0"/>
                    <a:ea typeface="굴림" pitchFamily="34" charset="-127"/>
                    <a:cs typeface="Phetsarath OT" charset="0"/>
                  </a:rPr>
                  <a:t>ການກູ້ຢືມ</a:t>
                </a:r>
                <a:r>
                  <a:rPr lang="en-US" altLang="ko-KR" dirty="0">
                    <a:latin typeface="Phetsarath OT" charset="0"/>
                    <a:ea typeface="굴림" pitchFamily="34" charset="-127"/>
                    <a:cs typeface="Phetsarath OT" charset="0"/>
                  </a:rPr>
                  <a:t> (credit facilities); </a:t>
                </a:r>
                <a:r>
                  <a:rPr lang="en-US" altLang="ko-KR" dirty="0" err="1">
                    <a:latin typeface="Phetsarath OT" charset="0"/>
                    <a:ea typeface="굴림" pitchFamily="34" charset="-127"/>
                    <a:cs typeface="Phetsarath OT" charset="0"/>
                  </a:rPr>
                  <a:t>ລາຄາທ້ອງຕະຫຼາດ</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ແລະ</a:t>
                </a:r>
                <a:r>
                  <a:rPr lang="en-US" altLang="ko-KR" dirty="0">
                    <a:latin typeface="Phetsarath OT" charset="0"/>
                    <a:ea typeface="굴림" pitchFamily="34" charset="-127"/>
                    <a:cs typeface="Phetsarath OT" charset="0"/>
                  </a:rPr>
                  <a:t> </a:t>
                </a:r>
                <a:r>
                  <a:rPr lang="en-US" altLang="ko-KR" dirty="0" err="1">
                    <a:latin typeface="Phetsarath OT" charset="0"/>
                    <a:ea typeface="굴림" pitchFamily="34" charset="-127"/>
                    <a:cs typeface="Phetsarath OT" charset="0"/>
                  </a:rPr>
                  <a:t>ນະໂຍບາຍລາຄາ</a:t>
                </a:r>
                <a:endParaRPr lang="en-US" altLang="ko-KR" dirty="0">
                  <a:latin typeface="Phetsarath OT" charset="0"/>
                  <a:ea typeface="굴림" pitchFamily="34" charset="-127"/>
                  <a:cs typeface="Phetsarath OT" charset="0"/>
                </a:endParaRPr>
              </a:p>
            </p:txBody>
          </p:sp>
          <p:sp>
            <p:nvSpPr>
              <p:cNvPr id="44" name="Oval 43"/>
              <p:cNvSpPr/>
              <p:nvPr/>
            </p:nvSpPr>
            <p:spPr>
              <a:xfrm>
                <a:off x="2676520" y="3370508"/>
                <a:ext cx="261750"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endParaRPr lang="th-TH" dirty="0">
                  <a:solidFill>
                    <a:schemeClr val="bg1"/>
                  </a:solidFill>
                </a:endParaRPr>
              </a:p>
            </p:txBody>
          </p:sp>
        </p:grpSp>
      </p:grpSp>
      <p:sp>
        <p:nvSpPr>
          <p:cNvPr id="57" name="Horizontal Scroll 56"/>
          <p:cNvSpPr/>
          <p:nvPr/>
        </p:nvSpPr>
        <p:spPr>
          <a:xfrm>
            <a:off x="1209194" y="266607"/>
            <a:ext cx="2066925" cy="906593"/>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sz="2400" b="1" dirty="0">
                <a:ln>
                  <a:solidFill>
                    <a:schemeClr val="accent5">
                      <a:lumMod val="75000"/>
                    </a:schemeClr>
                  </a:solidFill>
                </a:ln>
                <a:latin typeface="Phetsarath OT" charset="0"/>
              </a:rPr>
              <a:t>ຝືກຫັດ </a:t>
            </a:r>
            <a:r>
              <a:rPr lang="en-US" sz="2400" b="1" dirty="0">
                <a:ln>
                  <a:solidFill>
                    <a:schemeClr val="accent5">
                      <a:lumMod val="75000"/>
                    </a:schemeClr>
                  </a:solidFill>
                </a:ln>
                <a:latin typeface="Phetsarath OT" charset="0"/>
              </a:rPr>
              <a:t>2</a:t>
            </a:r>
            <a:endParaRPr lang="th-TH" sz="2400" b="1" dirty="0">
              <a:ln>
                <a:solidFill>
                  <a:schemeClr val="accent5">
                    <a:lumMod val="75000"/>
                  </a:schemeClr>
                </a:solidFill>
              </a:ln>
              <a:latin typeface="Phetsarath OT" charset="0"/>
            </a:endParaRPr>
          </a:p>
        </p:txBody>
      </p:sp>
    </p:spTree>
    <p:extLst>
      <p:ext uri="{BB962C8B-B14F-4D97-AF65-F5344CB8AC3E}">
        <p14:creationId xmlns:p14="http://schemas.microsoft.com/office/powerpoint/2010/main" val="434589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192428" y="685369"/>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3</a:t>
            </a:r>
            <a:r>
              <a:rPr lang="en-US" sz="1400" b="1" dirty="0">
                <a:ln>
                  <a:solidFill>
                    <a:schemeClr val="accent5">
                      <a:lumMod val="75000"/>
                    </a:schemeClr>
                  </a:solidFill>
                </a:ln>
                <a:latin typeface="Phetsarath OT" charset="0"/>
              </a:rPr>
              <a:t>/1</a:t>
            </a:r>
            <a:endParaRPr lang="th-TH" sz="1400" b="1" dirty="0">
              <a:ln>
                <a:solidFill>
                  <a:schemeClr val="accent5">
                    <a:lumMod val="75000"/>
                  </a:schemeClr>
                </a:solidFill>
              </a:ln>
              <a:latin typeface="Phetsarath OT" charset="0"/>
            </a:endParaRPr>
          </a:p>
        </p:txBody>
      </p:sp>
      <p:sp>
        <p:nvSpPr>
          <p:cNvPr id="49" name="TextBox 48"/>
          <p:cNvSpPr txBox="1"/>
          <p:nvPr/>
        </p:nvSpPr>
        <p:spPr>
          <a:xfrm>
            <a:off x="2397805" y="1643349"/>
            <a:ext cx="9331740" cy="3693319"/>
          </a:xfrm>
          <a:prstGeom prst="rect">
            <a:avLst/>
          </a:prstGeom>
          <a:solidFill>
            <a:schemeClr val="bg1"/>
          </a:solidFill>
        </p:spPr>
        <p:txBody>
          <a:bodyPr wrap="square" rtlCol="0">
            <a:spAutoFit/>
          </a:bodyPr>
          <a:lstStyle/>
          <a:p>
            <a:pPr marL="347663" indent="-347663"/>
            <a:r>
              <a:rPr lang="en-US" dirty="0">
                <a:latin typeface="Phetsarath" charset="0"/>
                <a:ea typeface="Phetsarath" charset="0"/>
                <a:cs typeface="Phetsarath" charset="0"/>
              </a:rPr>
              <a:t>       </a:t>
            </a:r>
            <a:r>
              <a:rPr lang="en-US" dirty="0" err="1">
                <a:latin typeface="Phetsarath" charset="0"/>
                <a:ea typeface="Phetsarath" charset="0"/>
                <a:cs typeface="Phetsarath" charset="0"/>
              </a:rPr>
              <a:t>ຄົວເຮືອນຫຼາຍຄົວໃນ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ສປປລາວ</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ນອກຈາກຈະເປັນຜູ້ບໍລິໂພກສິນຄ້າແລ້ວ</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ຄົວເຮືອນສ່ວນໃຫ່ຍ</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ປະກອບທຸລະກິດສ່ວນຕົວເພື່ອລ້ຽງຊີບຕົນເອງ</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ໃນຂະບວນການຜະລິດ</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ພວກເຂົາອາດຈ້າງແຮງງານ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ນຳໃຊ້ແຮງງານໃນຄົວເຮືອນ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ແລະອາດຈະອ້ອມແຮງຈາກພີ່ນ້ອງ</a:t>
            </a: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p:txBody>
      </p:sp>
      <p:sp>
        <p:nvSpPr>
          <p:cNvPr id="50" name="Oval 49"/>
          <p:cNvSpPr/>
          <p:nvPr/>
        </p:nvSpPr>
        <p:spPr>
          <a:xfrm>
            <a:off x="2455814" y="1696925"/>
            <a:ext cx="261595" cy="20352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th-TH" dirty="0">
              <a:solidFill>
                <a:schemeClr val="bg1"/>
              </a:solidFill>
            </a:endParaRPr>
          </a:p>
        </p:txBody>
      </p:sp>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Round Diagonal Corner Rectangle 23"/>
          <p:cNvSpPr/>
          <p:nvPr/>
        </p:nvSpPr>
        <p:spPr>
          <a:xfrm>
            <a:off x="8364624" y="3707717"/>
            <a:ext cx="1296295" cy="266700"/>
          </a:xfrm>
          <a:prstGeom prst="round2Diag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Next</a:t>
            </a:r>
            <a:endParaRPr lang="th-TH" sz="1200" dirty="0">
              <a:solidFill>
                <a:schemeClr val="bg1"/>
              </a:solidFill>
            </a:endParaRPr>
          </a:p>
        </p:txBody>
      </p:sp>
    </p:spTree>
    <p:extLst>
      <p:ext uri="{BB962C8B-B14F-4D97-AF65-F5344CB8AC3E}">
        <p14:creationId xmlns:p14="http://schemas.microsoft.com/office/powerpoint/2010/main" val="2912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orizontal Scroll 38"/>
          <p:cNvSpPr/>
          <p:nvPr/>
        </p:nvSpPr>
        <p:spPr>
          <a:xfrm>
            <a:off x="2192428" y="685369"/>
            <a:ext cx="2066925" cy="656512"/>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th-TH" b="1" dirty="0">
                <a:ln>
                  <a:solidFill>
                    <a:schemeClr val="accent5">
                      <a:lumMod val="75000"/>
                    </a:schemeClr>
                  </a:solidFill>
                </a:ln>
                <a:latin typeface="Phetsarath OT" charset="0"/>
              </a:rPr>
              <a:t>ຝືກຫັດ</a:t>
            </a:r>
            <a:r>
              <a:rPr lang="en-US" b="1" dirty="0">
                <a:ln>
                  <a:solidFill>
                    <a:schemeClr val="accent5">
                      <a:lumMod val="75000"/>
                    </a:schemeClr>
                  </a:solidFill>
                </a:ln>
                <a:latin typeface="Phetsarath OT" charset="0"/>
              </a:rPr>
              <a:t> 3</a:t>
            </a:r>
            <a:r>
              <a:rPr lang="en-US" sz="1400" b="1" dirty="0">
                <a:ln>
                  <a:solidFill>
                    <a:schemeClr val="accent5">
                      <a:lumMod val="75000"/>
                    </a:schemeClr>
                  </a:solidFill>
                </a:ln>
                <a:latin typeface="Phetsarath OT" charset="0"/>
              </a:rPr>
              <a:t>/1</a:t>
            </a:r>
            <a:endParaRPr lang="th-TH" sz="1400" b="1" dirty="0">
              <a:ln>
                <a:solidFill>
                  <a:schemeClr val="accent5">
                    <a:lumMod val="75000"/>
                  </a:schemeClr>
                </a:solidFill>
              </a:ln>
              <a:latin typeface="Phetsarath OT" charset="0"/>
            </a:endParaRPr>
          </a:p>
        </p:txBody>
      </p:sp>
      <p:sp>
        <p:nvSpPr>
          <p:cNvPr id="49" name="TextBox 48"/>
          <p:cNvSpPr txBox="1"/>
          <p:nvPr/>
        </p:nvSpPr>
        <p:spPr>
          <a:xfrm>
            <a:off x="2397805" y="1643349"/>
            <a:ext cx="8969133" cy="3693319"/>
          </a:xfrm>
          <a:prstGeom prst="rect">
            <a:avLst/>
          </a:prstGeom>
          <a:solidFill>
            <a:schemeClr val="bg1"/>
          </a:solidFill>
        </p:spPr>
        <p:txBody>
          <a:bodyPr wrap="square" rtlCol="0">
            <a:spAutoFit/>
          </a:bodyPr>
          <a:lstStyle/>
          <a:p>
            <a:pPr marL="347663" indent="-347663"/>
            <a:r>
              <a:rPr lang="en-US" dirty="0">
                <a:latin typeface="Phetsarath" charset="0"/>
                <a:ea typeface="Phetsarath" charset="0"/>
                <a:cs typeface="Phetsarath" charset="0"/>
              </a:rPr>
              <a:t>       </a:t>
            </a:r>
            <a:r>
              <a:rPr lang="en-US" dirty="0" err="1">
                <a:latin typeface="Phetsarath" charset="0"/>
                <a:ea typeface="Phetsarath" charset="0"/>
                <a:cs typeface="Phetsarath" charset="0"/>
              </a:rPr>
              <a:t>ຄົວເຮືອນຫຼາຍຄົວໃນ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ສປປລາວ</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ນອກຈາກຈະເປັນຜູ້ບໍລິໂພກສິນຄ້າແລ້ວ</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ຄົວເຮືອນສ່ວນໃຫ່ຍ</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ປະກອບທຸລະກິດສ່ວນຕົວເພື່ອລ້ຽງຊີບຕົນເອງ</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ໃນຂະບວນການຜະລິດ</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ພວກເຂົາອາດຈ້າງແຮງງານ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ນຳໃຊ້ແຮງງານໃນຄົວເຮືອນ</a:t>
            </a:r>
            <a:r>
              <a:rPr lang="en-US" dirty="0">
                <a:latin typeface="Phetsarath" charset="0"/>
                <a:ea typeface="Phetsarath" charset="0"/>
                <a:cs typeface="Phetsarath" charset="0"/>
              </a:rPr>
              <a:t> </a:t>
            </a:r>
            <a:r>
              <a:rPr lang="en-US" dirty="0" err="1">
                <a:latin typeface="Phetsarath" charset="0"/>
                <a:ea typeface="Phetsarath" charset="0"/>
                <a:cs typeface="Phetsarath" charset="0"/>
              </a:rPr>
              <a:t>ແລະອາດຈະອ້ອມແຮງຈາກພີ່ນ້ອງ</a:t>
            </a: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a:p>
            <a:pPr marL="347663">
              <a:defRPr/>
            </a:pPr>
            <a:endParaRPr lang="en-US" dirty="0">
              <a:latin typeface="Phetsarath" charset="0"/>
              <a:ea typeface="Phetsarath" charset="0"/>
              <a:cs typeface="Phetsarath" charset="0"/>
            </a:endParaRPr>
          </a:p>
        </p:txBody>
      </p:sp>
      <p:sp>
        <p:nvSpPr>
          <p:cNvPr id="50" name="Oval 49"/>
          <p:cNvSpPr/>
          <p:nvPr/>
        </p:nvSpPr>
        <p:spPr>
          <a:xfrm>
            <a:off x="2455814" y="1696925"/>
            <a:ext cx="261595" cy="20352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th-TH" dirty="0">
              <a:solidFill>
                <a:schemeClr val="bg1"/>
              </a:solidFill>
            </a:endParaRPr>
          </a:p>
        </p:txBody>
      </p:sp>
      <p:grpSp>
        <p:nvGrpSpPr>
          <p:cNvPr id="6" name="Group 5"/>
          <p:cNvGrpSpPr/>
          <p:nvPr/>
        </p:nvGrpSpPr>
        <p:grpSpPr>
          <a:xfrm>
            <a:off x="4115701" y="2558656"/>
            <a:ext cx="1263447" cy="625492"/>
            <a:chOff x="3825421" y="2805394"/>
            <a:chExt cx="1263447" cy="625492"/>
          </a:xfrm>
        </p:grpSpPr>
        <p:sp>
          <p:nvSpPr>
            <p:cNvPr id="2" name="Rounded Rectangle 1"/>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ຖືກ</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grpSp>
        <p:nvGrpSpPr>
          <p:cNvPr id="51" name="Group 50"/>
          <p:cNvGrpSpPr/>
          <p:nvPr/>
        </p:nvGrpSpPr>
        <p:grpSpPr>
          <a:xfrm>
            <a:off x="6023673" y="2558656"/>
            <a:ext cx="1263447" cy="625492"/>
            <a:chOff x="3825421" y="2805394"/>
            <a:chExt cx="1263447" cy="625492"/>
          </a:xfrm>
        </p:grpSpPr>
        <p:sp>
          <p:nvSpPr>
            <p:cNvPr id="54" name="Rounded Rectangle 53"/>
            <p:cNvSpPr/>
            <p:nvPr/>
          </p:nvSpPr>
          <p:spPr>
            <a:xfrm>
              <a:off x="3825421" y="2805394"/>
              <a:ext cx="1263447" cy="62549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969073" y="2933474"/>
              <a:ext cx="976141"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rPr>
                <a:t>ຜິດ</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Phetsarath OT" charset="0"/>
                <a:cs typeface="Phetsarath OT" charset="0"/>
              </a:endParaRPr>
            </a:p>
          </p:txBody>
        </p:sp>
      </p:grpSp>
      <p:sp>
        <p:nvSpPr>
          <p:cNvPr id="23" name="Rectangle 22"/>
          <p:cNvSpPr/>
          <p:nvPr/>
        </p:nvSpPr>
        <p:spPr>
          <a:xfrm>
            <a:off x="2964318" y="3605442"/>
            <a:ext cx="6516000" cy="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Round Diagonal Corner Rectangle 23"/>
          <p:cNvSpPr/>
          <p:nvPr/>
        </p:nvSpPr>
        <p:spPr>
          <a:xfrm>
            <a:off x="8364624" y="3707717"/>
            <a:ext cx="1296295" cy="266700"/>
          </a:xfrm>
          <a:prstGeom prst="round2DiagRect">
            <a:avLst/>
          </a:prstGeom>
          <a:solidFill>
            <a:schemeClr val="bg2">
              <a:lumMod val="2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rPr>
              <a:t>Next</a:t>
            </a:r>
            <a:endParaRPr lang="th-TH" sz="1200" dirty="0">
              <a:solidFill>
                <a:schemeClr val="bg1"/>
              </a:solidFill>
            </a:endParaRPr>
          </a:p>
        </p:txBody>
      </p:sp>
    </p:spTree>
    <p:extLst>
      <p:ext uri="{BB962C8B-B14F-4D97-AF65-F5344CB8AC3E}">
        <p14:creationId xmlns:p14="http://schemas.microsoft.com/office/powerpoint/2010/main" val="193166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317998" y="1420266"/>
            <a:ext cx="10714566" cy="6123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ko-KR" sz="2000" b="1" dirty="0">
              <a:solidFill>
                <a:schemeClr val="tx1"/>
              </a:solidFill>
              <a:latin typeface="Phetsarath OT" charset="0"/>
              <a:ea typeface="Malgun Gothic" pitchFamily="34" charset="-127"/>
              <a:cs typeface="Phetsarath OT" charset="0"/>
            </a:endParaRPr>
          </a:p>
          <a:p>
            <a:pPr lvl="0"/>
            <a:r>
              <a:rPr lang="en-US" altLang="ko-KR" sz="2000" b="1" dirty="0" err="1">
                <a:solidFill>
                  <a:schemeClr val="tx1"/>
                </a:solidFill>
                <a:latin typeface="Phetsarath OT" charset="0"/>
                <a:ea typeface="Malgun Gothic" pitchFamily="34" charset="-127"/>
                <a:cs typeface="Phetsarath OT" charset="0"/>
              </a:rPr>
              <a:t>ຈົ່ງເລືອກປະໂຫຍດດັ່ງຕໍ່ໄປນີ</a:t>
            </a:r>
            <a:r>
              <a:rPr lang="en-US" altLang="ko-KR" sz="2000" b="1" dirty="0">
                <a:solidFill>
                  <a:schemeClr val="tx1"/>
                </a:solidFill>
                <a:latin typeface="Phetsarath OT" charset="0"/>
                <a:ea typeface="Malgun Gothic" pitchFamily="34" charset="-127"/>
                <a:cs typeface="Phetsarath OT" charset="0"/>
              </a:rPr>
              <a:t>້ </a:t>
            </a:r>
            <a:r>
              <a:rPr lang="en-US" altLang="ko-KR" sz="2000" b="1" dirty="0" err="1">
                <a:solidFill>
                  <a:schemeClr val="tx1"/>
                </a:solidFill>
                <a:latin typeface="Phetsarath OT" charset="0"/>
                <a:ea typeface="Malgun Gothic" pitchFamily="34" charset="-127"/>
                <a:cs typeface="Phetsarath OT" charset="0"/>
              </a:rPr>
              <a:t>ຊື່ງເປັນປະໂຫຍດທີຜິດ</a:t>
            </a:r>
            <a:r>
              <a:rPr lang="en-US" altLang="ko-KR" sz="2000" b="1" dirty="0">
                <a:solidFill>
                  <a:schemeClr val="tx1"/>
                </a:solidFill>
                <a:latin typeface="Phetsarath OT" charset="0"/>
                <a:ea typeface="Malgun Gothic" pitchFamily="34" charset="-127"/>
                <a:cs typeface="Phetsarath OT" charset="0"/>
              </a:rPr>
              <a:t>?</a:t>
            </a:r>
            <a:endParaRPr lang="ko-KR" altLang="en-US" sz="2000" b="1" dirty="0">
              <a:solidFill>
                <a:schemeClr val="tx1"/>
              </a:solidFill>
              <a:latin typeface="Phetsarath OT" charset="0"/>
              <a:ea typeface="굴림" pitchFamily="34" charset="-127"/>
              <a:cs typeface="Phetsarath OT" charset="0"/>
            </a:endParaRPr>
          </a:p>
          <a:p>
            <a:endParaRPr lang="th-TH" sz="2000" b="1" dirty="0">
              <a:solidFill>
                <a:schemeClr val="tx1"/>
              </a:solidFill>
              <a:latin typeface="Phetsarath OT" charset="0"/>
            </a:endParaRPr>
          </a:p>
        </p:txBody>
      </p:sp>
      <p:grpSp>
        <p:nvGrpSpPr>
          <p:cNvPr id="2" name="Group 1"/>
          <p:cNvGrpSpPr/>
          <p:nvPr/>
        </p:nvGrpSpPr>
        <p:grpSpPr>
          <a:xfrm>
            <a:off x="1150938" y="2307420"/>
            <a:ext cx="10634662" cy="3464162"/>
            <a:chOff x="2419350" y="2309308"/>
            <a:chExt cx="6972752" cy="2124743"/>
          </a:xfrm>
          <a:solidFill>
            <a:schemeClr val="bg1"/>
          </a:solidFill>
        </p:grpSpPr>
        <p:grpSp>
          <p:nvGrpSpPr>
            <p:cNvPr id="18" name="Group 17"/>
            <p:cNvGrpSpPr/>
            <p:nvPr/>
          </p:nvGrpSpPr>
          <p:grpSpPr>
            <a:xfrm>
              <a:off x="2419350" y="2309308"/>
              <a:ext cx="6962775" cy="660712"/>
              <a:chOff x="2562225" y="2309308"/>
              <a:chExt cx="6962775" cy="660712"/>
            </a:xfrm>
            <a:grpFill/>
          </p:grpSpPr>
          <p:sp>
            <p:nvSpPr>
              <p:cNvPr id="8" name="TextBox 7"/>
              <p:cNvSpPr txBox="1"/>
              <p:nvPr/>
            </p:nvSpPr>
            <p:spPr>
              <a:xfrm>
                <a:off x="2562225" y="2309308"/>
                <a:ext cx="6962775" cy="660712"/>
              </a:xfrm>
              <a:prstGeom prst="rect">
                <a:avLst/>
              </a:prstGeom>
              <a:grpFill/>
            </p:spPr>
            <p:txBody>
              <a:bodyPr wrap="square" rtlCol="0">
                <a:spAutoFit/>
              </a:bodyPr>
              <a:lstStyle/>
              <a:p>
                <a:pPr marL="361950" lvl="0" latinLnBrk="1">
                  <a:spcBef>
                    <a:spcPct val="20000"/>
                  </a:spcBef>
                </a:pPr>
                <a:r>
                  <a:rPr lang="en-US" sz="2000" dirty="0">
                    <a:sym typeface="Wingdings 2"/>
                  </a:rPr>
                  <a:t> </a:t>
                </a:r>
                <a:r>
                  <a:rPr lang="th-TH" sz="2000" dirty="0">
                    <a:latin typeface="Phetsarath OT" charset="0"/>
                    <a:cs typeface="Phetsarath OT" charset="0"/>
                    <a:sym typeface="Wingdings 2"/>
                  </a:rPr>
                  <a:t> ຕາມສະພາບແວດລ້ອມຄວາມເປັນຈິງຂອງຄົວເຮືອນກະສິກໍາຈໍານວນຫຼາຍ ຄົວເຮືອນກະສິກໍາສ່ວນໃຫ່ຍ ມີເງື່ອນໄຂທາງຕະຫຼາດບໍ່ສົມບູນ </a:t>
                </a:r>
                <a:r>
                  <a:rPr lang="lo-LA" sz="2000" dirty="0">
                    <a:latin typeface="Phetsarath OT" charset="0"/>
                    <a:cs typeface="Phetsarath OT" charset="0"/>
                    <a:sym typeface="Wingdings 2"/>
                  </a:rPr>
                  <a:t>ແລະ </a:t>
                </a:r>
                <a:r>
                  <a:rPr lang="th-TH" sz="2000" dirty="0">
                    <a:latin typeface="Phetsarath OT" charset="0"/>
                    <a:cs typeface="Phetsarath OT" charset="0"/>
                    <a:sym typeface="Wingdings 2"/>
                  </a:rPr>
                  <a:t>ການແຂ່ງຂັນບໍ່ສົມບູນ.</a:t>
                </a:r>
              </a:p>
              <a:p>
                <a:pPr marL="361950" lvl="0" latinLnBrk="1">
                  <a:spcBef>
                    <a:spcPct val="20000"/>
                  </a:spcBef>
                </a:pPr>
                <a:endParaRPr lang="en-US" sz="2000" dirty="0">
                  <a:latin typeface="Phetsarath OT" charset="0"/>
                  <a:cs typeface="Phetsarath OT" charset="0"/>
                </a:endParaRPr>
              </a:p>
            </p:txBody>
          </p:sp>
          <p:sp>
            <p:nvSpPr>
              <p:cNvPr id="11" name="Oval 10"/>
              <p:cNvSpPr/>
              <p:nvPr/>
            </p:nvSpPr>
            <p:spPr>
              <a:xfrm>
                <a:off x="2671760" y="2322371"/>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1</a:t>
                </a:r>
                <a:endParaRPr lang="th-TH" sz="2000" dirty="0">
                  <a:solidFill>
                    <a:schemeClr val="bg1"/>
                  </a:solidFill>
                </a:endParaRPr>
              </a:p>
            </p:txBody>
          </p:sp>
        </p:grpSp>
        <p:grpSp>
          <p:nvGrpSpPr>
            <p:cNvPr id="19" name="Group 18"/>
            <p:cNvGrpSpPr/>
            <p:nvPr/>
          </p:nvGrpSpPr>
          <p:grpSpPr>
            <a:xfrm>
              <a:off x="2429327" y="2837130"/>
              <a:ext cx="6962775" cy="471936"/>
              <a:chOff x="2572202" y="2837130"/>
              <a:chExt cx="6962775" cy="471936"/>
            </a:xfrm>
            <a:grpFill/>
          </p:grpSpPr>
          <p:sp>
            <p:nvSpPr>
              <p:cNvPr id="12" name="TextBox 11"/>
              <p:cNvSpPr txBox="1"/>
              <p:nvPr/>
            </p:nvSpPr>
            <p:spPr>
              <a:xfrm>
                <a:off x="2572202" y="2837130"/>
                <a:ext cx="6962775" cy="471936"/>
              </a:xfrm>
              <a:prstGeom prst="rect">
                <a:avLst/>
              </a:prstGeom>
              <a:grpFill/>
            </p:spPr>
            <p:txBody>
              <a:bodyPr wrap="square" rtlCol="0">
                <a:spAutoFit/>
              </a:bodyPr>
              <a:lstStyle/>
              <a:p>
                <a:pPr marL="447675" lvl="0" latinLnBrk="1">
                  <a:spcBef>
                    <a:spcPct val="20000"/>
                  </a:spcBef>
                </a:pPr>
                <a:r>
                  <a:rPr lang="en-US" sz="2000" dirty="0">
                    <a:sym typeface="Wingdings 2"/>
                  </a:rPr>
                  <a:t> </a:t>
                </a:r>
                <a:r>
                  <a:rPr lang="en-US" sz="2000" dirty="0" err="1">
                    <a:latin typeface="Phetsarath OT" charset="0"/>
                    <a:cs typeface="Phetsarath OT" charset="0"/>
                  </a:rPr>
                  <a:t>ຄົວເຮືອນກະສິກອນ</a:t>
                </a:r>
                <a:r>
                  <a:rPr lang="en-US" sz="2000" dirty="0">
                    <a:latin typeface="Phetsarath OT" charset="0"/>
                    <a:cs typeface="Phetsarath OT" charset="0"/>
                  </a:rPr>
                  <a:t> </a:t>
                </a:r>
                <a:r>
                  <a:rPr lang="en-US" sz="2000" dirty="0" err="1">
                    <a:latin typeface="Phetsarath OT" charset="0"/>
                    <a:cs typeface="Phetsarath OT" charset="0"/>
                  </a:rPr>
                  <a:t>ຂາດຄວາມໂປ່ງໃສຂອງຕະຫຼາດແລະຂໍ້ມູນກ່ຽວກັບຕະຫຼາດ</a:t>
                </a:r>
                <a:r>
                  <a:rPr lang="en-US" sz="2000" dirty="0">
                    <a:latin typeface="Phetsarath OT" charset="0"/>
                    <a:cs typeface="Phetsarath OT" charset="0"/>
                  </a:rPr>
                  <a:t>.</a:t>
                </a:r>
              </a:p>
              <a:p>
                <a:pPr marL="447675" lvl="0" latinLnBrk="1">
                  <a:spcBef>
                    <a:spcPct val="20000"/>
                  </a:spcBef>
                </a:pPr>
                <a:endParaRPr lang="en-US" sz="2000" dirty="0">
                  <a:latin typeface="Phetsarath OT" charset="0"/>
                  <a:cs typeface="Phetsarath OT" charset="0"/>
                </a:endParaRPr>
              </a:p>
            </p:txBody>
          </p:sp>
          <p:sp>
            <p:nvSpPr>
              <p:cNvPr id="13" name="Oval 12"/>
              <p:cNvSpPr/>
              <p:nvPr/>
            </p:nvSpPr>
            <p:spPr>
              <a:xfrm>
                <a:off x="2676520" y="2840690"/>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2</a:t>
                </a:r>
                <a:endParaRPr lang="th-TH" sz="2000" dirty="0">
                  <a:solidFill>
                    <a:schemeClr val="bg1"/>
                  </a:solidFill>
                </a:endParaRPr>
              </a:p>
            </p:txBody>
          </p:sp>
        </p:grpSp>
        <p:grpSp>
          <p:nvGrpSpPr>
            <p:cNvPr id="20" name="Group 19"/>
            <p:cNvGrpSpPr/>
            <p:nvPr/>
          </p:nvGrpSpPr>
          <p:grpSpPr>
            <a:xfrm>
              <a:off x="2429327" y="3250120"/>
              <a:ext cx="6962775" cy="434181"/>
              <a:chOff x="2572202" y="3250120"/>
              <a:chExt cx="6962775" cy="434181"/>
            </a:xfrm>
            <a:grpFill/>
          </p:grpSpPr>
          <p:sp>
            <p:nvSpPr>
              <p:cNvPr id="14" name="TextBox 13"/>
              <p:cNvSpPr txBox="1"/>
              <p:nvPr/>
            </p:nvSpPr>
            <p:spPr>
              <a:xfrm>
                <a:off x="2572202" y="3250120"/>
                <a:ext cx="6962775" cy="434181"/>
              </a:xfrm>
              <a:prstGeom prst="rect">
                <a:avLst/>
              </a:prstGeom>
              <a:grpFill/>
            </p:spPr>
            <p:txBody>
              <a:bodyPr wrap="square" rtlCol="0">
                <a:spAutoFit/>
              </a:bodyPr>
              <a:lstStyle/>
              <a:p>
                <a:pPr marL="447675" lvl="0" latinLnBrk="1">
                  <a:spcBef>
                    <a:spcPct val="20000"/>
                  </a:spcBef>
                </a:pPr>
                <a:r>
                  <a:rPr lang="en-US" sz="2000" dirty="0">
                    <a:sym typeface="Wingdings 2"/>
                  </a:rPr>
                  <a:t> </a:t>
                </a:r>
                <a:r>
                  <a:rPr lang="en-US" sz="2000" dirty="0" err="1">
                    <a:latin typeface="Phetsarath OT" charset="0"/>
                    <a:cs typeface="Phetsarath OT" charset="0"/>
                  </a:rPr>
                  <a:t>ໃນການລົງທຶນປ່າໄມ</a:t>
                </a:r>
                <a:r>
                  <a:rPr lang="en-US" sz="2000" dirty="0">
                    <a:latin typeface="Phetsarath OT" charset="0"/>
                    <a:cs typeface="Phetsarath OT" charset="0"/>
                  </a:rPr>
                  <a:t>້, </a:t>
                </a:r>
                <a:r>
                  <a:rPr lang="en-US" sz="2000" dirty="0" err="1">
                    <a:latin typeface="Phetsarath OT" charset="0"/>
                    <a:cs typeface="Phetsarath OT" charset="0"/>
                  </a:rPr>
                  <a:t>ວິສາຫະກິດປ່າໄມ້ຈະຕ້ອງຈ່າຍ</a:t>
                </a:r>
                <a:r>
                  <a:rPr lang="lo-LA" sz="2000" dirty="0">
                    <a:latin typeface="Phetsarath OT" charset="0"/>
                    <a:cs typeface="Phetsarath OT" charset="0"/>
                  </a:rPr>
                  <a:t>ລາຍຈ່າຍ</a:t>
                </a:r>
                <a:r>
                  <a:rPr lang="en-US" sz="2000" dirty="0" err="1">
                    <a:latin typeface="Phetsarath OT" charset="0"/>
                    <a:cs typeface="Phetsarath OT" charset="0"/>
                  </a:rPr>
                  <a:t>ປະເພດຕ່າງໆເຊັ່ນ</a:t>
                </a:r>
                <a:r>
                  <a:rPr lang="en-US" sz="2000" dirty="0">
                    <a:latin typeface="Phetsarath OT" charset="0"/>
                    <a:cs typeface="Phetsarath OT" charset="0"/>
                  </a:rPr>
                  <a:t>: </a:t>
                </a:r>
                <a:r>
                  <a:rPr lang="en-US" sz="2000" dirty="0" err="1">
                    <a:latin typeface="Phetsarath OT" charset="0"/>
                    <a:cs typeface="Phetsarath OT" charset="0"/>
                  </a:rPr>
                  <a:t>ຄ່າທໍານຽມ</a:t>
                </a:r>
                <a:r>
                  <a:rPr lang="en-US" sz="2000" dirty="0">
                    <a:latin typeface="Phetsarath OT" charset="0"/>
                    <a:cs typeface="Phetsarath OT" charset="0"/>
                  </a:rPr>
                  <a:t>, </a:t>
                </a:r>
                <a:r>
                  <a:rPr lang="en-US" sz="2000" dirty="0" err="1">
                    <a:latin typeface="Phetsarath OT" charset="0"/>
                    <a:cs typeface="Phetsarath OT" charset="0"/>
                  </a:rPr>
                  <a:t>ອາກອນ</a:t>
                </a:r>
                <a:r>
                  <a:rPr lang="lo-LA"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ຄ່າບໍລິການອື່ນໆເຊັ່ນ</a:t>
                </a:r>
                <a:r>
                  <a:rPr lang="en-US" sz="2000" dirty="0">
                    <a:latin typeface="Phetsarath OT" charset="0"/>
                    <a:cs typeface="Phetsarath OT" charset="0"/>
                  </a:rPr>
                  <a:t>: </a:t>
                </a:r>
                <a:r>
                  <a:rPr lang="en-US" sz="2000" dirty="0" err="1">
                    <a:latin typeface="Phetsarath OT" charset="0"/>
                    <a:cs typeface="Phetsarath OT" charset="0"/>
                  </a:rPr>
                  <a:t>ອາກອນລາຍໄດ</a:t>
                </a:r>
                <a:r>
                  <a:rPr lang="en-US" sz="2000" dirty="0">
                    <a:latin typeface="Phetsarath OT" charset="0"/>
                    <a:cs typeface="Phetsarath OT" charset="0"/>
                  </a:rPr>
                  <a:t>້, </a:t>
                </a:r>
                <a:r>
                  <a:rPr lang="en-US" sz="2000" dirty="0" err="1">
                    <a:latin typeface="Phetsarath OT" charset="0"/>
                    <a:cs typeface="Phetsarath OT" charset="0"/>
                  </a:rPr>
                  <a:t>ອາກອນຊັບສົມບັດ</a:t>
                </a:r>
                <a:r>
                  <a:rPr lang="en-US" sz="2000" dirty="0">
                    <a:latin typeface="Phetsarath OT" charset="0"/>
                    <a:cs typeface="Phetsarath OT" charset="0"/>
                  </a:rPr>
                  <a:t>, </a:t>
                </a:r>
                <a:r>
                  <a:rPr lang="en-US" sz="2000" dirty="0" err="1">
                    <a:latin typeface="Phetsarath OT" charset="0"/>
                    <a:cs typeface="Phetsarath OT" charset="0"/>
                  </a:rPr>
                  <a:t>ພາສີນໍາເຂົ້າ</a:t>
                </a:r>
                <a:r>
                  <a:rPr lang="en-US" sz="2000" dirty="0">
                    <a:latin typeface="Phetsarath OT" charset="0"/>
                    <a:cs typeface="Phetsarath OT" charset="0"/>
                  </a:rPr>
                  <a:t> </a:t>
                </a:r>
                <a:r>
                  <a:rPr lang="en-US" sz="2000" dirty="0" err="1">
                    <a:latin typeface="Phetsarath OT" charset="0"/>
                    <a:cs typeface="Phetsarath OT" charset="0"/>
                  </a:rPr>
                  <a:t>ແລະ</a:t>
                </a:r>
                <a:r>
                  <a:rPr lang="en-US" sz="2000" dirty="0">
                    <a:latin typeface="Phetsarath OT" charset="0"/>
                    <a:cs typeface="Phetsarath OT" charset="0"/>
                  </a:rPr>
                  <a:t> </a:t>
                </a:r>
                <a:r>
                  <a:rPr lang="en-US" sz="2000" dirty="0" err="1">
                    <a:latin typeface="Phetsarath OT" charset="0"/>
                    <a:cs typeface="Phetsarath OT" charset="0"/>
                  </a:rPr>
                  <a:t>ອື່ນ</a:t>
                </a:r>
                <a:r>
                  <a:rPr lang="en-US" sz="2000" dirty="0">
                    <a:latin typeface="Phetsarath OT" charset="0"/>
                    <a:cs typeface="Phetsarath OT" charset="0"/>
                  </a:rPr>
                  <a:t>ໆ.</a:t>
                </a:r>
              </a:p>
            </p:txBody>
          </p:sp>
          <p:sp>
            <p:nvSpPr>
              <p:cNvPr id="15" name="Oval 14"/>
              <p:cNvSpPr/>
              <p:nvPr/>
            </p:nvSpPr>
            <p:spPr>
              <a:xfrm>
                <a:off x="2676520" y="3253680"/>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3</a:t>
                </a:r>
                <a:endParaRPr lang="th-TH" sz="2000" dirty="0">
                  <a:solidFill>
                    <a:schemeClr val="bg1"/>
                  </a:solidFill>
                </a:endParaRPr>
              </a:p>
            </p:txBody>
          </p:sp>
        </p:grpSp>
        <p:grpSp>
          <p:nvGrpSpPr>
            <p:cNvPr id="21" name="Group 20"/>
            <p:cNvGrpSpPr/>
            <p:nvPr/>
          </p:nvGrpSpPr>
          <p:grpSpPr>
            <a:xfrm>
              <a:off x="2429327" y="3773340"/>
              <a:ext cx="6962775" cy="660711"/>
              <a:chOff x="2572202" y="3773340"/>
              <a:chExt cx="6962775" cy="660711"/>
            </a:xfrm>
            <a:grpFill/>
          </p:grpSpPr>
          <p:sp>
            <p:nvSpPr>
              <p:cNvPr id="16" name="TextBox 15"/>
              <p:cNvSpPr txBox="1"/>
              <p:nvPr/>
            </p:nvSpPr>
            <p:spPr>
              <a:xfrm>
                <a:off x="2572202" y="3773340"/>
                <a:ext cx="6962775" cy="660711"/>
              </a:xfrm>
              <a:prstGeom prst="rect">
                <a:avLst/>
              </a:prstGeom>
              <a:grpFill/>
            </p:spPr>
            <p:txBody>
              <a:bodyPr wrap="square" rtlCol="0">
                <a:spAutoFit/>
              </a:bodyPr>
              <a:lstStyle/>
              <a:p>
                <a:pPr marL="361950" lvl="0" latinLnBrk="1">
                  <a:spcBef>
                    <a:spcPct val="20000"/>
                  </a:spcBef>
                </a:pPr>
                <a:r>
                  <a:rPr lang="en-US" sz="2000" dirty="0">
                    <a:latin typeface="Phetsarath OT" charset="0"/>
                    <a:cs typeface="Phetsarath OT" charset="0"/>
                  </a:rPr>
                  <a:t> </a:t>
                </a:r>
                <a:r>
                  <a:rPr lang="th-TH" sz="2000" dirty="0">
                    <a:latin typeface="Phetsarath OT" charset="0"/>
                    <a:cs typeface="Phetsarath OT" charset="0"/>
                  </a:rPr>
                  <a:t> ພະນັກງານປ່າໄມ້ ບໍ່</a:t>
                </a:r>
                <a:r>
                  <a:rPr lang="lo-LA" sz="2000" dirty="0">
                    <a:latin typeface="Phetsarath OT" charset="0"/>
                    <a:cs typeface="Phetsarath OT" charset="0"/>
                  </a:rPr>
                  <a:t>ຈຳເປັນນຳໃຊ້</a:t>
                </a:r>
                <a:r>
                  <a:rPr lang="th-TH" sz="2000" dirty="0">
                    <a:latin typeface="Phetsarath OT" charset="0"/>
                    <a:cs typeface="Phetsarath OT" charset="0"/>
                  </a:rPr>
                  <a:t>ອຸປະກອນຄວາມປອດໄພດັ່ງຕໍ່ໄປນີ້ ໃນໄລຍະການດໍາເນີນງານຂຸດຄົ້ນໄດ້.ເຊັ່ນ: ຫມວກກັນກະທົບ, ປ້ອງກັນຫູ, ຫນ້າກາກ, ຖົງມືຄວາມປອດໄພ </a:t>
                </a:r>
              </a:p>
              <a:p>
                <a:pPr marL="361950" lvl="0" latinLnBrk="1">
                  <a:spcBef>
                    <a:spcPct val="20000"/>
                  </a:spcBef>
                </a:pPr>
                <a:endParaRPr lang="en-US" sz="2000" dirty="0">
                  <a:latin typeface="Phetsarath OT" charset="0"/>
                  <a:cs typeface="Phetsarath OT" charset="0"/>
                </a:endParaRPr>
              </a:p>
            </p:txBody>
          </p:sp>
          <p:sp>
            <p:nvSpPr>
              <p:cNvPr id="17" name="Oval 16"/>
              <p:cNvSpPr/>
              <p:nvPr/>
            </p:nvSpPr>
            <p:spPr>
              <a:xfrm>
                <a:off x="2676520" y="3776900"/>
                <a:ext cx="238125" cy="258050"/>
              </a:xfrm>
              <a:prstGeom prst="ellipse">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4</a:t>
                </a:r>
                <a:endParaRPr lang="th-TH" sz="2000" dirty="0">
                  <a:solidFill>
                    <a:schemeClr val="bg1"/>
                  </a:solidFill>
                </a:endParaRPr>
              </a:p>
            </p:txBody>
          </p:sp>
        </p:grpSp>
      </p:grpSp>
      <p:sp>
        <p:nvSpPr>
          <p:cNvPr id="23" name="Rectangle 22"/>
          <p:cNvSpPr/>
          <p:nvPr/>
        </p:nvSpPr>
        <p:spPr>
          <a:xfrm>
            <a:off x="1325258" y="2006983"/>
            <a:ext cx="9938036" cy="4571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7" name="TextBox 36"/>
          <p:cNvSpPr txBox="1"/>
          <p:nvPr/>
        </p:nvSpPr>
        <p:spPr>
          <a:xfrm>
            <a:off x="8705850" y="0"/>
            <a:ext cx="585416" cy="261610"/>
          </a:xfrm>
          <a:prstGeom prst="rect">
            <a:avLst/>
          </a:prstGeom>
          <a:noFill/>
        </p:spPr>
        <p:txBody>
          <a:bodyPr wrap="square" rtlCol="0">
            <a:spAutoFit/>
          </a:bodyPr>
          <a:lstStyle/>
          <a:p>
            <a:r>
              <a:rPr lang="en-US" sz="1100" dirty="0"/>
              <a:t>04_01</a:t>
            </a:r>
            <a:endParaRPr lang="th-TH" sz="1100" dirty="0"/>
          </a:p>
        </p:txBody>
      </p:sp>
      <p:sp>
        <p:nvSpPr>
          <p:cNvPr id="39" name="Horizontal Scroll 38"/>
          <p:cNvSpPr/>
          <p:nvPr/>
        </p:nvSpPr>
        <p:spPr>
          <a:xfrm>
            <a:off x="1804982" y="223394"/>
            <a:ext cx="2894018" cy="618304"/>
          </a:xfrm>
          <a:prstGeom prst="horizontalScroll">
            <a:avLst/>
          </a:prstGeom>
          <a:solidFill>
            <a:schemeClr val="accent6">
              <a:lumMod val="60000"/>
              <a:lumOff val="40000"/>
            </a:schemeClr>
          </a:solidFill>
          <a:ln/>
          <a:effectLst>
            <a:innerShdw blurRad="63500" dist="50800" dir="81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n>
                  <a:solidFill>
                    <a:schemeClr val="accent5">
                      <a:lumMod val="75000"/>
                    </a:schemeClr>
                  </a:solidFill>
                </a:ln>
                <a:latin typeface="Phetsarath OT" charset="0"/>
              </a:rPr>
              <a:t>ຄຳຖາມທົດສອບ</a:t>
            </a:r>
            <a:endParaRPr lang="th-TH" sz="3200" b="1" dirty="0">
              <a:ln>
                <a:solidFill>
                  <a:schemeClr val="accent5">
                    <a:lumMod val="75000"/>
                  </a:schemeClr>
                </a:solidFill>
              </a:ln>
              <a:latin typeface="Phetsarath OT" charset="0"/>
            </a:endParaRPr>
          </a:p>
        </p:txBody>
      </p:sp>
    </p:spTree>
    <p:extLst>
      <p:ext uri="{BB962C8B-B14F-4D97-AF65-F5344CB8AC3E}">
        <p14:creationId xmlns:p14="http://schemas.microsoft.com/office/powerpoint/2010/main" val="122275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모서리가 둥근 직사각형 39"/>
          <p:cNvSpPr/>
          <p:nvPr/>
        </p:nvSpPr>
        <p:spPr bwMode="auto">
          <a:xfrm>
            <a:off x="536028" y="425669"/>
            <a:ext cx="11398469" cy="5943600"/>
          </a:xfrm>
          <a:prstGeom prst="roundRect">
            <a:avLst>
              <a:gd name="adj" fmla="val 8984"/>
            </a:avLst>
          </a:prstGeom>
          <a:solidFill>
            <a:schemeClr val="bg2">
              <a:lumMod val="25000"/>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endParaRPr lang="en-US" sz="1200" dirty="0">
              <a:solidFill>
                <a:schemeClr val="bg1"/>
              </a:solidFill>
              <a:latin typeface="Phetsarath OT" charset="0"/>
              <a:cs typeface="Phetsarath OT" charset="0"/>
            </a:endParaRPr>
          </a:p>
          <a:p>
            <a:endParaRPr lang="en-US" dirty="0">
              <a:solidFill>
                <a:schemeClr val="bg1"/>
              </a:solidFill>
              <a:latin typeface="Phetsarath OT" charset="0"/>
              <a:cs typeface="Phetsarath OT" charset="0"/>
            </a:endParaRPr>
          </a:p>
          <a:p>
            <a:r>
              <a:rPr lang="en-US" b="1" dirty="0">
                <a:solidFill>
                  <a:schemeClr val="bg1"/>
                </a:solidFill>
                <a:latin typeface="Phetsarath OT" charset="0"/>
                <a:cs typeface="Phetsarath OT" charset="0"/>
              </a:rPr>
              <a:t>References:</a:t>
            </a:r>
          </a:p>
          <a:p>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a:solidFill>
                  <a:schemeClr val="bg1"/>
                </a:solidFill>
                <a:latin typeface="Phetsarath OT" charset="0"/>
                <a:cs typeface="Phetsarath OT" charset="0"/>
              </a:rPr>
              <a:t>Ellis, F. (1988). </a:t>
            </a:r>
            <a:r>
              <a:rPr lang="en-US" sz="1200" i="1" dirty="0">
                <a:solidFill>
                  <a:schemeClr val="bg1"/>
                </a:solidFill>
                <a:latin typeface="Phetsarath OT" charset="0"/>
                <a:cs typeface="Phetsarath OT" charset="0"/>
              </a:rPr>
              <a:t>Peasant economics : farm households and agrarian development</a:t>
            </a:r>
            <a:r>
              <a:rPr lang="en-US" sz="1200" dirty="0">
                <a:solidFill>
                  <a:schemeClr val="bg1"/>
                </a:solidFill>
                <a:latin typeface="Phetsarath OT" charset="0"/>
                <a:cs typeface="Phetsarath OT" charset="0"/>
              </a:rPr>
              <a:t>. Cambridge </a:t>
            </a:r>
            <a:r>
              <a:rPr lang="en-US" sz="1200" dirty="0" err="1">
                <a:solidFill>
                  <a:schemeClr val="bg1"/>
                </a:solidFill>
                <a:latin typeface="Phetsarath OT" charset="0"/>
                <a:cs typeface="Phetsarath OT" charset="0"/>
              </a:rPr>
              <a:t>Cambridgeshire</a:t>
            </a:r>
            <a:r>
              <a:rPr lang="en-US" sz="1200" dirty="0">
                <a:solidFill>
                  <a:schemeClr val="bg1"/>
                </a:solidFill>
                <a:latin typeface="Phetsarath OT" charset="0"/>
                <a:cs typeface="Phetsarath OT" charset="0"/>
              </a:rPr>
              <a:t> ; </a:t>
            </a:r>
          </a:p>
          <a:p>
            <a:r>
              <a:rPr lang="en-US" sz="1200" dirty="0">
                <a:solidFill>
                  <a:schemeClr val="bg1"/>
                </a:solidFill>
                <a:latin typeface="Phetsarath OT" charset="0"/>
                <a:cs typeface="Phetsarath OT" charset="0"/>
              </a:rPr>
              <a:t>    New York: Cambridge University Press.</a:t>
            </a:r>
          </a:p>
          <a:p>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a:solidFill>
                  <a:schemeClr val="bg1"/>
                </a:solidFill>
                <a:latin typeface="Phetsarath OT" charset="0"/>
                <a:cs typeface="Phetsarath OT" charset="0"/>
              </a:rPr>
              <a:t>Ellis, F. (1993). </a:t>
            </a:r>
            <a:r>
              <a:rPr lang="en-US" sz="1200" i="1" dirty="0">
                <a:solidFill>
                  <a:schemeClr val="bg1"/>
                </a:solidFill>
                <a:latin typeface="Phetsarath OT" charset="0"/>
                <a:cs typeface="Phetsarath OT" charset="0"/>
              </a:rPr>
              <a:t>Peasant economics: farm households and agrarian </a:t>
            </a:r>
            <a:r>
              <a:rPr lang="en-US" sz="1200" i="1" dirty="0" err="1">
                <a:solidFill>
                  <a:schemeClr val="bg1"/>
                </a:solidFill>
                <a:latin typeface="Phetsarath OT" charset="0"/>
                <a:cs typeface="Phetsarath OT" charset="0"/>
              </a:rPr>
              <a:t>developoment</a:t>
            </a:r>
            <a:r>
              <a:rPr lang="en-US" sz="1200" dirty="0">
                <a:solidFill>
                  <a:schemeClr val="bg1"/>
                </a:solidFill>
                <a:latin typeface="Phetsarath OT" charset="0"/>
                <a:cs typeface="Phetsarath OT" charset="0"/>
              </a:rPr>
              <a:t> (2nd ed.). </a:t>
            </a:r>
          </a:p>
          <a:p>
            <a:r>
              <a:rPr lang="en-US" sz="1200" dirty="0">
                <a:solidFill>
                  <a:schemeClr val="bg1"/>
                </a:solidFill>
                <a:latin typeface="Phetsarath OT" charset="0"/>
                <a:cs typeface="Phetsarath OT" charset="0"/>
              </a:rPr>
              <a:t>    Cambridge and New York: Cambridge University Press</a:t>
            </a:r>
          </a:p>
          <a:p>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err="1">
                <a:solidFill>
                  <a:schemeClr val="bg1"/>
                </a:solidFill>
                <a:latin typeface="Phetsarath OT" charset="0"/>
                <a:cs typeface="Phetsarath OT" charset="0"/>
              </a:rPr>
              <a:t>Mankiw</a:t>
            </a:r>
            <a:r>
              <a:rPr lang="en-US" sz="1200" dirty="0">
                <a:solidFill>
                  <a:schemeClr val="bg1"/>
                </a:solidFill>
                <a:latin typeface="Phetsarath OT" charset="0"/>
                <a:cs typeface="Phetsarath OT" charset="0"/>
              </a:rPr>
              <a:t>, N. (2011). </a:t>
            </a:r>
            <a:r>
              <a:rPr lang="en-US" sz="1200" i="1" dirty="0">
                <a:solidFill>
                  <a:schemeClr val="bg1"/>
                </a:solidFill>
                <a:latin typeface="Phetsarath OT" charset="0"/>
                <a:cs typeface="Phetsarath OT" charset="0"/>
              </a:rPr>
              <a:t>Principles of Microeconomics</a:t>
            </a:r>
            <a:r>
              <a:rPr lang="en-US" sz="1200" dirty="0">
                <a:solidFill>
                  <a:schemeClr val="bg1"/>
                </a:solidFill>
                <a:latin typeface="Phetsarath OT" charset="0"/>
                <a:cs typeface="Phetsarath OT" charset="0"/>
              </a:rPr>
              <a:t>: Cengage Learning.</a:t>
            </a:r>
          </a:p>
          <a:p>
            <a:r>
              <a:rPr lang="en-US" sz="1200" dirty="0">
                <a:solidFill>
                  <a:schemeClr val="bg1"/>
                </a:solidFill>
                <a:latin typeface="Phetsarath OT" charset="0"/>
                <a:cs typeface="Phetsarath OT" charset="0"/>
              </a:rPr>
              <a:t> </a:t>
            </a:r>
            <a:endParaRPr kumimoji="1" lang="ko-KR" altLang="en-US" sz="1200" dirty="0">
              <a:solidFill>
                <a:schemeClr val="bg1"/>
              </a:solidFill>
              <a:latin typeface="Phetsarath OT" charset="0"/>
              <a:ea typeface="HY견고딕" pitchFamily="18" charset="-127"/>
              <a:cs typeface="Phetsarath OT" charset="0"/>
            </a:endParaRPr>
          </a:p>
          <a:p>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a:solidFill>
                  <a:schemeClr val="bg1"/>
                </a:solidFill>
                <a:latin typeface="Phetsarath OT" charset="0"/>
                <a:cs typeface="Phetsarath OT" charset="0"/>
              </a:rPr>
              <a:t>Ellis, F. (1988). </a:t>
            </a:r>
            <a:r>
              <a:rPr lang="en-US" sz="1200" i="1" dirty="0">
                <a:solidFill>
                  <a:schemeClr val="bg1"/>
                </a:solidFill>
                <a:latin typeface="Phetsarath OT" charset="0"/>
                <a:cs typeface="Phetsarath OT" charset="0"/>
              </a:rPr>
              <a:t>Peasant economics : farm households and agrarian development</a:t>
            </a:r>
            <a:r>
              <a:rPr lang="en-US" sz="1200" dirty="0">
                <a:solidFill>
                  <a:schemeClr val="bg1"/>
                </a:solidFill>
                <a:latin typeface="Phetsarath OT" charset="0"/>
                <a:cs typeface="Phetsarath OT" charset="0"/>
              </a:rPr>
              <a:t>. Cambridge </a:t>
            </a:r>
            <a:r>
              <a:rPr lang="en-US" sz="1200" dirty="0" err="1">
                <a:solidFill>
                  <a:schemeClr val="bg1"/>
                </a:solidFill>
                <a:latin typeface="Phetsarath OT" charset="0"/>
                <a:cs typeface="Phetsarath OT" charset="0"/>
              </a:rPr>
              <a:t>Cambridgeshire</a:t>
            </a:r>
            <a:r>
              <a:rPr lang="en-US" sz="1200" dirty="0">
                <a:solidFill>
                  <a:schemeClr val="bg1"/>
                </a:solidFill>
                <a:latin typeface="Phetsarath OT" charset="0"/>
                <a:cs typeface="Phetsarath OT" charset="0"/>
              </a:rPr>
              <a:t> ; </a:t>
            </a:r>
          </a:p>
          <a:p>
            <a:r>
              <a:rPr lang="en-US" sz="1200" dirty="0">
                <a:solidFill>
                  <a:schemeClr val="bg1"/>
                </a:solidFill>
                <a:latin typeface="Phetsarath OT" charset="0"/>
                <a:cs typeface="Phetsarath OT" charset="0"/>
              </a:rPr>
              <a:t>    New York: Cambridge University Press.</a:t>
            </a:r>
          </a:p>
          <a:p>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a:solidFill>
                  <a:schemeClr val="bg1"/>
                </a:solidFill>
                <a:latin typeface="Phetsarath OT" charset="0"/>
                <a:cs typeface="Phetsarath OT" charset="0"/>
              </a:rPr>
              <a:t>Ellis, F. (1993). </a:t>
            </a:r>
            <a:r>
              <a:rPr lang="en-US" sz="1200" i="1" dirty="0">
                <a:solidFill>
                  <a:schemeClr val="bg1"/>
                </a:solidFill>
                <a:latin typeface="Phetsarath OT" charset="0"/>
                <a:cs typeface="Phetsarath OT" charset="0"/>
              </a:rPr>
              <a:t>Peasant economics: farm households and agrarian </a:t>
            </a:r>
            <a:r>
              <a:rPr lang="en-US" sz="1200" i="1" dirty="0" err="1">
                <a:solidFill>
                  <a:schemeClr val="bg1"/>
                </a:solidFill>
                <a:latin typeface="Phetsarath OT" charset="0"/>
                <a:cs typeface="Phetsarath OT" charset="0"/>
              </a:rPr>
              <a:t>developoment</a:t>
            </a:r>
            <a:r>
              <a:rPr lang="en-US" sz="1200" dirty="0">
                <a:solidFill>
                  <a:schemeClr val="bg1"/>
                </a:solidFill>
                <a:latin typeface="Phetsarath OT" charset="0"/>
                <a:cs typeface="Phetsarath OT" charset="0"/>
              </a:rPr>
              <a:t> (2nd ed.). </a:t>
            </a:r>
          </a:p>
          <a:p>
            <a:r>
              <a:rPr lang="en-US" sz="1200" dirty="0">
                <a:solidFill>
                  <a:schemeClr val="bg1"/>
                </a:solidFill>
                <a:latin typeface="Phetsarath OT" charset="0"/>
                <a:cs typeface="Phetsarath OT" charset="0"/>
              </a:rPr>
              <a:t>    Cambridge and New York: Cambridge University Press</a:t>
            </a:r>
          </a:p>
          <a:p>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err="1">
                <a:solidFill>
                  <a:schemeClr val="bg1"/>
                </a:solidFill>
                <a:latin typeface="Phetsarath OT" charset="0"/>
                <a:cs typeface="Phetsarath OT" charset="0"/>
              </a:rPr>
              <a:t>Mankiw</a:t>
            </a:r>
            <a:r>
              <a:rPr lang="en-US" sz="1200" dirty="0">
                <a:solidFill>
                  <a:schemeClr val="bg1"/>
                </a:solidFill>
                <a:latin typeface="Phetsarath OT" charset="0"/>
                <a:cs typeface="Phetsarath OT" charset="0"/>
              </a:rPr>
              <a:t>, N. (2011). </a:t>
            </a:r>
            <a:r>
              <a:rPr lang="en-US" sz="1200" i="1" dirty="0">
                <a:solidFill>
                  <a:schemeClr val="bg1"/>
                </a:solidFill>
                <a:latin typeface="Phetsarath OT" charset="0"/>
                <a:cs typeface="Phetsarath OT" charset="0"/>
              </a:rPr>
              <a:t>Principles of Microeconomics</a:t>
            </a:r>
            <a:r>
              <a:rPr lang="en-US" sz="1200" dirty="0">
                <a:solidFill>
                  <a:schemeClr val="bg1"/>
                </a:solidFill>
                <a:latin typeface="Phetsarath OT" charset="0"/>
                <a:cs typeface="Phetsarath OT" charset="0"/>
              </a:rPr>
              <a:t>: </a:t>
            </a:r>
            <a:r>
              <a:rPr lang="en-US" sz="1200" dirty="0" err="1">
                <a:solidFill>
                  <a:schemeClr val="bg1"/>
                </a:solidFill>
                <a:latin typeface="Phetsarath OT" charset="0"/>
                <a:cs typeface="Phetsarath OT" charset="0"/>
              </a:rPr>
              <a:t>Cengage</a:t>
            </a:r>
            <a:r>
              <a:rPr lang="en-US" sz="1200" dirty="0">
                <a:solidFill>
                  <a:schemeClr val="bg1"/>
                </a:solidFill>
                <a:latin typeface="Phetsarath OT" charset="0"/>
                <a:cs typeface="Phetsarath OT" charset="0"/>
              </a:rPr>
              <a:t> Learning.</a:t>
            </a:r>
          </a:p>
          <a:p>
            <a:r>
              <a:rPr lang="en-US" sz="1200" dirty="0">
                <a:solidFill>
                  <a:schemeClr val="bg1"/>
                </a:solidFill>
                <a:latin typeface="Phetsarath OT" charset="0"/>
                <a:cs typeface="Phetsarath OT" charset="0"/>
              </a:rPr>
              <a:t> </a:t>
            </a:r>
          </a:p>
          <a:p>
            <a:pPr marL="171450" indent="-171450">
              <a:buFont typeface="Wingdings 2" pitchFamily="18" charset="2"/>
              <a:buChar char=""/>
            </a:pPr>
            <a:r>
              <a:rPr lang="en-US" sz="1200" dirty="0" err="1">
                <a:solidFill>
                  <a:schemeClr val="bg1"/>
                </a:solidFill>
                <a:latin typeface="Phetsarath OT" charset="0"/>
                <a:cs typeface="Phetsarath OT" charset="0"/>
              </a:rPr>
              <a:t>Phimmavong</a:t>
            </a:r>
            <a:r>
              <a:rPr lang="en-US" sz="1200" dirty="0">
                <a:solidFill>
                  <a:schemeClr val="bg1"/>
                </a:solidFill>
                <a:latin typeface="Phetsarath OT" charset="0"/>
                <a:cs typeface="Phetsarath OT" charset="0"/>
              </a:rPr>
              <a:t>, S. (2012). Forest plantation development, poverty, and inequality in Laos: a CGE </a:t>
            </a:r>
            <a:r>
              <a:rPr lang="en-US" sz="1200" dirty="0" err="1">
                <a:solidFill>
                  <a:schemeClr val="bg1"/>
                </a:solidFill>
                <a:latin typeface="Phetsarath OT" charset="0"/>
                <a:cs typeface="Phetsarath OT" charset="0"/>
              </a:rPr>
              <a:t>microsimulation</a:t>
            </a:r>
            <a:r>
              <a:rPr lang="en-US" sz="1200" dirty="0">
                <a:solidFill>
                  <a:schemeClr val="bg1"/>
                </a:solidFill>
                <a:latin typeface="Phetsarath OT" charset="0"/>
                <a:cs typeface="Phetsarath OT" charset="0"/>
              </a:rPr>
              <a:t> </a:t>
            </a:r>
          </a:p>
          <a:p>
            <a:r>
              <a:rPr lang="en-US" sz="1200" dirty="0">
                <a:solidFill>
                  <a:schemeClr val="bg1"/>
                </a:solidFill>
                <a:latin typeface="Phetsarath OT" charset="0"/>
                <a:cs typeface="Phetsarath OT" charset="0"/>
              </a:rPr>
              <a:t>    analysis. The University of Melbourne, Melbourne.</a:t>
            </a:r>
          </a:p>
          <a:p>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a:solidFill>
                  <a:schemeClr val="bg1"/>
                </a:solidFill>
                <a:latin typeface="Phetsarath OT" charset="0"/>
                <a:cs typeface="Phetsarath OT" charset="0"/>
              </a:rPr>
              <a:t>Singh, I., Squire, L., &amp; Strauss, J. (1986). A survey of agricultural household models: recent findings and </a:t>
            </a:r>
          </a:p>
          <a:p>
            <a:r>
              <a:rPr lang="en-US" sz="1200" dirty="0">
                <a:solidFill>
                  <a:schemeClr val="bg1"/>
                </a:solidFill>
                <a:latin typeface="Phetsarath OT" charset="0"/>
                <a:cs typeface="Phetsarath OT" charset="0"/>
              </a:rPr>
              <a:t>    policy implications. </a:t>
            </a:r>
            <a:r>
              <a:rPr lang="en-US" sz="1200" i="1" dirty="0">
                <a:solidFill>
                  <a:schemeClr val="bg1"/>
                </a:solidFill>
                <a:latin typeface="Phetsarath OT" charset="0"/>
                <a:cs typeface="Phetsarath OT" charset="0"/>
              </a:rPr>
              <a:t>The World Bank Economic Review, 1</a:t>
            </a:r>
            <a:r>
              <a:rPr lang="en-US" sz="1200" dirty="0">
                <a:solidFill>
                  <a:schemeClr val="bg1"/>
                </a:solidFill>
                <a:latin typeface="Phetsarath OT" charset="0"/>
                <a:cs typeface="Phetsarath OT" charset="0"/>
              </a:rPr>
              <a:t>(1), 149-179.</a:t>
            </a:r>
          </a:p>
          <a:p>
            <a:pPr marL="171450" indent="-171450">
              <a:buFont typeface="Wingdings 2" pitchFamily="18" charset="2"/>
              <a:buChar char=""/>
            </a:pPr>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err="1">
                <a:solidFill>
                  <a:schemeClr val="bg1"/>
                </a:solidFill>
                <a:latin typeface="Phetsarath OT" charset="0"/>
                <a:cs typeface="Phetsarath OT" charset="0"/>
              </a:rPr>
              <a:t>Whigham</a:t>
            </a:r>
            <a:r>
              <a:rPr lang="en-US" sz="1200" dirty="0">
                <a:solidFill>
                  <a:schemeClr val="bg1"/>
                </a:solidFill>
                <a:latin typeface="Phetsarath OT" charset="0"/>
                <a:cs typeface="Phetsarath OT" charset="0"/>
              </a:rPr>
              <a:t> D. (2001). Managerial Economics using Excel. </a:t>
            </a:r>
            <a:r>
              <a:rPr lang="en-US" sz="1200" dirty="0" err="1">
                <a:solidFill>
                  <a:schemeClr val="bg1"/>
                </a:solidFill>
                <a:latin typeface="Phetsarath OT" charset="0"/>
                <a:cs typeface="Phetsarath OT" charset="0"/>
              </a:rPr>
              <a:t>Cengage</a:t>
            </a:r>
            <a:r>
              <a:rPr lang="en-US" sz="1200" dirty="0">
                <a:solidFill>
                  <a:schemeClr val="bg1"/>
                </a:solidFill>
                <a:latin typeface="Phetsarath OT" charset="0"/>
                <a:cs typeface="Phetsarath OT" charset="0"/>
              </a:rPr>
              <a:t> Learning EMEA; 1 edition (March 8, 2001)</a:t>
            </a:r>
          </a:p>
          <a:p>
            <a:endParaRPr lang="en-US" sz="1200" dirty="0">
              <a:solidFill>
                <a:schemeClr val="bg1"/>
              </a:solidFill>
              <a:latin typeface="Phetsarath OT" charset="0"/>
              <a:cs typeface="Phetsarath OT" charset="0"/>
            </a:endParaRPr>
          </a:p>
          <a:p>
            <a:pPr marL="171450" indent="-171450">
              <a:buFont typeface="Wingdings 2" pitchFamily="18" charset="2"/>
              <a:buChar char=""/>
            </a:pPr>
            <a:r>
              <a:rPr lang="en-US" sz="1200" dirty="0">
                <a:solidFill>
                  <a:schemeClr val="bg1"/>
                </a:solidFill>
                <a:latin typeface="Phetsarath OT" charset="0"/>
                <a:cs typeface="Phetsarath OT" charset="0"/>
              </a:rPr>
              <a:t>W. David Klemperer. (2003). Forest resource economics and finance. New York: McGraw Hill.</a:t>
            </a:r>
            <a:endParaRPr kumimoji="1" lang="ko-KR" altLang="en-US" sz="1200" b="0" i="0" u="none" strike="noStrike" cap="none" normalizeH="0" baseline="0" dirty="0">
              <a:ln>
                <a:noFill/>
              </a:ln>
              <a:solidFill>
                <a:schemeClr val="bg1"/>
              </a:solidFill>
              <a:latin typeface="Phetsarath OT" charset="0"/>
              <a:ea typeface="HY견고딕" pitchFamily="18" charset="-127"/>
              <a:cs typeface="Phetsarath OT" charset="0"/>
            </a:endParaRPr>
          </a:p>
        </p:txBody>
      </p:sp>
    </p:spTree>
    <p:extLst>
      <p:ext uri="{BB962C8B-B14F-4D97-AF65-F5344CB8AC3E}">
        <p14:creationId xmlns:p14="http://schemas.microsoft.com/office/powerpoint/2010/main" val="154787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모서리가 둥근 직사각형 39"/>
          <p:cNvSpPr/>
          <p:nvPr/>
        </p:nvSpPr>
        <p:spPr bwMode="auto">
          <a:xfrm>
            <a:off x="2263437" y="2214693"/>
            <a:ext cx="8006483" cy="2483431"/>
          </a:xfrm>
          <a:prstGeom prst="round1Rect">
            <a:avLst/>
          </a:prstGeom>
          <a:solidFill>
            <a:schemeClr val="bg1">
              <a:alpha val="60000"/>
            </a:schemeClr>
          </a:solidFill>
          <a:ln w="9525" cap="flat" cmpd="sng" algn="ctr">
            <a:gradFill>
              <a:gsLst>
                <a:gs pos="0">
                  <a:srgbClr val="0070C0"/>
                </a:gs>
                <a:gs pos="50000">
                  <a:srgbClr val="0070C0"/>
                </a:gs>
                <a:gs pos="100000">
                  <a:srgbClr val="0070C0"/>
                </a:gs>
              </a:gsLst>
              <a:lin ang="5400000" scaled="0"/>
            </a:gradFill>
            <a:prstDash val="solid"/>
            <a:round/>
            <a:headEnd type="none" w="med" len="med"/>
            <a:tailEnd type="none" w="med" len="med"/>
          </a:ln>
          <a:effectLst>
            <a:outerShdw blurRad="50800" dist="38100" dir="2700000" algn="tl" rotWithShape="0">
              <a:prstClr val="black">
                <a:alpha val="25000"/>
              </a:prstClr>
            </a:outerShdw>
          </a:effectLst>
        </p:spPr>
        <p:txBody>
          <a:bodyPr vert="horz" wrap="none" lIns="90000" tIns="46800" rIns="90000" bIns="46800" numCol="1" rtlCol="0" anchor="ctr" anchorCtr="0" compatLnSpc="1">
            <a:prstTxWarp prst="textNoShape">
              <a:avLst/>
            </a:prstTxWarp>
            <a:noAutofit/>
          </a:bodyPr>
          <a:lstStyle/>
          <a:p>
            <a:pPr lvl="0" fontAlgn="base" latinLnBrk="1">
              <a:spcBef>
                <a:spcPct val="20000"/>
              </a:spcBef>
              <a:spcAft>
                <a:spcPct val="0"/>
              </a:spcAft>
              <a:defRPr/>
            </a:pPr>
            <a:r>
              <a:rPr lang="en-US" altLang="ko-KR" sz="3200" b="1" dirty="0">
                <a:solidFill>
                  <a:schemeClr val="accent2">
                    <a:lumMod val="50000"/>
                  </a:schemeClr>
                </a:solidFill>
                <a:latin typeface="Phetsarath" charset="0"/>
                <a:ea typeface="Phetsarath" charset="0"/>
                <a:cs typeface="Phetsarath" charset="0"/>
              </a:rPr>
              <a:t>01: </a:t>
            </a:r>
            <a:r>
              <a:rPr lang="en-US" altLang="ko-KR" sz="3200" b="1" dirty="0" err="1">
                <a:solidFill>
                  <a:schemeClr val="accent2">
                    <a:lumMod val="50000"/>
                  </a:schemeClr>
                </a:solidFill>
                <a:latin typeface="Phetsarath" charset="0"/>
                <a:ea typeface="Phetsarath" charset="0"/>
                <a:cs typeface="Phetsarath" charset="0"/>
              </a:rPr>
              <a:t>ໂຄງສ້າງລາຍຈ່າຍຂອງວິສະຫະກິດປ່າໄມ</a:t>
            </a:r>
            <a:r>
              <a:rPr lang="en-US" altLang="ko-KR" sz="3200" b="1" dirty="0">
                <a:solidFill>
                  <a:schemeClr val="accent2">
                    <a:lumMod val="50000"/>
                  </a:schemeClr>
                </a:solidFill>
                <a:latin typeface="Phetsarath" charset="0"/>
                <a:ea typeface="Phetsarath" charset="0"/>
                <a:cs typeface="Phetsarath" charset="0"/>
              </a:rPr>
              <a:t>້</a:t>
            </a:r>
          </a:p>
          <a:p>
            <a:pPr lvl="0" fontAlgn="base" latinLnBrk="1">
              <a:spcBef>
                <a:spcPct val="20000"/>
              </a:spcBef>
              <a:spcAft>
                <a:spcPct val="0"/>
              </a:spcAft>
              <a:defRPr/>
            </a:pPr>
            <a:endParaRPr lang="en-US" b="1" dirty="0">
              <a:solidFill>
                <a:schemeClr val="accent2">
                  <a:lumMod val="75000"/>
                </a:schemeClr>
              </a:solidFill>
              <a:latin typeface="Phetsarath" charset="0"/>
              <a:ea typeface="Phetsarath" charset="0"/>
              <a:cs typeface="Phetsarath" charset="0"/>
            </a:endParaRPr>
          </a:p>
          <a:p>
            <a:pPr marL="685800" indent="-342900">
              <a:buBlip>
                <a:blip r:embed="rId2"/>
              </a:buBlip>
            </a:pPr>
            <a:r>
              <a:rPr lang="en-US" sz="2400" b="1" dirty="0" err="1">
                <a:solidFill>
                  <a:schemeClr val="accent2">
                    <a:lumMod val="75000"/>
                  </a:schemeClr>
                </a:solidFill>
                <a:latin typeface="Phetsarath" charset="0"/>
                <a:ea typeface="Phetsarath" charset="0"/>
                <a:cs typeface="Phetsarath" charset="0"/>
              </a:rPr>
              <a:t>ການຈັດປະເພດຂອງລາຍຈ່າຍ</a:t>
            </a:r>
            <a:endParaRPr lang="en-US" sz="2400" b="1" dirty="0">
              <a:solidFill>
                <a:schemeClr val="accent2">
                  <a:lumMod val="75000"/>
                </a:schemeClr>
              </a:solidFill>
              <a:latin typeface="Phetsarath" charset="0"/>
              <a:ea typeface="Phetsarath" charset="0"/>
              <a:cs typeface="Phetsarath" charset="0"/>
            </a:endParaRPr>
          </a:p>
          <a:p>
            <a:pPr marL="685800" indent="-342900">
              <a:buBlip>
                <a:blip r:embed="rId2"/>
              </a:buBlip>
            </a:pPr>
            <a:r>
              <a:rPr lang="en-US" sz="2400" b="1" dirty="0" err="1">
                <a:solidFill>
                  <a:schemeClr val="accent2">
                    <a:lumMod val="75000"/>
                  </a:schemeClr>
                </a:solidFill>
                <a:latin typeface="Phetsarath" charset="0"/>
                <a:ea typeface="Phetsarath" charset="0"/>
                <a:cs typeface="Phetsarath" charset="0"/>
              </a:rPr>
              <a:t>ການວິເຄາະສ່ວນເພີ່ມ</a:t>
            </a:r>
            <a:endParaRPr lang="en-US" sz="2400" b="1" dirty="0">
              <a:solidFill>
                <a:schemeClr val="accent2">
                  <a:lumMod val="75000"/>
                </a:schemeClr>
              </a:solidFill>
              <a:latin typeface="Phetsarath" charset="0"/>
              <a:ea typeface="Phetsarath" charset="0"/>
              <a:cs typeface="Phetsarath" charset="0"/>
            </a:endParaRPr>
          </a:p>
        </p:txBody>
      </p:sp>
    </p:spTree>
    <p:extLst>
      <p:ext uri="{BB962C8B-B14F-4D97-AF65-F5344CB8AC3E}">
        <p14:creationId xmlns:p14="http://schemas.microsoft.com/office/powerpoint/2010/main" val="157112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grpSp>
        <p:nvGrpSpPr>
          <p:cNvPr id="15" name="그룹 66"/>
          <p:cNvGrpSpPr/>
          <p:nvPr/>
        </p:nvGrpSpPr>
        <p:grpSpPr>
          <a:xfrm>
            <a:off x="2461890" y="1953377"/>
            <a:ext cx="7612276" cy="466809"/>
            <a:chOff x="755576" y="1556792"/>
            <a:chExt cx="7371976" cy="720080"/>
          </a:xfrm>
        </p:grpSpPr>
        <p:sp>
          <p:nvSpPr>
            <p:cNvPr id="16" name="대각선 방향의 모서리가 둥근 사각형 27"/>
            <p:cNvSpPr/>
            <p:nvPr/>
          </p:nvSpPr>
          <p:spPr>
            <a:xfrm>
              <a:off x="755576" y="1556792"/>
              <a:ext cx="7371976" cy="720080"/>
            </a:xfrm>
            <a:prstGeom prst="round2DiagRect">
              <a:avLst>
                <a:gd name="adj1" fmla="val 50000"/>
                <a:gd name="adj2" fmla="val 0"/>
              </a:avLst>
            </a:prstGeom>
            <a:gradFill flip="none" rotWithShape="1">
              <a:gsLst>
                <a:gs pos="1000">
                  <a:schemeClr val="bg1"/>
                </a:gs>
                <a:gs pos="100000">
                  <a:schemeClr val="tx2">
                    <a:lumMod val="20000"/>
                    <a:lumOff val="80000"/>
                  </a:schemeClr>
                </a:gs>
              </a:gsLst>
              <a:lin ang="5400000" scaled="1"/>
              <a:tileRect/>
            </a:gradFill>
            <a:ln w="6350">
              <a:solidFill>
                <a:srgbClr val="0070C0"/>
              </a:solidFill>
              <a:round/>
              <a:headEnd/>
              <a:tailEnd/>
            </a:ln>
            <a:effectLst>
              <a:outerShdw blurRad="50800" dist="38100" dir="5400000" algn="t" rotWithShape="0">
                <a:prstClr val="black">
                  <a:alpha val="30000"/>
                </a:prstClr>
              </a:outerShdw>
            </a:effectLst>
          </p:spPr>
          <p:txBody>
            <a:bodyPr wrap="none" anchor="ctr"/>
            <a:lstStyle/>
            <a:p>
              <a:r>
                <a:rPr lang="en-US" sz="2400" dirty="0">
                  <a:latin typeface="Phetsarath OT" charset="0"/>
                  <a:cs typeface="Phetsarath OT" charset="0"/>
                </a:rPr>
                <a:t>           </a:t>
              </a:r>
              <a:r>
                <a:rPr lang="en-US" altLang="ko-KR" sz="2400" dirty="0" err="1">
                  <a:latin typeface="Phetsarath OT" charset="0"/>
                  <a:cs typeface="Phetsarath OT" charset="0"/>
                </a:rPr>
                <a:t>ຄ່າແຮງງານ</a:t>
              </a:r>
              <a:endParaRPr lang="en-US" altLang="ko-KR" sz="2400" dirty="0">
                <a:latin typeface="Phetsarath OT" charset="0"/>
                <a:cs typeface="Phetsarath OT" charset="0"/>
              </a:endParaRPr>
            </a:p>
          </p:txBody>
        </p:sp>
        <p:sp>
          <p:nvSpPr>
            <p:cNvPr id="17" name="한쪽 모서리가 둥근 사각형 29"/>
            <p:cNvSpPr/>
            <p:nvPr/>
          </p:nvSpPr>
          <p:spPr>
            <a:xfrm flipH="1">
              <a:off x="755576" y="1556792"/>
              <a:ext cx="1121336" cy="720080"/>
            </a:xfrm>
            <a:prstGeom prst="round1Rect">
              <a:avLst>
                <a:gd name="adj" fmla="val 50000"/>
              </a:avLst>
            </a:prstGeom>
            <a:gradFill flip="none" rotWithShape="1">
              <a:gsLst>
                <a:gs pos="0">
                  <a:srgbClr val="2D678F"/>
                </a:gs>
                <a:gs pos="100000">
                  <a:srgbClr val="53B8EB"/>
                </a:gs>
              </a:gsLst>
              <a:lin ang="18900000" scaled="1"/>
              <a:tileRect/>
            </a:gradFill>
            <a:ln w="6350">
              <a:solidFill>
                <a:srgbClr val="0070C0"/>
              </a:solidFill>
              <a:round/>
              <a:headEnd/>
              <a:tailEnd/>
            </a:ln>
            <a:effectLst/>
          </p:spPr>
          <p:txBody>
            <a:bodyPr wrap="none" anchor="ctr"/>
            <a:lstStyle/>
            <a:p>
              <a:pPr algn="ctr" fontAlgn="base">
                <a:spcBef>
                  <a:spcPct val="0"/>
                </a:spcBef>
                <a:spcAft>
                  <a:spcPct val="0"/>
                </a:spcAft>
                <a:defRPr/>
              </a:pPr>
              <a:endParaRPr lang="ko-KR" altLang="en-US" sz="2400" b="1" dirty="0">
                <a:solidFill>
                  <a:srgbClr val="000000"/>
                </a:solidFill>
                <a:latin typeface="굴림" pitchFamily="50" charset="-127"/>
                <a:ea typeface="굴림" pitchFamily="50" charset="-127"/>
              </a:endParaRPr>
            </a:p>
          </p:txBody>
        </p:sp>
        <p:sp>
          <p:nvSpPr>
            <p:cNvPr id="18" name="한쪽 모서리가 둥근 사각형 43"/>
            <p:cNvSpPr/>
            <p:nvPr/>
          </p:nvSpPr>
          <p:spPr>
            <a:xfrm flipH="1">
              <a:off x="755576" y="1556792"/>
              <a:ext cx="1121336" cy="720080"/>
            </a:xfrm>
            <a:prstGeom prst="round1Rect">
              <a:avLst>
                <a:gd name="adj" fmla="val 50000"/>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lgn="ctr" fontAlgn="base">
                <a:spcBef>
                  <a:spcPct val="0"/>
                </a:spcBef>
                <a:spcAft>
                  <a:spcPct val="0"/>
                </a:spcAft>
                <a:defRPr/>
              </a:pPr>
              <a:r>
                <a:rPr lang="en-US" sz="2400" dirty="0">
                  <a:latin typeface="Phetsarath OT" charset="0"/>
                  <a:cs typeface="Phetsarath OT" charset="0"/>
                </a:rPr>
                <a:t>1</a:t>
              </a:r>
              <a:endParaRPr lang="ko-KR" altLang="en-US" sz="2400" b="1" dirty="0">
                <a:solidFill>
                  <a:srgbClr val="000000"/>
                </a:solidFill>
                <a:latin typeface="굴림" pitchFamily="50" charset="-127"/>
                <a:ea typeface="굴림" pitchFamily="50" charset="-127"/>
              </a:endParaRPr>
            </a:p>
          </p:txBody>
        </p:sp>
      </p:grpSp>
      <p:grpSp>
        <p:nvGrpSpPr>
          <p:cNvPr id="19" name="그룹 67"/>
          <p:cNvGrpSpPr/>
          <p:nvPr/>
        </p:nvGrpSpPr>
        <p:grpSpPr>
          <a:xfrm>
            <a:off x="2447376" y="2454393"/>
            <a:ext cx="7248417" cy="466810"/>
            <a:chOff x="755576" y="2527637"/>
            <a:chExt cx="7371976" cy="720080"/>
          </a:xfrm>
        </p:grpSpPr>
        <p:sp>
          <p:nvSpPr>
            <p:cNvPr id="20" name="대각선 방향의 모서리가 둥근 사각형 46"/>
            <p:cNvSpPr/>
            <p:nvPr/>
          </p:nvSpPr>
          <p:spPr>
            <a:xfrm>
              <a:off x="755576" y="2527637"/>
              <a:ext cx="7371976" cy="720080"/>
            </a:xfrm>
            <a:prstGeom prst="round2DiagRect">
              <a:avLst>
                <a:gd name="adj1" fmla="val 50000"/>
                <a:gd name="adj2" fmla="val 0"/>
              </a:avLst>
            </a:prstGeom>
            <a:gradFill flip="none" rotWithShape="1">
              <a:gsLst>
                <a:gs pos="1000">
                  <a:schemeClr val="bg1"/>
                </a:gs>
                <a:gs pos="100000">
                  <a:schemeClr val="accent5">
                    <a:lumMod val="20000"/>
                    <a:lumOff val="80000"/>
                  </a:schemeClr>
                </a:gs>
              </a:gsLst>
              <a:lin ang="5400000" scaled="1"/>
              <a:tileRect/>
            </a:gradFill>
            <a:ln w="6350">
              <a:solidFill>
                <a:srgbClr val="0070C0"/>
              </a:solidFill>
              <a:round/>
              <a:headEnd/>
              <a:tailEnd/>
            </a:ln>
            <a:effectLst>
              <a:outerShdw blurRad="50800" dist="38100" dir="5400000" algn="t" rotWithShape="0">
                <a:prstClr val="black">
                  <a:alpha val="30000"/>
                </a:prstClr>
              </a:outerShdw>
            </a:effectLst>
          </p:spPr>
          <p:txBody>
            <a:bodyPr wrap="none" anchor="ctr"/>
            <a:lstStyle/>
            <a:p>
              <a:r>
                <a:rPr lang="en-US" altLang="ko-KR" sz="2400" dirty="0" err="1">
                  <a:latin typeface="Phetsarath OT" charset="0"/>
                  <a:ea typeface="HY견고딕" pitchFamily="18" charset="-127"/>
                  <a:cs typeface="Phetsarath OT" charset="0"/>
                </a:rPr>
                <a:t>ຊັບສີນ</a:t>
              </a:r>
              <a:r>
                <a:rPr lang="en-US" altLang="ko-KR" sz="2400" dirty="0">
                  <a:latin typeface="Phetsarath OT" charset="0"/>
                  <a:ea typeface="HY견고딕" pitchFamily="18" charset="-127"/>
                  <a:cs typeface="Phetsarath OT" charset="0"/>
                </a:rPr>
                <a:t>,  </a:t>
              </a:r>
              <a:r>
                <a:rPr lang="en-US" altLang="ko-KR" sz="2400" dirty="0" err="1">
                  <a:latin typeface="Phetsarath OT" charset="0"/>
                  <a:ea typeface="HY견고딕" pitchFamily="18" charset="-127"/>
                  <a:cs typeface="Phetsarath OT" charset="0"/>
                </a:rPr>
                <a:t>ລາຍຈ່າຍການນຳໃຊ້ເຄື່ອງມືການລົງທືນ</a:t>
              </a:r>
              <a:r>
                <a:rPr lang="en-US" altLang="ko-KR" sz="2400" dirty="0">
                  <a:latin typeface="Phetsarath OT" charset="0"/>
                  <a:ea typeface="HY견고딕" pitchFamily="18" charset="-127"/>
                  <a:cs typeface="Phetsarath OT" charset="0"/>
                </a:rPr>
                <a:t> (</a:t>
              </a:r>
              <a:r>
                <a:rPr lang="en-US" altLang="ko-KR" sz="2400" dirty="0" err="1">
                  <a:latin typeface="Phetsarath OT" charset="0"/>
                  <a:ea typeface="HY견고딕" pitchFamily="18" charset="-127"/>
                  <a:cs typeface="Phetsarath OT" charset="0"/>
                </a:rPr>
                <a:t>ຄ່າຫຼຸ້ຍຫຼ້ຽນ</a:t>
              </a:r>
              <a:r>
                <a:rPr lang="en-US" altLang="ko-KR" sz="2400" dirty="0">
                  <a:latin typeface="Phetsarath OT" charset="0"/>
                  <a:ea typeface="HY견고딕" pitchFamily="18" charset="-127"/>
                  <a:cs typeface="Phetsarath OT" charset="0"/>
                </a:rPr>
                <a:t>)</a:t>
              </a:r>
            </a:p>
          </p:txBody>
        </p:sp>
        <p:sp>
          <p:nvSpPr>
            <p:cNvPr id="21" name="한쪽 모서리가 둥근 사각형 47"/>
            <p:cNvSpPr/>
            <p:nvPr/>
          </p:nvSpPr>
          <p:spPr>
            <a:xfrm flipH="1">
              <a:off x="755576" y="2527637"/>
              <a:ext cx="1136600" cy="720080"/>
            </a:xfrm>
            <a:prstGeom prst="round1Rect">
              <a:avLst>
                <a:gd name="adj" fmla="val 50000"/>
              </a:avLst>
            </a:prstGeom>
            <a:gradFill flip="none" rotWithShape="1">
              <a:gsLst>
                <a:gs pos="0">
                  <a:srgbClr val="25767F"/>
                </a:gs>
                <a:gs pos="100000">
                  <a:srgbClr val="56D5D8"/>
                </a:gs>
              </a:gsLst>
              <a:lin ang="18900000" scaled="1"/>
              <a:tileRect/>
            </a:gradFill>
            <a:ln w="6350">
              <a:solidFill>
                <a:srgbClr val="1C5B62"/>
              </a:solidFill>
              <a:round/>
              <a:headEnd/>
              <a:tailEnd/>
            </a:ln>
            <a:effectLst>
              <a:outerShdw blurRad="50800" dist="38100" dir="5400000" algn="t" rotWithShape="0">
                <a:prstClr val="black">
                  <a:alpha val="30000"/>
                </a:prstClr>
              </a:outerShdw>
            </a:effectLst>
          </p:spPr>
          <p:txBody>
            <a:bodyPr wrap="none" anchor="ctr"/>
            <a:lstStyle/>
            <a:p>
              <a:pPr algn="ctr" fontAlgn="base">
                <a:spcBef>
                  <a:spcPct val="0"/>
                </a:spcBef>
                <a:spcAft>
                  <a:spcPct val="0"/>
                </a:spcAft>
                <a:defRPr/>
              </a:pPr>
              <a:endParaRPr lang="ko-KR" altLang="en-US" sz="2400" b="1" dirty="0">
                <a:solidFill>
                  <a:srgbClr val="000000"/>
                </a:solidFill>
                <a:latin typeface="굴림" pitchFamily="50" charset="-127"/>
                <a:ea typeface="굴림" pitchFamily="50" charset="-127"/>
              </a:endParaRPr>
            </a:p>
          </p:txBody>
        </p:sp>
        <p:sp>
          <p:nvSpPr>
            <p:cNvPr id="22" name="한쪽 모서리가 둥근 사각형 50"/>
            <p:cNvSpPr/>
            <p:nvPr/>
          </p:nvSpPr>
          <p:spPr>
            <a:xfrm flipH="1">
              <a:off x="755576" y="2527637"/>
              <a:ext cx="1136600" cy="720080"/>
            </a:xfrm>
            <a:prstGeom prst="round1Rect">
              <a:avLst>
                <a:gd name="adj" fmla="val 50000"/>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lgn="ctr" fontAlgn="base">
                <a:spcBef>
                  <a:spcPct val="0"/>
                </a:spcBef>
                <a:spcAft>
                  <a:spcPct val="0"/>
                </a:spcAft>
                <a:defRPr/>
              </a:pPr>
              <a:r>
                <a:rPr lang="en-US" sz="2400" dirty="0">
                  <a:latin typeface="Phetsarath OT" charset="0"/>
                  <a:cs typeface="Phetsarath OT" charset="0"/>
                </a:rPr>
                <a:t>2</a:t>
              </a:r>
              <a:endParaRPr lang="ko-KR" altLang="en-US" sz="2400" b="1" dirty="0">
                <a:solidFill>
                  <a:srgbClr val="000000"/>
                </a:solidFill>
                <a:latin typeface="굴림" pitchFamily="50" charset="-127"/>
                <a:ea typeface="굴림" pitchFamily="50" charset="-127"/>
              </a:endParaRPr>
            </a:p>
          </p:txBody>
        </p:sp>
      </p:grpSp>
      <p:grpSp>
        <p:nvGrpSpPr>
          <p:cNvPr id="23" name="그룹 68"/>
          <p:cNvGrpSpPr/>
          <p:nvPr/>
        </p:nvGrpSpPr>
        <p:grpSpPr>
          <a:xfrm>
            <a:off x="2418348" y="3001702"/>
            <a:ext cx="6883307" cy="466813"/>
            <a:chOff x="755576" y="3442032"/>
            <a:chExt cx="7371976" cy="720085"/>
          </a:xfrm>
        </p:grpSpPr>
        <p:sp>
          <p:nvSpPr>
            <p:cNvPr id="24" name="대각선 방향의 모서리가 둥근 사각형 54"/>
            <p:cNvSpPr/>
            <p:nvPr/>
          </p:nvSpPr>
          <p:spPr>
            <a:xfrm>
              <a:off x="755576" y="3442032"/>
              <a:ext cx="7371976" cy="720079"/>
            </a:xfrm>
            <a:prstGeom prst="round2DiagRect">
              <a:avLst>
                <a:gd name="adj1" fmla="val 50000"/>
                <a:gd name="adj2" fmla="val 0"/>
              </a:avLst>
            </a:prstGeom>
            <a:gradFill flip="none" rotWithShape="1">
              <a:gsLst>
                <a:gs pos="1000">
                  <a:schemeClr val="bg1"/>
                </a:gs>
                <a:gs pos="100000">
                  <a:srgbClr val="D5FFD5"/>
                </a:gs>
              </a:gsLst>
              <a:lin ang="5400000" scaled="1"/>
              <a:tileRect/>
            </a:gradFill>
            <a:ln w="6350">
              <a:solidFill>
                <a:srgbClr val="0070C0"/>
              </a:solidFill>
              <a:round/>
              <a:headEnd/>
              <a:tailEnd/>
            </a:ln>
            <a:effectLst>
              <a:outerShdw blurRad="50800" dist="38100" dir="5400000" algn="t" rotWithShape="0">
                <a:prstClr val="black">
                  <a:alpha val="30000"/>
                </a:prstClr>
              </a:outerShdw>
            </a:effectLst>
          </p:spPr>
          <p:txBody>
            <a:bodyPr wrap="none" anchor="ctr"/>
            <a:lstStyle/>
            <a:p>
              <a:r>
                <a:rPr lang="en-US" altLang="ko-KR" sz="2400" dirty="0">
                  <a:latin typeface="Phetsarath OT" charset="0"/>
                  <a:ea typeface="HY견고딕" pitchFamily="18" charset="-127"/>
                  <a:cs typeface="Phetsarath OT" charset="0"/>
                </a:rPr>
                <a:t>          </a:t>
              </a:r>
              <a:r>
                <a:rPr lang="en-US" altLang="ko-KR" sz="2400" dirty="0" err="1">
                  <a:latin typeface="Phetsarath OT" charset="0"/>
                  <a:ea typeface="HY견고딕" pitchFamily="18" charset="-127"/>
                  <a:cs typeface="Phetsarath OT" charset="0"/>
                </a:rPr>
                <a:t>ລາຍຈ່າຍອຸປະກອນ</a:t>
              </a:r>
              <a:endParaRPr lang="en-US" altLang="ko-KR" sz="2400" dirty="0">
                <a:latin typeface="Phetsarath OT" charset="0"/>
                <a:ea typeface="HY견고딕" pitchFamily="18" charset="-127"/>
                <a:cs typeface="Phetsarath OT" charset="0"/>
              </a:endParaRPr>
            </a:p>
          </p:txBody>
        </p:sp>
        <p:sp>
          <p:nvSpPr>
            <p:cNvPr id="25" name="한쪽 모서리가 둥근 사각형 56"/>
            <p:cNvSpPr/>
            <p:nvPr/>
          </p:nvSpPr>
          <p:spPr>
            <a:xfrm flipH="1">
              <a:off x="755576" y="3442038"/>
              <a:ext cx="1167126" cy="720079"/>
            </a:xfrm>
            <a:prstGeom prst="round1Rect">
              <a:avLst>
                <a:gd name="adj" fmla="val 50000"/>
              </a:avLst>
            </a:prstGeom>
            <a:gradFill flip="none" rotWithShape="1">
              <a:gsLst>
                <a:gs pos="0">
                  <a:srgbClr val="1D6950"/>
                </a:gs>
                <a:gs pos="100000">
                  <a:srgbClr val="4DD393"/>
                </a:gs>
              </a:gsLst>
              <a:lin ang="18900000" scaled="1"/>
              <a:tileRect/>
            </a:gradFill>
            <a:ln w="6350">
              <a:solidFill>
                <a:srgbClr val="003300"/>
              </a:solidFill>
              <a:round/>
              <a:headEnd/>
              <a:tailEnd/>
            </a:ln>
            <a:effectLst>
              <a:outerShdw blurRad="50800" dist="38100" dir="5400000" algn="t" rotWithShape="0">
                <a:prstClr val="black">
                  <a:alpha val="30000"/>
                </a:prstClr>
              </a:outerShdw>
            </a:effectLst>
          </p:spPr>
          <p:txBody>
            <a:bodyPr wrap="none" anchor="ctr"/>
            <a:lstStyle/>
            <a:p>
              <a:pPr algn="ctr" fontAlgn="base">
                <a:spcBef>
                  <a:spcPct val="0"/>
                </a:spcBef>
                <a:spcAft>
                  <a:spcPct val="0"/>
                </a:spcAft>
                <a:defRPr/>
              </a:pPr>
              <a:endParaRPr lang="ko-KR" altLang="en-US" sz="2400" b="1" dirty="0">
                <a:solidFill>
                  <a:srgbClr val="000000"/>
                </a:solidFill>
                <a:latin typeface="굴림" pitchFamily="50" charset="-127"/>
                <a:ea typeface="굴림" pitchFamily="50" charset="-127"/>
              </a:endParaRPr>
            </a:p>
          </p:txBody>
        </p:sp>
        <p:sp>
          <p:nvSpPr>
            <p:cNvPr id="27" name="한쪽 모서리가 둥근 사각형 57"/>
            <p:cNvSpPr/>
            <p:nvPr/>
          </p:nvSpPr>
          <p:spPr>
            <a:xfrm flipH="1">
              <a:off x="755576" y="3442038"/>
              <a:ext cx="1167126" cy="720079"/>
            </a:xfrm>
            <a:prstGeom prst="round1Rect">
              <a:avLst>
                <a:gd name="adj" fmla="val 50000"/>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lgn="ctr" fontAlgn="base">
                <a:spcBef>
                  <a:spcPct val="0"/>
                </a:spcBef>
                <a:spcAft>
                  <a:spcPct val="0"/>
                </a:spcAft>
                <a:defRPr/>
              </a:pPr>
              <a:r>
                <a:rPr lang="en-US" sz="2400" dirty="0">
                  <a:latin typeface="Phetsarath OT" charset="0"/>
                  <a:cs typeface="Phetsarath OT" charset="0"/>
                </a:rPr>
                <a:t>3</a:t>
              </a:r>
              <a:endParaRPr lang="ko-KR" altLang="en-US" sz="2400" b="1" dirty="0">
                <a:solidFill>
                  <a:srgbClr val="000000"/>
                </a:solidFill>
                <a:latin typeface="굴림" pitchFamily="50" charset="-127"/>
                <a:ea typeface="굴림" pitchFamily="50" charset="-127"/>
              </a:endParaRPr>
            </a:p>
          </p:txBody>
        </p:sp>
      </p:grpSp>
      <p:grpSp>
        <p:nvGrpSpPr>
          <p:cNvPr id="28" name="그룹 69"/>
          <p:cNvGrpSpPr/>
          <p:nvPr/>
        </p:nvGrpSpPr>
        <p:grpSpPr>
          <a:xfrm>
            <a:off x="2418348" y="3513220"/>
            <a:ext cx="6378811" cy="466809"/>
            <a:chOff x="755576" y="4379015"/>
            <a:chExt cx="7371976" cy="720080"/>
          </a:xfrm>
        </p:grpSpPr>
        <p:sp>
          <p:nvSpPr>
            <p:cNvPr id="29" name="대각선 방향의 모서리가 둥근 사각형 60"/>
            <p:cNvSpPr/>
            <p:nvPr/>
          </p:nvSpPr>
          <p:spPr>
            <a:xfrm>
              <a:off x="755576" y="4379015"/>
              <a:ext cx="7371976" cy="720080"/>
            </a:xfrm>
            <a:prstGeom prst="round2DiagRect">
              <a:avLst>
                <a:gd name="adj1" fmla="val 50000"/>
                <a:gd name="adj2" fmla="val 0"/>
              </a:avLst>
            </a:prstGeom>
            <a:gradFill flip="none" rotWithShape="1">
              <a:gsLst>
                <a:gs pos="1000">
                  <a:schemeClr val="bg1"/>
                </a:gs>
                <a:gs pos="100000">
                  <a:schemeClr val="accent3">
                    <a:lumMod val="40000"/>
                    <a:lumOff val="60000"/>
                  </a:schemeClr>
                </a:gs>
              </a:gsLst>
              <a:lin ang="5400000" scaled="1"/>
              <a:tileRect/>
            </a:gradFill>
            <a:ln w="6350">
              <a:solidFill>
                <a:srgbClr val="0070C0"/>
              </a:solidFill>
              <a:round/>
              <a:headEnd/>
              <a:tailEnd/>
            </a:ln>
            <a:effectLst>
              <a:outerShdw blurRad="50800" dist="38100" dir="5400000" algn="t" rotWithShape="0">
                <a:prstClr val="black">
                  <a:alpha val="30000"/>
                </a:prstClr>
              </a:outerShdw>
            </a:effectLst>
          </p:spPr>
          <p:txBody>
            <a:bodyPr wrap="none" anchor="ctr"/>
            <a:lstStyle/>
            <a:p>
              <a:r>
                <a:rPr lang="en-US" altLang="ko-KR" sz="2400" dirty="0">
                  <a:latin typeface="Phetsarath OT" charset="0"/>
                  <a:ea typeface="HY견고딕" pitchFamily="18" charset="-127"/>
                  <a:cs typeface="Phetsarath OT" charset="0"/>
                </a:rPr>
                <a:t>          </a:t>
              </a:r>
              <a:r>
                <a:rPr lang="en-US" altLang="ko-KR" sz="2400" dirty="0" err="1">
                  <a:latin typeface="Phetsarath OT" charset="0"/>
                  <a:ea typeface="HY견고딕" pitchFamily="18" charset="-127"/>
                  <a:cs typeface="Phetsarath OT" charset="0"/>
                </a:rPr>
                <a:t>ຄ່າບໍລິການພາຍນອກ</a:t>
              </a:r>
              <a:endParaRPr lang="en-US" altLang="ko-KR" sz="2400" dirty="0">
                <a:latin typeface="Phetsarath OT" charset="0"/>
                <a:ea typeface="HY견고딕" pitchFamily="18" charset="-127"/>
                <a:cs typeface="Phetsarath OT" charset="0"/>
              </a:endParaRPr>
            </a:p>
          </p:txBody>
        </p:sp>
        <p:sp>
          <p:nvSpPr>
            <p:cNvPr id="30" name="한쪽 모서리가 둥근 사각형 61"/>
            <p:cNvSpPr/>
            <p:nvPr/>
          </p:nvSpPr>
          <p:spPr>
            <a:xfrm flipH="1">
              <a:off x="755576" y="4379015"/>
              <a:ext cx="1167126" cy="720080"/>
            </a:xfrm>
            <a:prstGeom prst="round1Rect">
              <a:avLst>
                <a:gd name="adj" fmla="val 50000"/>
              </a:avLst>
            </a:prstGeom>
            <a:gradFill flip="none" rotWithShape="1">
              <a:gsLst>
                <a:gs pos="0">
                  <a:srgbClr val="3D6B1B"/>
                </a:gs>
                <a:gs pos="100000">
                  <a:srgbClr val="9DCE46"/>
                </a:gs>
              </a:gsLst>
              <a:lin ang="16200000" scaled="1"/>
              <a:tileRect/>
            </a:gradFill>
            <a:ln w="6350">
              <a:solidFill>
                <a:srgbClr val="285000"/>
              </a:solidFill>
              <a:round/>
              <a:headEnd/>
              <a:tailEnd/>
            </a:ln>
            <a:effectLst>
              <a:outerShdw blurRad="50800" dist="38100" dir="5400000" algn="t" rotWithShape="0">
                <a:prstClr val="black">
                  <a:alpha val="30000"/>
                </a:prstClr>
              </a:outerShdw>
            </a:effectLst>
          </p:spPr>
          <p:txBody>
            <a:bodyPr wrap="none" anchor="ctr"/>
            <a:lstStyle/>
            <a:p>
              <a:pPr algn="ctr" fontAlgn="base">
                <a:spcBef>
                  <a:spcPct val="0"/>
                </a:spcBef>
                <a:spcAft>
                  <a:spcPct val="0"/>
                </a:spcAft>
                <a:defRPr/>
              </a:pPr>
              <a:endParaRPr lang="ko-KR" altLang="en-US" sz="2400" b="1" dirty="0">
                <a:solidFill>
                  <a:srgbClr val="000000"/>
                </a:solidFill>
                <a:latin typeface="굴림" pitchFamily="50" charset="-127"/>
                <a:ea typeface="굴림" pitchFamily="50" charset="-127"/>
              </a:endParaRPr>
            </a:p>
          </p:txBody>
        </p:sp>
        <p:sp>
          <p:nvSpPr>
            <p:cNvPr id="33" name="한쪽 모서리가 둥근 사각형 63"/>
            <p:cNvSpPr/>
            <p:nvPr/>
          </p:nvSpPr>
          <p:spPr>
            <a:xfrm flipH="1">
              <a:off x="755576" y="4379015"/>
              <a:ext cx="1167126" cy="720080"/>
            </a:xfrm>
            <a:prstGeom prst="round1Rect">
              <a:avLst>
                <a:gd name="adj" fmla="val 50000"/>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lgn="ctr" fontAlgn="base">
                <a:spcBef>
                  <a:spcPct val="0"/>
                </a:spcBef>
                <a:spcAft>
                  <a:spcPct val="0"/>
                </a:spcAft>
                <a:defRPr/>
              </a:pPr>
              <a:endParaRPr lang="en-US" sz="2400" dirty="0">
                <a:latin typeface="Phetsarath OT" charset="0"/>
                <a:cs typeface="Phetsarath OT" charset="0"/>
              </a:endParaRPr>
            </a:p>
            <a:p>
              <a:pPr algn="ctr" fontAlgn="base">
                <a:spcBef>
                  <a:spcPct val="0"/>
                </a:spcBef>
                <a:spcAft>
                  <a:spcPct val="0"/>
                </a:spcAft>
                <a:defRPr/>
              </a:pPr>
              <a:r>
                <a:rPr lang="en-US" sz="2400" dirty="0">
                  <a:latin typeface="Phetsarath OT" charset="0"/>
                  <a:cs typeface="Phetsarath OT" charset="0"/>
                </a:rPr>
                <a:t>4</a:t>
              </a:r>
              <a:endParaRPr lang="ko-KR" altLang="en-US" sz="2400" b="1" dirty="0">
                <a:solidFill>
                  <a:srgbClr val="000000"/>
                </a:solidFill>
                <a:latin typeface="굴림" pitchFamily="50" charset="-127"/>
                <a:ea typeface="굴림" pitchFamily="50" charset="-127"/>
              </a:endParaRPr>
            </a:p>
            <a:p>
              <a:pPr algn="ctr" fontAlgn="base">
                <a:spcBef>
                  <a:spcPct val="0"/>
                </a:spcBef>
                <a:spcAft>
                  <a:spcPct val="0"/>
                </a:spcAft>
                <a:defRPr/>
              </a:pPr>
              <a:endParaRPr lang="ko-KR" altLang="en-US" sz="2400" b="1" dirty="0">
                <a:latin typeface="Phetsarath OT" charset="0"/>
                <a:ea typeface="굴림" pitchFamily="50" charset="-127"/>
                <a:cs typeface="Phetsarath OT" charset="0"/>
              </a:endParaRPr>
            </a:p>
          </p:txBody>
        </p:sp>
      </p:grpSp>
      <p:grpSp>
        <p:nvGrpSpPr>
          <p:cNvPr id="35" name="그룹 68"/>
          <p:cNvGrpSpPr/>
          <p:nvPr/>
        </p:nvGrpSpPr>
        <p:grpSpPr>
          <a:xfrm>
            <a:off x="2396580" y="4043682"/>
            <a:ext cx="5911353" cy="466820"/>
            <a:chOff x="755576" y="3442023"/>
            <a:chExt cx="7371976" cy="720094"/>
          </a:xfrm>
        </p:grpSpPr>
        <p:sp>
          <p:nvSpPr>
            <p:cNvPr id="36" name="대각선 방향의 모서리가 둥근 사각형 54"/>
            <p:cNvSpPr/>
            <p:nvPr/>
          </p:nvSpPr>
          <p:spPr>
            <a:xfrm>
              <a:off x="755576" y="3442023"/>
              <a:ext cx="7371976" cy="720076"/>
            </a:xfrm>
            <a:prstGeom prst="round2DiagRect">
              <a:avLst>
                <a:gd name="adj1" fmla="val 50000"/>
                <a:gd name="adj2" fmla="val 0"/>
              </a:avLst>
            </a:prstGeom>
            <a:gradFill flip="none" rotWithShape="1">
              <a:gsLst>
                <a:gs pos="1000">
                  <a:schemeClr val="bg1"/>
                </a:gs>
                <a:gs pos="100000">
                  <a:srgbClr val="D5FFD5"/>
                </a:gs>
              </a:gsLst>
              <a:lin ang="5400000" scaled="1"/>
              <a:tileRect/>
            </a:gradFill>
            <a:ln w="6350">
              <a:solidFill>
                <a:srgbClr val="0070C0"/>
              </a:solidFill>
              <a:round/>
              <a:headEnd/>
              <a:tailEnd/>
            </a:ln>
            <a:effectLst>
              <a:outerShdw blurRad="50800" dist="38100" dir="5400000" algn="t" rotWithShape="0">
                <a:prstClr val="black">
                  <a:alpha val="30000"/>
                </a:prstClr>
              </a:outerShdw>
            </a:effectLst>
          </p:spPr>
          <p:txBody>
            <a:bodyPr wrap="none" anchor="ctr"/>
            <a:lstStyle/>
            <a:p>
              <a:r>
                <a:rPr lang="en-US" altLang="ko-KR" sz="2400" dirty="0">
                  <a:latin typeface="Phetsarath OT" charset="0"/>
                  <a:ea typeface="HY견고딕" pitchFamily="18" charset="-127"/>
                  <a:cs typeface="Phetsarath OT" charset="0"/>
                </a:rPr>
                <a:t>         </a:t>
              </a:r>
              <a:r>
                <a:rPr lang="en-US" altLang="ko-KR" sz="2400" dirty="0" err="1">
                  <a:latin typeface="Phetsarath OT" charset="0"/>
                  <a:ea typeface="HY견고딕" pitchFamily="18" charset="-127"/>
                  <a:cs typeface="Phetsarath OT" charset="0"/>
                </a:rPr>
                <a:t>ຄ່າດອກເບ້ຍ</a:t>
              </a:r>
              <a:r>
                <a:rPr lang="en-US" altLang="ko-KR" sz="2400" dirty="0">
                  <a:latin typeface="Phetsarath OT" charset="0"/>
                  <a:ea typeface="HY견고딕" pitchFamily="18" charset="-127"/>
                  <a:cs typeface="Phetsarath OT" charset="0"/>
                </a:rPr>
                <a:t>/</a:t>
              </a:r>
              <a:r>
                <a:rPr lang="en-US" altLang="ko-KR" sz="2400" dirty="0" err="1">
                  <a:latin typeface="Phetsarath OT" charset="0"/>
                  <a:ea typeface="HY견고딕" pitchFamily="18" charset="-127"/>
                  <a:cs typeface="Phetsarath OT" charset="0"/>
                </a:rPr>
                <a:t>ຕົ້ນທືນ</a:t>
              </a:r>
              <a:endParaRPr lang="en-US" altLang="ko-KR" sz="2400" dirty="0">
                <a:latin typeface="Phetsarath OT" charset="0"/>
                <a:ea typeface="HY견고딕" pitchFamily="18" charset="-127"/>
                <a:cs typeface="Phetsarath OT" charset="0"/>
              </a:endParaRPr>
            </a:p>
          </p:txBody>
        </p:sp>
        <p:sp>
          <p:nvSpPr>
            <p:cNvPr id="37" name="한쪽 모서리가 둥근 사각형 56"/>
            <p:cNvSpPr/>
            <p:nvPr/>
          </p:nvSpPr>
          <p:spPr>
            <a:xfrm flipH="1">
              <a:off x="755576" y="3442037"/>
              <a:ext cx="1190017" cy="720080"/>
            </a:xfrm>
            <a:prstGeom prst="round1Rect">
              <a:avLst>
                <a:gd name="adj" fmla="val 50000"/>
              </a:avLst>
            </a:prstGeom>
            <a:gradFill flip="none" rotWithShape="1">
              <a:gsLst>
                <a:gs pos="0">
                  <a:srgbClr val="1D6950"/>
                </a:gs>
                <a:gs pos="100000">
                  <a:srgbClr val="4DD393"/>
                </a:gs>
              </a:gsLst>
              <a:lin ang="18900000" scaled="1"/>
              <a:tileRect/>
            </a:gradFill>
            <a:ln w="6350">
              <a:solidFill>
                <a:srgbClr val="003300"/>
              </a:solidFill>
              <a:round/>
              <a:headEnd/>
              <a:tailEnd/>
            </a:ln>
            <a:effectLst>
              <a:outerShdw blurRad="50800" dist="38100" dir="5400000" algn="t" rotWithShape="0">
                <a:prstClr val="black">
                  <a:alpha val="30000"/>
                </a:prstClr>
              </a:outerShdw>
            </a:effectLst>
          </p:spPr>
          <p:txBody>
            <a:bodyPr wrap="none" anchor="ctr"/>
            <a:lstStyle/>
            <a:p>
              <a:pPr algn="ctr" fontAlgn="base">
                <a:spcBef>
                  <a:spcPct val="0"/>
                </a:spcBef>
                <a:spcAft>
                  <a:spcPct val="0"/>
                </a:spcAft>
                <a:defRPr/>
              </a:pPr>
              <a:endParaRPr lang="ko-KR" altLang="en-US" sz="2400" b="1" dirty="0">
                <a:solidFill>
                  <a:srgbClr val="000000"/>
                </a:solidFill>
                <a:latin typeface="Phetsarath OT" charset="0"/>
                <a:ea typeface="굴림" pitchFamily="50" charset="-127"/>
                <a:cs typeface="Phetsarath OT" charset="0"/>
              </a:endParaRPr>
            </a:p>
          </p:txBody>
        </p:sp>
        <p:sp>
          <p:nvSpPr>
            <p:cNvPr id="38" name="한쪽 모서리가 둥근 사각형 57"/>
            <p:cNvSpPr/>
            <p:nvPr/>
          </p:nvSpPr>
          <p:spPr>
            <a:xfrm flipH="1">
              <a:off x="755576" y="3442037"/>
              <a:ext cx="1190017" cy="720080"/>
            </a:xfrm>
            <a:prstGeom prst="round1Rect">
              <a:avLst>
                <a:gd name="adj" fmla="val 50000"/>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lgn="ctr" fontAlgn="base">
                <a:spcBef>
                  <a:spcPct val="0"/>
                </a:spcBef>
                <a:spcAft>
                  <a:spcPct val="0"/>
                </a:spcAft>
                <a:defRPr/>
              </a:pPr>
              <a:endParaRPr lang="en-US" sz="2400" dirty="0">
                <a:latin typeface="Phetsarath OT" charset="0"/>
                <a:cs typeface="Phetsarath OT" charset="0"/>
              </a:endParaRPr>
            </a:p>
            <a:p>
              <a:pPr algn="ctr" fontAlgn="base">
                <a:spcBef>
                  <a:spcPct val="0"/>
                </a:spcBef>
                <a:spcAft>
                  <a:spcPct val="0"/>
                </a:spcAft>
                <a:defRPr/>
              </a:pPr>
              <a:r>
                <a:rPr lang="en-US" sz="2400" dirty="0">
                  <a:latin typeface="Phetsarath OT" charset="0"/>
                  <a:cs typeface="Phetsarath OT" charset="0"/>
                </a:rPr>
                <a:t>5</a:t>
              </a:r>
              <a:endParaRPr lang="ko-KR" altLang="en-US" sz="2400" b="1" dirty="0">
                <a:solidFill>
                  <a:srgbClr val="000000"/>
                </a:solidFill>
                <a:latin typeface="Phetsarath OT" charset="0"/>
                <a:ea typeface="굴림" pitchFamily="50" charset="-127"/>
                <a:cs typeface="Phetsarath OT" charset="0"/>
              </a:endParaRPr>
            </a:p>
            <a:p>
              <a:pPr algn="ctr" fontAlgn="base">
                <a:spcBef>
                  <a:spcPct val="0"/>
                </a:spcBef>
                <a:spcAft>
                  <a:spcPct val="0"/>
                </a:spcAft>
                <a:defRPr/>
              </a:pPr>
              <a:endParaRPr lang="ko-KR" altLang="en-US" sz="2400" b="1" dirty="0">
                <a:solidFill>
                  <a:srgbClr val="000000"/>
                </a:solidFill>
                <a:latin typeface="Phetsarath OT" charset="0"/>
                <a:ea typeface="굴림" pitchFamily="50" charset="-127"/>
                <a:cs typeface="Phetsarath OT" charset="0"/>
              </a:endParaRPr>
            </a:p>
          </p:txBody>
        </p:sp>
      </p:grpSp>
      <p:grpSp>
        <p:nvGrpSpPr>
          <p:cNvPr id="39" name="그룹 69"/>
          <p:cNvGrpSpPr/>
          <p:nvPr/>
        </p:nvGrpSpPr>
        <p:grpSpPr>
          <a:xfrm>
            <a:off x="2391619" y="4548953"/>
            <a:ext cx="5569967" cy="466809"/>
            <a:chOff x="755576" y="4379015"/>
            <a:chExt cx="7371976" cy="720080"/>
          </a:xfrm>
        </p:grpSpPr>
        <p:sp>
          <p:nvSpPr>
            <p:cNvPr id="40" name="대각선 방향의 모서리가 둥근 사각형 60"/>
            <p:cNvSpPr/>
            <p:nvPr/>
          </p:nvSpPr>
          <p:spPr>
            <a:xfrm>
              <a:off x="755576" y="4379015"/>
              <a:ext cx="7371976" cy="720080"/>
            </a:xfrm>
            <a:prstGeom prst="round2DiagRect">
              <a:avLst>
                <a:gd name="adj1" fmla="val 50000"/>
                <a:gd name="adj2" fmla="val 0"/>
              </a:avLst>
            </a:prstGeom>
            <a:gradFill flip="none" rotWithShape="1">
              <a:gsLst>
                <a:gs pos="1000">
                  <a:schemeClr val="bg1"/>
                </a:gs>
                <a:gs pos="100000">
                  <a:schemeClr val="accent3">
                    <a:lumMod val="40000"/>
                    <a:lumOff val="60000"/>
                  </a:schemeClr>
                </a:gs>
              </a:gsLst>
              <a:lin ang="5400000" scaled="1"/>
              <a:tileRect/>
            </a:gradFill>
            <a:ln w="6350">
              <a:solidFill>
                <a:srgbClr val="0070C0"/>
              </a:solidFill>
              <a:round/>
              <a:headEnd/>
              <a:tailEnd/>
            </a:ln>
            <a:effectLst>
              <a:outerShdw blurRad="50800" dist="38100" dir="5400000" algn="t" rotWithShape="0">
                <a:prstClr val="black">
                  <a:alpha val="30000"/>
                </a:prstClr>
              </a:outerShdw>
            </a:effectLst>
          </p:spPr>
          <p:txBody>
            <a:bodyPr wrap="none" anchor="ctr"/>
            <a:lstStyle/>
            <a:p>
              <a:r>
                <a:rPr lang="en-US" altLang="ko-KR" sz="2400" dirty="0">
                  <a:latin typeface="Phetsarath OT" charset="0"/>
                  <a:ea typeface="HY견고딕" pitchFamily="18" charset="-127"/>
                  <a:cs typeface="Phetsarath OT" charset="0"/>
                </a:rPr>
                <a:t>         </a:t>
              </a:r>
              <a:r>
                <a:rPr lang="en-US" altLang="ko-KR" sz="2400" dirty="0" err="1">
                  <a:latin typeface="Phetsarath OT" charset="0"/>
                  <a:ea typeface="HY견고딕" pitchFamily="18" charset="-127"/>
                  <a:cs typeface="Phetsarath OT" charset="0"/>
                </a:rPr>
                <a:t>ຄ່າບໍລິການທົ່ວໄປ</a:t>
              </a:r>
              <a:r>
                <a:rPr lang="en-US" altLang="ko-KR" sz="2400" dirty="0">
                  <a:latin typeface="Phetsarath OT" charset="0"/>
                  <a:ea typeface="HY견고딕" pitchFamily="18" charset="-127"/>
                  <a:cs typeface="Phetsarath OT" charset="0"/>
                </a:rPr>
                <a:t>/</a:t>
              </a:r>
              <a:r>
                <a:rPr lang="en-US" altLang="ko-KR" sz="2400" dirty="0" err="1">
                  <a:latin typeface="Phetsarath OT" charset="0"/>
                  <a:ea typeface="HY견고딕" pitchFamily="18" charset="-127"/>
                  <a:cs typeface="Phetsarath OT" charset="0"/>
                </a:rPr>
                <a:t>ອາກອນຕ່າງ</a:t>
              </a:r>
              <a:r>
                <a:rPr lang="en-US" altLang="ko-KR" sz="2400" dirty="0">
                  <a:latin typeface="Phetsarath OT" charset="0"/>
                  <a:ea typeface="HY견고딕" pitchFamily="18" charset="-127"/>
                  <a:cs typeface="Phetsarath OT" charset="0"/>
                </a:rPr>
                <a:t>ໆ</a:t>
              </a:r>
            </a:p>
          </p:txBody>
        </p:sp>
        <p:sp>
          <p:nvSpPr>
            <p:cNvPr id="41" name="한쪽 모서리가 둥근 사각형 61"/>
            <p:cNvSpPr/>
            <p:nvPr/>
          </p:nvSpPr>
          <p:spPr>
            <a:xfrm flipH="1">
              <a:off x="755576" y="4379015"/>
              <a:ext cx="1195234" cy="720080"/>
            </a:xfrm>
            <a:prstGeom prst="round1Rect">
              <a:avLst>
                <a:gd name="adj" fmla="val 50000"/>
              </a:avLst>
            </a:prstGeom>
            <a:gradFill flip="none" rotWithShape="1">
              <a:gsLst>
                <a:gs pos="0">
                  <a:srgbClr val="3D6B1B"/>
                </a:gs>
                <a:gs pos="100000">
                  <a:srgbClr val="9DCE46"/>
                </a:gs>
              </a:gsLst>
              <a:lin ang="16200000" scaled="1"/>
              <a:tileRect/>
            </a:gradFill>
            <a:ln w="6350">
              <a:solidFill>
                <a:srgbClr val="285000"/>
              </a:solidFill>
              <a:round/>
              <a:headEnd/>
              <a:tailEnd/>
            </a:ln>
            <a:effectLst>
              <a:outerShdw blurRad="50800" dist="38100" dir="5400000" algn="t" rotWithShape="0">
                <a:prstClr val="black">
                  <a:alpha val="30000"/>
                </a:prstClr>
              </a:outerShdw>
            </a:effectLst>
          </p:spPr>
          <p:txBody>
            <a:bodyPr wrap="none" anchor="ctr"/>
            <a:lstStyle/>
            <a:p>
              <a:pPr algn="ctr" fontAlgn="base">
                <a:spcBef>
                  <a:spcPct val="0"/>
                </a:spcBef>
                <a:spcAft>
                  <a:spcPct val="0"/>
                </a:spcAft>
                <a:defRPr/>
              </a:pPr>
              <a:endParaRPr lang="ko-KR" altLang="en-US" sz="2400" b="1" dirty="0">
                <a:solidFill>
                  <a:srgbClr val="000000"/>
                </a:solidFill>
                <a:latin typeface="굴림" pitchFamily="50" charset="-127"/>
                <a:ea typeface="굴림" pitchFamily="50" charset="-127"/>
              </a:endParaRPr>
            </a:p>
          </p:txBody>
        </p:sp>
        <p:sp>
          <p:nvSpPr>
            <p:cNvPr id="42" name="한쪽 모서리가 둥근 사각형 63"/>
            <p:cNvSpPr/>
            <p:nvPr/>
          </p:nvSpPr>
          <p:spPr>
            <a:xfrm flipH="1">
              <a:off x="755576" y="4379015"/>
              <a:ext cx="1195234" cy="720080"/>
            </a:xfrm>
            <a:prstGeom prst="round1Rect">
              <a:avLst>
                <a:gd name="adj" fmla="val 50000"/>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lgn="ctr" fontAlgn="base">
                <a:spcBef>
                  <a:spcPct val="0"/>
                </a:spcBef>
                <a:spcAft>
                  <a:spcPct val="0"/>
                </a:spcAft>
                <a:defRPr/>
              </a:pPr>
              <a:endParaRPr lang="en-US" sz="2400" dirty="0">
                <a:latin typeface="Phetsarath OT" charset="0"/>
                <a:cs typeface="Phetsarath OT" charset="0"/>
              </a:endParaRPr>
            </a:p>
            <a:p>
              <a:pPr algn="ctr" fontAlgn="base">
                <a:spcBef>
                  <a:spcPct val="0"/>
                </a:spcBef>
                <a:spcAft>
                  <a:spcPct val="0"/>
                </a:spcAft>
                <a:defRPr/>
              </a:pPr>
              <a:r>
                <a:rPr lang="en-US" sz="2400" dirty="0">
                  <a:latin typeface="Phetsarath OT" charset="0"/>
                  <a:cs typeface="Phetsarath OT" charset="0"/>
                </a:rPr>
                <a:t>6</a:t>
              </a:r>
              <a:endParaRPr lang="ko-KR" altLang="en-US" sz="2400" b="1" dirty="0">
                <a:solidFill>
                  <a:srgbClr val="000000"/>
                </a:solidFill>
                <a:latin typeface="굴림" pitchFamily="50" charset="-127"/>
                <a:ea typeface="굴림" pitchFamily="50" charset="-127"/>
              </a:endParaRPr>
            </a:p>
            <a:p>
              <a:pPr algn="ctr" fontAlgn="base">
                <a:spcBef>
                  <a:spcPct val="0"/>
                </a:spcBef>
                <a:spcAft>
                  <a:spcPct val="0"/>
                </a:spcAft>
                <a:defRPr/>
              </a:pPr>
              <a:endParaRPr lang="ko-KR" altLang="en-US" sz="2400" b="1" dirty="0">
                <a:latin typeface="Phetsarath OT" charset="0"/>
                <a:ea typeface="굴림" pitchFamily="50" charset="-127"/>
                <a:cs typeface="Phetsarath OT" charset="0"/>
              </a:endParaRPr>
            </a:p>
          </p:txBody>
        </p:sp>
      </p:grpSp>
      <p:grpSp>
        <p:nvGrpSpPr>
          <p:cNvPr id="43" name="그룹 69"/>
          <p:cNvGrpSpPr/>
          <p:nvPr/>
        </p:nvGrpSpPr>
        <p:grpSpPr>
          <a:xfrm>
            <a:off x="2389645" y="5093228"/>
            <a:ext cx="5256632" cy="466809"/>
            <a:chOff x="755576" y="4379015"/>
            <a:chExt cx="7371976" cy="720080"/>
          </a:xfrm>
        </p:grpSpPr>
        <p:sp>
          <p:nvSpPr>
            <p:cNvPr id="44" name="대각선 방향의 모서리가 둥근 사각형 60"/>
            <p:cNvSpPr/>
            <p:nvPr/>
          </p:nvSpPr>
          <p:spPr>
            <a:xfrm>
              <a:off x="755576" y="4379015"/>
              <a:ext cx="7371976" cy="720080"/>
            </a:xfrm>
            <a:prstGeom prst="round2DiagRect">
              <a:avLst>
                <a:gd name="adj1" fmla="val 50000"/>
                <a:gd name="adj2" fmla="val 0"/>
              </a:avLst>
            </a:prstGeom>
            <a:gradFill flip="none" rotWithShape="1">
              <a:gsLst>
                <a:gs pos="1000">
                  <a:schemeClr val="bg1"/>
                </a:gs>
                <a:gs pos="100000">
                  <a:schemeClr val="accent3">
                    <a:lumMod val="40000"/>
                    <a:lumOff val="60000"/>
                  </a:schemeClr>
                </a:gs>
              </a:gsLst>
              <a:lin ang="5400000" scaled="1"/>
              <a:tileRect/>
            </a:gradFill>
            <a:ln w="6350">
              <a:solidFill>
                <a:srgbClr val="0070C0"/>
              </a:solidFill>
              <a:round/>
              <a:headEnd/>
              <a:tailEnd/>
            </a:ln>
            <a:effectLst>
              <a:outerShdw blurRad="50800" dist="38100" dir="5400000" algn="t" rotWithShape="0">
                <a:prstClr val="black">
                  <a:alpha val="30000"/>
                </a:prstClr>
              </a:outerShdw>
            </a:effectLst>
          </p:spPr>
          <p:txBody>
            <a:bodyPr wrap="none" anchor="ctr"/>
            <a:lstStyle/>
            <a:p>
              <a:r>
                <a:rPr lang="en-US" sz="2400" dirty="0">
                  <a:latin typeface="Phetsarath OT" charset="0"/>
                  <a:cs typeface="Phetsarath OT" charset="0"/>
                </a:rPr>
                <a:t>         </a:t>
              </a:r>
              <a:r>
                <a:rPr lang="en-US" altLang="ko-KR" sz="2400" dirty="0" err="1">
                  <a:latin typeface="Phetsarath OT" charset="0"/>
                  <a:ea typeface="HY견고딕" pitchFamily="18" charset="-127"/>
                  <a:cs typeface="Phetsarath OT" charset="0"/>
                </a:rPr>
                <a:t>ຄ່າຫຼີກຫຼ່ຽງຄວາມສ່ຽງ</a:t>
              </a:r>
              <a:endParaRPr lang="en-US" altLang="ko-KR" sz="2400" dirty="0">
                <a:latin typeface="Phetsarath OT" charset="0"/>
                <a:ea typeface="HY견고딕" pitchFamily="18" charset="-127"/>
                <a:cs typeface="Phetsarath OT" charset="0"/>
              </a:endParaRPr>
            </a:p>
          </p:txBody>
        </p:sp>
        <p:sp>
          <p:nvSpPr>
            <p:cNvPr id="45" name="한쪽 모서리가 둥근 사각형 61"/>
            <p:cNvSpPr/>
            <p:nvPr/>
          </p:nvSpPr>
          <p:spPr>
            <a:xfrm flipH="1">
              <a:off x="755576" y="4379015"/>
              <a:ext cx="1195234" cy="720080"/>
            </a:xfrm>
            <a:prstGeom prst="round1Rect">
              <a:avLst>
                <a:gd name="adj" fmla="val 50000"/>
              </a:avLst>
            </a:prstGeom>
            <a:gradFill flip="none" rotWithShape="1">
              <a:gsLst>
                <a:gs pos="0">
                  <a:srgbClr val="3D6B1B"/>
                </a:gs>
                <a:gs pos="100000">
                  <a:srgbClr val="9DCE46"/>
                </a:gs>
              </a:gsLst>
              <a:lin ang="16200000" scaled="1"/>
              <a:tileRect/>
            </a:gradFill>
            <a:ln w="6350">
              <a:solidFill>
                <a:srgbClr val="285000"/>
              </a:solidFill>
              <a:round/>
              <a:headEnd/>
              <a:tailEnd/>
            </a:ln>
            <a:effectLst>
              <a:outerShdw blurRad="50800" dist="38100" dir="5400000" algn="t" rotWithShape="0">
                <a:prstClr val="black">
                  <a:alpha val="30000"/>
                </a:prstClr>
              </a:outerShdw>
            </a:effectLst>
          </p:spPr>
          <p:txBody>
            <a:bodyPr wrap="none" anchor="ctr"/>
            <a:lstStyle/>
            <a:p>
              <a:pPr algn="ctr" fontAlgn="base">
                <a:spcBef>
                  <a:spcPct val="0"/>
                </a:spcBef>
                <a:spcAft>
                  <a:spcPct val="0"/>
                </a:spcAft>
                <a:defRPr/>
              </a:pPr>
              <a:endParaRPr lang="ko-KR" altLang="en-US" sz="2400" b="1" dirty="0">
                <a:solidFill>
                  <a:srgbClr val="000000"/>
                </a:solidFill>
                <a:latin typeface="굴림" pitchFamily="50" charset="-127"/>
                <a:ea typeface="굴림" pitchFamily="50" charset="-127"/>
              </a:endParaRPr>
            </a:p>
          </p:txBody>
        </p:sp>
        <p:sp>
          <p:nvSpPr>
            <p:cNvPr id="46" name="한쪽 모서리가 둥근 사각형 63"/>
            <p:cNvSpPr/>
            <p:nvPr/>
          </p:nvSpPr>
          <p:spPr>
            <a:xfrm flipH="1">
              <a:off x="755576" y="4379015"/>
              <a:ext cx="1195234" cy="720080"/>
            </a:xfrm>
            <a:prstGeom prst="round1Rect">
              <a:avLst>
                <a:gd name="adj" fmla="val 50000"/>
              </a:avLst>
            </a:prstGeom>
            <a:gradFill flip="none" rotWithShape="1">
              <a:gsLst>
                <a:gs pos="50000">
                  <a:schemeClr val="bg1">
                    <a:alpha val="17000"/>
                  </a:schemeClr>
                </a:gs>
                <a:gs pos="51000">
                  <a:schemeClr val="bg1">
                    <a:alpha val="0"/>
                  </a:schemeClr>
                </a:gs>
              </a:gsLst>
              <a:lin ang="5400000" scaled="1"/>
              <a:tileRect/>
            </a:gradFill>
            <a:ln w="6350">
              <a:noFill/>
              <a:round/>
              <a:headEnd/>
              <a:tailEnd/>
            </a:ln>
            <a:effectLst/>
          </p:spPr>
          <p:txBody>
            <a:bodyPr wrap="none" anchor="ctr"/>
            <a:lstStyle/>
            <a:p>
              <a:pPr algn="ctr" fontAlgn="base">
                <a:spcBef>
                  <a:spcPct val="0"/>
                </a:spcBef>
                <a:spcAft>
                  <a:spcPct val="0"/>
                </a:spcAft>
                <a:defRPr/>
              </a:pPr>
              <a:endParaRPr lang="en-US" sz="2400" dirty="0">
                <a:latin typeface="Phetsarath OT" charset="0"/>
                <a:cs typeface="Phetsarath OT" charset="0"/>
              </a:endParaRPr>
            </a:p>
            <a:p>
              <a:pPr algn="ctr" fontAlgn="base">
                <a:spcBef>
                  <a:spcPct val="0"/>
                </a:spcBef>
                <a:spcAft>
                  <a:spcPct val="0"/>
                </a:spcAft>
                <a:defRPr/>
              </a:pPr>
              <a:r>
                <a:rPr lang="en-US" sz="2400" dirty="0">
                  <a:latin typeface="Phetsarath OT" charset="0"/>
                  <a:cs typeface="Phetsarath OT" charset="0"/>
                </a:rPr>
                <a:t>7</a:t>
              </a:r>
              <a:endParaRPr lang="ko-KR" altLang="en-US" sz="2400" b="1" dirty="0">
                <a:solidFill>
                  <a:srgbClr val="000000"/>
                </a:solidFill>
                <a:latin typeface="굴림" pitchFamily="50" charset="-127"/>
                <a:ea typeface="굴림" pitchFamily="50" charset="-127"/>
              </a:endParaRPr>
            </a:p>
            <a:p>
              <a:pPr algn="ctr" fontAlgn="base">
                <a:spcBef>
                  <a:spcPct val="0"/>
                </a:spcBef>
                <a:spcAft>
                  <a:spcPct val="0"/>
                </a:spcAft>
                <a:defRPr/>
              </a:pPr>
              <a:endParaRPr lang="ko-KR" altLang="en-US" sz="2400" b="1" dirty="0">
                <a:latin typeface="Phetsarath OT" charset="0"/>
                <a:ea typeface="굴림" pitchFamily="50" charset="-127"/>
                <a:cs typeface="Phetsarath OT" charset="0"/>
              </a:endParaRPr>
            </a:p>
          </p:txBody>
        </p:sp>
      </p:grpSp>
    </p:spTree>
    <p:extLst>
      <p:ext uri="{BB962C8B-B14F-4D97-AF65-F5344CB8AC3E}">
        <p14:creationId xmlns:p14="http://schemas.microsoft.com/office/powerpoint/2010/main" val="127923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5"/>
          <p:cNvSpPr txBox="1">
            <a:spLocks/>
          </p:cNvSpPr>
          <p:nvPr/>
        </p:nvSpPr>
        <p:spPr>
          <a:xfrm>
            <a:off x="1296945" y="555407"/>
            <a:ext cx="9992193" cy="414930"/>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marL="465138" indent="-465138">
              <a:lnSpc>
                <a:spcPct val="100000"/>
              </a:lnSpc>
            </a:pPr>
            <a:r>
              <a:rPr lang="th-TH" altLang="ko-KR" sz="2800" b="1" dirty="0">
                <a:solidFill>
                  <a:schemeClr val="accent5">
                    <a:lumMod val="50000"/>
                  </a:schemeClr>
                </a:solidFill>
                <a:latin typeface="Phetsarath OT" charset="0"/>
                <a:ea typeface="Phetsarath OT" charset="0"/>
                <a:cs typeface="Phetsarath OT" charset="0"/>
              </a:rPr>
              <a:t>1</a:t>
            </a:r>
            <a:r>
              <a:rPr lang="en-US" altLang="ko-KR" sz="2800" b="1" dirty="0">
                <a:solidFill>
                  <a:schemeClr val="accent5">
                    <a:lumMod val="50000"/>
                  </a:schemeClr>
                </a:solidFill>
                <a:latin typeface="Phetsarath OT" charset="0"/>
                <a:ea typeface="Phetsarath OT" charset="0"/>
                <a:cs typeface="Phetsarath OT" charset="0"/>
              </a:rPr>
              <a:t>.</a:t>
            </a:r>
            <a:r>
              <a:rPr lang="en-US" altLang="ko-KR" sz="2800" b="1" dirty="0" err="1">
                <a:solidFill>
                  <a:schemeClr val="accent5">
                    <a:lumMod val="50000"/>
                  </a:schemeClr>
                </a:solidFill>
                <a:latin typeface="Phetsarath OT" charset="0"/>
                <a:ea typeface="Phetsarath OT" charset="0"/>
                <a:cs typeface="Phetsarath OT" charset="0"/>
              </a:rPr>
              <a:t>ໂຄງສ້າງລາຍຈ່າຍຂອງວິສະຫະກິດປ່າໄມ</a:t>
            </a:r>
            <a:r>
              <a:rPr lang="en-US" altLang="ko-KR" sz="2800" b="1" dirty="0">
                <a:solidFill>
                  <a:schemeClr val="accent5">
                    <a:lumMod val="50000"/>
                  </a:schemeClr>
                </a:solidFill>
                <a:latin typeface="Phetsarath OT" charset="0"/>
                <a:ea typeface="Phetsarath OT" charset="0"/>
                <a:cs typeface="Phetsarath OT" charset="0"/>
              </a:rPr>
              <a:t>້</a:t>
            </a:r>
          </a:p>
          <a:p>
            <a:pPr marL="465138" indent="-465138">
              <a:lnSpc>
                <a:spcPct val="100000"/>
              </a:lnSpc>
            </a:pPr>
            <a:endParaRPr lang="en-US" altLang="ko-KR" sz="2800" b="1" dirty="0">
              <a:solidFill>
                <a:schemeClr val="accent5">
                  <a:lumMod val="50000"/>
                </a:schemeClr>
              </a:solidFill>
              <a:latin typeface="Phetsarath OT" charset="0"/>
              <a:ea typeface="Phetsarath OT" charset="0"/>
              <a:cs typeface="Phetsarath OT" charset="0"/>
            </a:endParaRPr>
          </a:p>
        </p:txBody>
      </p:sp>
      <p:sp>
        <p:nvSpPr>
          <p:cNvPr id="26" name="Rectangle 5"/>
          <p:cNvSpPr txBox="1">
            <a:spLocks/>
          </p:cNvSpPr>
          <p:nvPr/>
        </p:nvSpPr>
        <p:spPr>
          <a:xfrm>
            <a:off x="2161416" y="1169213"/>
            <a:ext cx="4803263" cy="414654"/>
          </a:xfrm>
          <a:prstGeom prst="rect">
            <a:avLst/>
          </a:prstGeom>
        </p:spPr>
        <p:txBody>
          <a:bodyPr/>
          <a:lstStyle>
            <a:lvl1pPr algn="l" defTabSz="914400" rtl="0" eaLnBrk="1" latinLnBrk="0" hangingPunct="1">
              <a:lnSpc>
                <a:spcPct val="90000"/>
              </a:lnSpc>
              <a:spcBef>
                <a:spcPct val="0"/>
              </a:spcBef>
              <a:buNone/>
              <a:defRPr sz="1100" b="0" i="0" u="none" kern="1200" baseline="0">
                <a:solidFill>
                  <a:schemeClr val="tx1"/>
                </a:solidFill>
                <a:latin typeface="+mj-lt"/>
                <a:ea typeface="+mj-ea"/>
                <a:cs typeface="+mj-cs"/>
              </a:defRPr>
            </a:lvl1pPr>
          </a:lstStyle>
          <a:p>
            <a:pPr>
              <a:lnSpc>
                <a:spcPct val="100000"/>
              </a:lnSpc>
            </a:pPr>
            <a:r>
              <a:rPr lang="en-US" sz="2400" b="1" dirty="0" err="1">
                <a:solidFill>
                  <a:schemeClr val="accent5">
                    <a:lumMod val="50000"/>
                  </a:schemeClr>
                </a:solidFill>
                <a:latin typeface="Phetsarath OT" charset="0"/>
                <a:ea typeface="Phetsarath OT" charset="0"/>
                <a:cs typeface="Phetsarath OT" charset="0"/>
              </a:rPr>
              <a:t>ການຈັດປະເພດຂອງລາຍຈ່າຍ</a:t>
            </a:r>
            <a:endParaRPr lang="en-US" sz="2400" b="1" dirty="0">
              <a:solidFill>
                <a:schemeClr val="accent5">
                  <a:lumMod val="50000"/>
                </a:schemeClr>
              </a:solidFill>
              <a:latin typeface="Phetsarath OT" charset="0"/>
              <a:ea typeface="Phetsarath OT" charset="0"/>
              <a:cs typeface="Phetsarath OT" charset="0"/>
            </a:endParaRPr>
          </a:p>
        </p:txBody>
      </p:sp>
      <p:grpSp>
        <p:nvGrpSpPr>
          <p:cNvPr id="31" name="Group 30"/>
          <p:cNvGrpSpPr/>
          <p:nvPr/>
        </p:nvGrpSpPr>
        <p:grpSpPr>
          <a:xfrm>
            <a:off x="1718177" y="1132030"/>
            <a:ext cx="404793" cy="533963"/>
            <a:chOff x="5770331" y="1112579"/>
            <a:chExt cx="335168" cy="478634"/>
          </a:xfrm>
        </p:grpSpPr>
        <p:sp>
          <p:nvSpPr>
            <p:cNvPr id="32" name="Teardrop 31"/>
            <p:cNvSpPr/>
            <p:nvPr/>
          </p:nvSpPr>
          <p:spPr>
            <a:xfrm rot="5400000">
              <a:off x="5732010" y="1150900"/>
              <a:ext cx="382782" cy="306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Phetsarath OT" charset="0"/>
                <a:ea typeface="Phetsarath OT" charset="0"/>
                <a:cs typeface="Phetsarath OT" charset="0"/>
              </a:endParaRPr>
            </a:p>
          </p:txBody>
        </p:sp>
        <p:sp>
          <p:nvSpPr>
            <p:cNvPr id="34" name="TextBox 33"/>
            <p:cNvSpPr txBox="1"/>
            <p:nvPr/>
          </p:nvSpPr>
          <p:spPr>
            <a:xfrm>
              <a:off x="5802165" y="1177385"/>
              <a:ext cx="303334" cy="413828"/>
            </a:xfrm>
            <a:prstGeom prst="rect">
              <a:avLst/>
            </a:prstGeom>
            <a:noFill/>
          </p:spPr>
          <p:txBody>
            <a:bodyPr wrap="square" rtlCol="0">
              <a:spAutoFit/>
            </a:bodyPr>
            <a:lstStyle/>
            <a:p>
              <a:r>
                <a:rPr lang="en-US" sz="2400" b="1" dirty="0">
                  <a:solidFill>
                    <a:schemeClr val="bg1"/>
                  </a:solidFill>
                  <a:latin typeface="Phetsarath OT" charset="0"/>
                  <a:ea typeface="Phetsarath OT" charset="0"/>
                  <a:cs typeface="Phetsarath OT" charset="0"/>
                </a:rPr>
                <a:t>1</a:t>
              </a:r>
            </a:p>
          </p:txBody>
        </p:sp>
      </p:grpSp>
      <p:sp>
        <p:nvSpPr>
          <p:cNvPr id="40" name="Round Diagonal Corner Rectangle 39"/>
          <p:cNvSpPr/>
          <p:nvPr/>
        </p:nvSpPr>
        <p:spPr>
          <a:xfrm>
            <a:off x="2087912" y="1710496"/>
            <a:ext cx="2326433" cy="548823"/>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Phetsarath OT" charset="0"/>
                <a:cs typeface="Phetsarath OT" charset="0"/>
              </a:rPr>
              <a:t>(1) </a:t>
            </a:r>
            <a:r>
              <a:rPr lang="en-US" altLang="ko-KR" sz="2000" dirty="0" err="1">
                <a:latin typeface="Phetsarath OT" charset="0"/>
                <a:cs typeface="Phetsarath OT" charset="0"/>
              </a:rPr>
              <a:t>ຄ່າແຮງງານ</a:t>
            </a:r>
            <a:endParaRPr lang="en-US" altLang="ko-KR" sz="2000" dirty="0">
              <a:latin typeface="Phetsarath OT" charset="0"/>
              <a:cs typeface="Phetsarath OT" charset="0"/>
            </a:endParaRPr>
          </a:p>
        </p:txBody>
      </p:sp>
      <p:sp>
        <p:nvSpPr>
          <p:cNvPr id="42" name="Rounded Rectangle 41"/>
          <p:cNvSpPr/>
          <p:nvPr/>
        </p:nvSpPr>
        <p:spPr>
          <a:xfrm>
            <a:off x="804394" y="2497055"/>
            <a:ext cx="9171179" cy="842809"/>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2000" dirty="0">
              <a:solidFill>
                <a:schemeClr val="tx1"/>
              </a:solidFill>
              <a:latin typeface="Phetsarath OT" charset="0"/>
              <a:cs typeface="Phetsarath OT" charset="0"/>
            </a:endParaRPr>
          </a:p>
          <a:p>
            <a:pPr marL="346075" latinLnBrk="1"/>
            <a:r>
              <a:rPr lang="en-US" altLang="ko-KR" sz="2000" dirty="0" err="1">
                <a:solidFill>
                  <a:schemeClr val="tx1"/>
                </a:solidFill>
                <a:latin typeface="Phetsarath OT" charset="0"/>
                <a:cs typeface="Phetsarath OT" charset="0"/>
              </a:rPr>
              <a:t>ຄ່າແຮງງານ</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ກຳະມະກອນຖາວອນ</a:t>
            </a:r>
            <a:r>
              <a:rPr lang="en-US" altLang="ko-KR" sz="2000" dirty="0">
                <a:solidFill>
                  <a:schemeClr val="tx1"/>
                </a:solidFill>
                <a:latin typeface="Phetsarath OT" charset="0"/>
                <a:cs typeface="Phetsarath OT" charset="0"/>
              </a:rPr>
              <a:t>/</a:t>
            </a:r>
            <a:r>
              <a:rPr lang="en-US" altLang="ko-KR" sz="2000" dirty="0" err="1">
                <a:solidFill>
                  <a:schemeClr val="tx1"/>
                </a:solidFill>
                <a:latin typeface="Phetsarath OT" charset="0"/>
                <a:cs typeface="Phetsarath OT" charset="0"/>
              </a:rPr>
              <a:t>ລະດູການ</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ເປັນອົງປະກອບລາຍຈ່າຍສູງສຸດຂອງວິສະຫະກິດປ່າໄມ</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ເຊັ່ນ</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ປະເທດເຍຍລະມັນ</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ກວມ</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ເຖິງ</a:t>
            </a:r>
            <a:r>
              <a:rPr lang="en-US" altLang="ko-KR" sz="2000" dirty="0">
                <a:solidFill>
                  <a:schemeClr val="tx1"/>
                </a:solidFill>
                <a:latin typeface="Phetsarath OT" charset="0"/>
                <a:cs typeface="Phetsarath OT" charset="0"/>
              </a:rPr>
              <a:t> 40%)</a:t>
            </a:r>
            <a:endParaRPr lang="ko-KR" altLang="en-US" sz="2000" dirty="0">
              <a:solidFill>
                <a:schemeClr val="tx1"/>
              </a:solidFill>
              <a:latin typeface="Phetsarath OT" charset="0"/>
              <a:cs typeface="Phetsarath OT" charset="0"/>
            </a:endParaRPr>
          </a:p>
          <a:p>
            <a:pPr marL="682625" algn="ctr"/>
            <a:endParaRPr lang="en-US" sz="2000" dirty="0">
              <a:solidFill>
                <a:schemeClr val="tx1"/>
              </a:solidFill>
              <a:latin typeface="Phetsarath OT" charset="0"/>
              <a:cs typeface="Phetsarath OT" charset="0"/>
            </a:endParaRPr>
          </a:p>
        </p:txBody>
      </p:sp>
      <p:sp>
        <p:nvSpPr>
          <p:cNvPr id="43" name="Rounded Rectangle 42"/>
          <p:cNvSpPr/>
          <p:nvPr/>
        </p:nvSpPr>
        <p:spPr>
          <a:xfrm>
            <a:off x="910016" y="2639319"/>
            <a:ext cx="257123" cy="443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1</a:t>
            </a:r>
          </a:p>
        </p:txBody>
      </p:sp>
      <p:grpSp>
        <p:nvGrpSpPr>
          <p:cNvPr id="44" name="Group 43"/>
          <p:cNvGrpSpPr/>
          <p:nvPr/>
        </p:nvGrpSpPr>
        <p:grpSpPr>
          <a:xfrm>
            <a:off x="818173" y="3377151"/>
            <a:ext cx="9143625" cy="842809"/>
            <a:chOff x="2714604" y="3051910"/>
            <a:chExt cx="7224991" cy="534804"/>
          </a:xfrm>
        </p:grpSpPr>
        <p:sp>
          <p:nvSpPr>
            <p:cNvPr id="45" name="Rounded Rectangle 44"/>
            <p:cNvSpPr/>
            <p:nvPr/>
          </p:nvSpPr>
          <p:spPr>
            <a:xfrm>
              <a:off x="2714604" y="3051910"/>
              <a:ext cx="7224991"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2000" dirty="0">
                <a:solidFill>
                  <a:schemeClr val="tx1"/>
                </a:solidFill>
                <a:latin typeface="Phetsarath OT" charset="0"/>
                <a:cs typeface="Phetsarath OT" charset="0"/>
              </a:endParaRPr>
            </a:p>
            <a:p>
              <a:pPr marL="346075" latinLnBrk="1"/>
              <a:r>
                <a:rPr lang="en-US" altLang="ko-KR" sz="2000" dirty="0" err="1">
                  <a:solidFill>
                    <a:schemeClr val="tx1"/>
                  </a:solidFill>
                  <a:latin typeface="Phetsarath OT" charset="0"/>
                  <a:cs typeface="Phetsarath OT" charset="0"/>
                </a:rPr>
                <a:t>ສະໝຽນ</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ການບໍລິຫານລັດ</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ການຄິດໄລ່ເງິນເດືອນສໍາລັບເຈົ້າຂອງວສກປ່າໄມ</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ຄ່າໃຊ້ຈ່າຍທາງສັງຄົມ:ຄ່າປະກັນ</a:t>
              </a:r>
              <a:r>
                <a:rPr lang="en-US" altLang="ko-KR" sz="2000" dirty="0">
                  <a:solidFill>
                    <a:schemeClr val="tx1"/>
                  </a:solidFill>
                  <a:latin typeface="Phetsarath OT" charset="0"/>
                  <a:cs typeface="Phetsarath OT" charset="0"/>
                </a:rPr>
                <a:t> / </a:t>
              </a:r>
              <a:r>
                <a:rPr lang="en-US" altLang="ko-KR" sz="2000" dirty="0" err="1">
                  <a:solidFill>
                    <a:schemeClr val="tx1"/>
                  </a:solidFill>
                  <a:latin typeface="Phetsarath OT" charset="0"/>
                  <a:cs typeface="Phetsarath OT" charset="0"/>
                </a:rPr>
                <a:t>ພາສີອາກອນສ່ວນບຸກຄົນ</a:t>
              </a:r>
              <a:r>
                <a:rPr lang="en-US" altLang="ko-KR" sz="2000" dirty="0">
                  <a:solidFill>
                    <a:schemeClr val="tx1"/>
                  </a:solidFill>
                  <a:latin typeface="Phetsarath OT" charset="0"/>
                  <a:cs typeface="Phetsarath OT" charset="0"/>
                </a:rPr>
                <a:t>. </a:t>
              </a:r>
              <a:endParaRPr lang="ko-KR" altLang="en-US" sz="2000" dirty="0">
                <a:solidFill>
                  <a:schemeClr val="tx1"/>
                </a:solidFill>
                <a:latin typeface="Phetsarath OT" charset="0"/>
                <a:cs typeface="Phetsarath OT" charset="0"/>
              </a:endParaRPr>
            </a:p>
            <a:p>
              <a:pPr algn="ctr"/>
              <a:endParaRPr lang="en-US" sz="2000" dirty="0">
                <a:solidFill>
                  <a:schemeClr val="tx1"/>
                </a:solidFill>
                <a:latin typeface="Phetsarath OT" charset="0"/>
                <a:cs typeface="Phetsarath OT" charset="0"/>
              </a:endParaRPr>
            </a:p>
          </p:txBody>
        </p:sp>
        <p:sp>
          <p:nvSpPr>
            <p:cNvPr id="46" name="Rounded Rectangle 45"/>
            <p:cNvSpPr/>
            <p:nvPr/>
          </p:nvSpPr>
          <p:spPr>
            <a:xfrm>
              <a:off x="2775352" y="3051910"/>
              <a:ext cx="207733" cy="351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2</a:t>
              </a:r>
            </a:p>
          </p:txBody>
        </p:sp>
      </p:grpSp>
      <p:grpSp>
        <p:nvGrpSpPr>
          <p:cNvPr id="47" name="Group 46"/>
          <p:cNvGrpSpPr/>
          <p:nvPr/>
        </p:nvGrpSpPr>
        <p:grpSpPr>
          <a:xfrm>
            <a:off x="790617" y="4127198"/>
            <a:ext cx="9171178" cy="842809"/>
            <a:chOff x="2710037" y="3582555"/>
            <a:chExt cx="7246763" cy="534804"/>
          </a:xfrm>
        </p:grpSpPr>
        <p:sp>
          <p:nvSpPr>
            <p:cNvPr id="48" name="Rounded Rectangle 47"/>
            <p:cNvSpPr/>
            <p:nvPr/>
          </p:nvSpPr>
          <p:spPr>
            <a:xfrm>
              <a:off x="2710037" y="3582555"/>
              <a:ext cx="7246763" cy="534804"/>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latinLnBrk="1"/>
              <a:r>
                <a:rPr lang="en-US" altLang="ko-KR" sz="2000" dirty="0" err="1">
                  <a:solidFill>
                    <a:schemeClr val="tx1"/>
                  </a:solidFill>
                  <a:latin typeface="Phetsarath OT" charset="0"/>
                  <a:cs typeface="Phetsarath OT" charset="0"/>
                </a:rPr>
                <a:t>ການຄິດໄລ່ເງີນເດືອນຂອງພະນັກງານປ່າໄມ້ໃນຊັ້ນທີ່ແຕກຕ່າງກັນ</a:t>
              </a:r>
              <a:r>
                <a:rPr lang="en-US" altLang="ko-KR" sz="2000" dirty="0">
                  <a:solidFill>
                    <a:schemeClr val="tx1"/>
                  </a:solidFill>
                  <a:latin typeface="Phetsarath OT" charset="0"/>
                  <a:cs typeface="Phetsarath OT" charset="0"/>
                </a:rPr>
                <a:t> (managers, expert, administrator and worker)</a:t>
              </a:r>
              <a:endParaRPr lang="ko-KR" altLang="en-US" sz="2000" dirty="0">
                <a:solidFill>
                  <a:schemeClr val="tx1"/>
                </a:solidFill>
                <a:latin typeface="Phetsarath OT" charset="0"/>
                <a:cs typeface="Phetsarath OT" charset="0"/>
              </a:endParaRPr>
            </a:p>
          </p:txBody>
        </p:sp>
        <p:sp>
          <p:nvSpPr>
            <p:cNvPr id="49" name="Rounded Rectangle 48"/>
            <p:cNvSpPr/>
            <p:nvPr/>
          </p:nvSpPr>
          <p:spPr>
            <a:xfrm>
              <a:off x="2768092" y="3700947"/>
              <a:ext cx="232199"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3</a:t>
              </a:r>
            </a:p>
          </p:txBody>
        </p:sp>
      </p:grpSp>
      <p:sp>
        <p:nvSpPr>
          <p:cNvPr id="51" name="Rounded Rectangle 50"/>
          <p:cNvSpPr/>
          <p:nvPr/>
        </p:nvSpPr>
        <p:spPr>
          <a:xfrm>
            <a:off x="818173" y="4939050"/>
            <a:ext cx="9143622" cy="562948"/>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6075" latinLnBrk="1"/>
            <a:r>
              <a:rPr lang="en-US" altLang="ko-KR" sz="2000" dirty="0" err="1">
                <a:solidFill>
                  <a:schemeClr val="tx1"/>
                </a:solidFill>
                <a:latin typeface="Phetsarath OT" charset="0"/>
                <a:cs typeface="Phetsarath OT" charset="0"/>
              </a:rPr>
              <a:t>ລະດັບຜົນປະໂຫຍດທາງສະຫວັດດີການທີແຕກຕ່າງກັນ</a:t>
            </a:r>
            <a:endParaRPr lang="ko-KR" altLang="en-US" sz="2000" dirty="0">
              <a:solidFill>
                <a:schemeClr val="tx1"/>
              </a:solidFill>
              <a:latin typeface="Phetsarath OT" charset="0"/>
              <a:cs typeface="Phetsarath OT" charset="0"/>
            </a:endParaRPr>
          </a:p>
        </p:txBody>
      </p:sp>
      <p:sp>
        <p:nvSpPr>
          <p:cNvPr id="52" name="Rounded Rectangle 51"/>
          <p:cNvSpPr/>
          <p:nvPr/>
        </p:nvSpPr>
        <p:spPr>
          <a:xfrm>
            <a:off x="870127" y="4939050"/>
            <a:ext cx="291231" cy="483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hetsarath OT" charset="0"/>
                <a:cs typeface="Phetsarath OT" charset="0"/>
              </a:rPr>
              <a:t>4</a:t>
            </a:r>
          </a:p>
        </p:txBody>
      </p:sp>
      <p:sp>
        <p:nvSpPr>
          <p:cNvPr id="53" name="Rounded Rectangle 52"/>
          <p:cNvSpPr/>
          <p:nvPr/>
        </p:nvSpPr>
        <p:spPr>
          <a:xfrm>
            <a:off x="818173" y="5532618"/>
            <a:ext cx="9143622" cy="678236"/>
          </a:xfrm>
          <a:prstGeom prst="roundRect">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2000" dirty="0">
              <a:solidFill>
                <a:schemeClr val="tx1"/>
              </a:solidFill>
              <a:latin typeface="Phetsarath OT" charset="0"/>
              <a:cs typeface="Phetsarath OT" charset="0"/>
            </a:endParaRPr>
          </a:p>
          <a:p>
            <a:pPr marL="171450" indent="174625" latinLnBrk="1"/>
            <a:r>
              <a:rPr lang="en-US" altLang="ko-KR" sz="2000" dirty="0" err="1">
                <a:solidFill>
                  <a:schemeClr val="tx1"/>
                </a:solidFill>
                <a:latin typeface="Phetsarath OT" charset="0"/>
                <a:cs typeface="Phetsarath OT" charset="0"/>
              </a:rPr>
              <a:t>ການນຳໃຊ້ລະບົບເງີນໂບນັດ</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ຫຼື</a:t>
            </a:r>
            <a:r>
              <a:rPr lang="en-US" altLang="ko-KR" sz="2000" dirty="0">
                <a:solidFill>
                  <a:schemeClr val="tx1"/>
                </a:solidFill>
                <a:latin typeface="Phetsarath OT" charset="0"/>
                <a:cs typeface="Phetsarath OT" charset="0"/>
              </a:rPr>
              <a:t> </a:t>
            </a:r>
            <a:r>
              <a:rPr lang="en-US" altLang="ko-KR" sz="2000" dirty="0" err="1">
                <a:solidFill>
                  <a:schemeClr val="tx1"/>
                </a:solidFill>
                <a:latin typeface="Phetsarath OT" charset="0"/>
                <a:cs typeface="Phetsarath OT" charset="0"/>
              </a:rPr>
              <a:t>ວຽກເປັນສີ້ນ</a:t>
            </a:r>
            <a:r>
              <a:rPr lang="en-US" altLang="ko-KR" sz="2000" dirty="0">
                <a:solidFill>
                  <a:schemeClr val="tx1"/>
                </a:solidFill>
                <a:latin typeface="Phetsarath OT" charset="0"/>
                <a:cs typeface="Phetsarath OT" charset="0"/>
              </a:rPr>
              <a:t>ໆ</a:t>
            </a:r>
          </a:p>
          <a:p>
            <a:pPr marL="171450" indent="174625" latinLnBrk="1"/>
            <a:endParaRPr lang="en-US" sz="2000" dirty="0">
              <a:solidFill>
                <a:schemeClr val="tx1"/>
              </a:solidFill>
              <a:latin typeface="Phetsarath OT" charset="0"/>
              <a:cs typeface="Phetsarath OT" charset="0"/>
            </a:endParaRPr>
          </a:p>
        </p:txBody>
      </p:sp>
      <p:sp>
        <p:nvSpPr>
          <p:cNvPr id="54" name="Rounded Rectangle 53"/>
          <p:cNvSpPr/>
          <p:nvPr/>
        </p:nvSpPr>
        <p:spPr>
          <a:xfrm>
            <a:off x="870127" y="5642995"/>
            <a:ext cx="316155" cy="457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Phetsarath OT" charset="0"/>
                <a:cs typeface="Phetsarath OT" charset="0"/>
              </a:rPr>
              <a:t>5</a:t>
            </a:r>
          </a:p>
        </p:txBody>
      </p:sp>
    </p:spTree>
    <p:extLst>
      <p:ext uri="{BB962C8B-B14F-4D97-AF65-F5344CB8AC3E}">
        <p14:creationId xmlns:p14="http://schemas.microsoft.com/office/powerpoint/2010/main" val="102672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26114&quot;&gt;&lt;/object&gt;&lt;object type=&quot;2&quot; unique_id=&quot;26115&quot;&gt;&lt;object type=&quot;3&quot; unique_id=&quot;26117&quot;&gt;&lt;property id=&quot;20148&quot; value=&quot;5&quot;/&gt;&lt;property id=&quot;20300&quot; value=&quot;Slide 1&quot;/&gt;&lt;property id=&quot;20307&quot; value=&quot;257&quot;/&gt;&lt;/object&gt;&lt;object type=&quot;3&quot; unique_id=&quot;27704&quot;&gt;&lt;property id=&quot;20148&quot; value=&quot;5&quot;/&gt;&lt;property id=&quot;20300&quot; value=&quot;Slide 83&quot;/&gt;&lt;property id=&quot;20307&quot; value=&quot;281&quot;/&gt;&lt;/object&gt;&lt;object type=&quot;3&quot; unique_id=&quot;27856&quot;&gt;&lt;property id=&quot;20148&quot; value=&quot;5&quot;/&gt;&lt;property id=&quot;20300&quot; value=&quot;Slide 6&quot;/&gt;&lt;property id=&quot;20307&quot; value=&quot;290&quot;/&gt;&lt;/object&gt;&lt;object type=&quot;3&quot; unique_id=&quot;27858&quot;&gt;&lt;property id=&quot;20148&quot; value=&quot;5&quot;/&gt;&lt;property id=&quot;20300&quot; value=&quot;Slide 5&quot;/&gt;&lt;property id=&quot;20307&quot; value=&quot;289&quot;/&gt;&lt;/object&gt;&lt;object type=&quot;3&quot; unique_id=&quot;28380&quot;&gt;&lt;property id=&quot;20148&quot; value=&quot;5&quot;/&gt;&lt;property id=&quot;20300&quot; value=&quot;Slide 82&quot;/&gt;&lt;property id=&quot;20307&quot; value=&quot;297&quot;/&gt;&lt;/object&gt;&lt;object type=&quot;3&quot; unique_id=&quot;28459&quot;&gt;&lt;property id=&quot;20148&quot; value=&quot;5&quot;/&gt;&lt;property id=&quot;20300&quot; value=&quot;Slide 3&quot;/&gt;&lt;property id=&quot;20307&quot; value=&quot;298&quot;/&gt;&lt;/object&gt;&lt;object type=&quot;3&quot; unique_id=&quot;29243&quot;&gt;&lt;property id=&quot;20148&quot; value=&quot;5&quot;/&gt;&lt;property id=&quot;20300&quot; value=&quot;Slide 7&quot;/&gt;&lt;property id=&quot;20307&quot; value=&quot;299&quot;/&gt;&lt;/object&gt;&lt;object type=&quot;3&quot; unique_id=&quot;29483&quot;&gt;&lt;property id=&quot;20148&quot; value=&quot;5&quot;/&gt;&lt;property id=&quot;20300&quot; value=&quot;Slide 2&quot;/&gt;&lt;property id=&quot;20307&quot; value=&quot;284&quot;/&gt;&lt;/object&gt;&lt;object type=&quot;3&quot; unique_id=&quot;29508&quot;&gt;&lt;property id=&quot;20148&quot; value=&quot;5&quot;/&gt;&lt;property id=&quot;20300&quot; value=&quot;Slide 54&quot;/&gt;&lt;property id=&quot;20307&quot; value=&quot;322&quot;/&gt;&lt;/object&gt;&lt;object type=&quot;3&quot; unique_id=&quot;29539&quot;&gt;&lt;property id=&quot;20148&quot; value=&quot;5&quot;/&gt;&lt;property id=&quot;20300&quot; value=&quot;Slide 78&quot;/&gt;&lt;property id=&quot;20307&quot; value=&quot;280&quot;/&gt;&lt;/object&gt;&lt;object type=&quot;3&quot; unique_id=&quot;29540&quot;&gt;&lt;property id=&quot;20148&quot; value=&quot;5&quot;/&gt;&lt;property id=&quot;20300&quot; value=&quot;Slide 79&quot;/&gt;&lt;property id=&quot;20307&quot; value=&quot;310&quot;/&gt;&lt;/object&gt;&lt;object type=&quot;3&quot; unique_id=&quot;29541&quot;&gt;&lt;property id=&quot;20148&quot; value=&quot;5&quot;/&gt;&lt;property id=&quot;20300&quot; value=&quot;Slide 80&quot;/&gt;&lt;property id=&quot;20307&quot; value=&quot;355&quot;/&gt;&lt;/object&gt;&lt;object type=&quot;3&quot; unique_id=&quot;29542&quot;&gt;&lt;property id=&quot;20148&quot; value=&quot;5&quot;/&gt;&lt;property id=&quot;20300&quot; value=&quot;Slide 4&quot;/&gt;&lt;property id=&quot;20307&quot; value=&quot;366&quot;/&gt;&lt;/object&gt;&lt;object type=&quot;3&quot; unique_id=&quot;29543&quot;&gt;&lt;property id=&quot;20148&quot; value=&quot;5&quot;/&gt;&lt;property id=&quot;20300&quot; value=&quot;Slide 8&quot;/&gt;&lt;property id=&quot;20307&quot; value=&quot;403&quot;/&gt;&lt;/object&gt;&lt;object type=&quot;3&quot; unique_id=&quot;29544&quot;&gt;&lt;property id=&quot;20148&quot; value=&quot;5&quot;/&gt;&lt;property id=&quot;20300&quot; value=&quot;Slide 9&quot;/&gt;&lt;property id=&quot;20307&quot; value=&quot;404&quot;/&gt;&lt;/object&gt;&lt;object type=&quot;3&quot; unique_id=&quot;29545&quot;&gt;&lt;property id=&quot;20148&quot; value=&quot;5&quot;/&gt;&lt;property id=&quot;20300&quot; value=&quot;Slide 10&quot;/&gt;&lt;property id=&quot;20307&quot; value=&quot;365&quot;/&gt;&lt;/object&gt;&lt;object type=&quot;3&quot; unique_id=&quot;29546&quot;&gt;&lt;property id=&quot;20148&quot; value=&quot;5&quot;/&gt;&lt;property id=&quot;20300&quot; value=&quot;Slide 11&quot;/&gt;&lt;property id=&quot;20307&quot; value=&quot;367&quot;/&gt;&lt;/object&gt;&lt;object type=&quot;3&quot; unique_id=&quot;29552&quot;&gt;&lt;property id=&quot;20148&quot; value=&quot;5&quot;/&gt;&lt;property id=&quot;20300&quot; value=&quot;Slide 26&quot;/&gt;&lt;property id=&quot;20307&quot; value=&quot;377&quot;/&gt;&lt;/object&gt;&lt;object type=&quot;3&quot; unique_id=&quot;29553&quot;&gt;&lt;property id=&quot;20148&quot; value=&quot;5&quot;/&gt;&lt;property id=&quot;20300&quot; value=&quot;Slide 27&quot;/&gt;&lt;property id=&quot;20307&quot; value=&quot;378&quot;/&gt;&lt;/object&gt;&lt;object type=&quot;3&quot; unique_id=&quot;29566&quot;&gt;&lt;property id=&quot;20148&quot; value=&quot;5&quot;/&gt;&lt;property id=&quot;20300&quot; value=&quot;Slide 42&quot;/&gt;&lt;property id=&quot;20307&quot; value=&quot;409&quot;/&gt;&lt;/object&gt;&lt;object type=&quot;3&quot; unique_id=&quot;29570&quot;&gt;&lt;property id=&quot;20148&quot; value=&quot;5&quot;/&gt;&lt;property id=&quot;20300&quot; value=&quot;Slide 55&quot;/&gt;&lt;property id=&quot;20307&quot; value=&quot;390&quot;/&gt;&lt;/object&gt;&lt;object type=&quot;3&quot; unique_id=&quot;29571&quot;&gt;&lt;property id=&quot;20148&quot; value=&quot;5&quot;/&gt;&lt;property id=&quot;20300&quot; value=&quot;Slide 56&quot;/&gt;&lt;property id=&quot;20307&quot; value=&quot;391&quot;/&gt;&lt;/object&gt;&lt;object type=&quot;3&quot; unique_id=&quot;29572&quot;&gt;&lt;property id=&quot;20148&quot; value=&quot;5&quot;/&gt;&lt;property id=&quot;20300&quot; value=&quot;Slide 57&quot;/&gt;&lt;property id=&quot;20307&quot; value=&quot;392&quot;/&gt;&lt;/object&gt;&lt;object type=&quot;3&quot; unique_id=&quot;29576&quot;&gt;&lt;property id=&quot;20148&quot; value=&quot;5&quot;/&gt;&lt;property id=&quot;20300&quot; value=&quot;Slide 61&quot;/&gt;&lt;property id=&quot;20307&quot; value=&quot;396&quot;/&gt;&lt;/object&gt;&lt;object type=&quot;3&quot; unique_id=&quot;29587&quot;&gt;&lt;property id=&quot;20148&quot; value=&quot;5&quot;/&gt;&lt;property id=&quot;20300&quot; value=&quot;Slide 12&quot;/&gt;&lt;property id=&quot;20307&quot; value=&quot;419&quot;/&gt;&lt;/object&gt;&lt;object type=&quot;3&quot; unique_id=&quot;29588&quot;&gt;&lt;property id=&quot;20148&quot; value=&quot;5&quot;/&gt;&lt;property id=&quot;20300&quot; value=&quot;Slide 13&quot;/&gt;&lt;property id=&quot;20307&quot; value=&quot;420&quot;/&gt;&lt;/object&gt;&lt;object type=&quot;3&quot; unique_id=&quot;29589&quot;&gt;&lt;property id=&quot;20148&quot; value=&quot;5&quot;/&gt;&lt;property id=&quot;20300&quot; value=&quot;Slide 14&quot;/&gt;&lt;property id=&quot;20307&quot; value=&quot;421&quot;/&gt;&lt;/object&gt;&lt;object type=&quot;3&quot; unique_id=&quot;29590&quot;&gt;&lt;property id=&quot;20148&quot; value=&quot;5&quot;/&gt;&lt;property id=&quot;20300&quot; value=&quot;Slide 15&quot;/&gt;&lt;property id=&quot;20307&quot; value=&quot;422&quot;/&gt;&lt;/object&gt;&lt;object type=&quot;3&quot; unique_id=&quot;29591&quot;&gt;&lt;property id=&quot;20148&quot; value=&quot;5&quot;/&gt;&lt;property id=&quot;20300&quot; value=&quot;Slide 16&quot;/&gt;&lt;property id=&quot;20307&quot; value=&quot;423&quot;/&gt;&lt;/object&gt;&lt;object type=&quot;3&quot; unique_id=&quot;29592&quot;&gt;&lt;property id=&quot;20148&quot; value=&quot;5&quot;/&gt;&lt;property id=&quot;20300&quot; value=&quot;Slide 17&quot;/&gt;&lt;property id=&quot;20307&quot; value=&quot;424&quot;/&gt;&lt;/object&gt;&lt;object type=&quot;3&quot; unique_id=&quot;29593&quot;&gt;&lt;property id=&quot;20148&quot; value=&quot;5&quot;/&gt;&lt;property id=&quot;20300&quot; value=&quot;Slide 18&quot;/&gt;&lt;property id=&quot;20307&quot; value=&quot;425&quot;/&gt;&lt;/object&gt;&lt;object type=&quot;3&quot; unique_id=&quot;29594&quot;&gt;&lt;property id=&quot;20148&quot; value=&quot;5&quot;/&gt;&lt;property id=&quot;20300&quot; value=&quot;Slide 19&quot;/&gt;&lt;property id=&quot;20307&quot; value=&quot;426&quot;/&gt;&lt;/object&gt;&lt;object type=&quot;3&quot; unique_id=&quot;29595&quot;&gt;&lt;property id=&quot;20148&quot; value=&quot;5&quot;/&gt;&lt;property id=&quot;20300&quot; value=&quot;Slide 20&quot;/&gt;&lt;property id=&quot;20307&quot; value=&quot;427&quot;/&gt;&lt;/object&gt;&lt;object type=&quot;3&quot; unique_id=&quot;29596&quot;&gt;&lt;property id=&quot;20148&quot; value=&quot;5&quot;/&gt;&lt;property id=&quot;20300&quot; value=&quot;Slide 21&quot;/&gt;&lt;property id=&quot;20307&quot; value=&quot;428&quot;/&gt;&lt;/object&gt;&lt;object type=&quot;3&quot; unique_id=&quot;29597&quot;&gt;&lt;property id=&quot;20148&quot; value=&quot;5&quot;/&gt;&lt;property id=&quot;20300&quot; value=&quot;Slide 22&quot;/&gt;&lt;property id=&quot;20307&quot; value=&quot;429&quot;/&gt;&lt;/object&gt;&lt;object type=&quot;3&quot; unique_id=&quot;29598&quot;&gt;&lt;property id=&quot;20148&quot; value=&quot;5&quot;/&gt;&lt;property id=&quot;20300&quot; value=&quot;Slide 23&quot;/&gt;&lt;property id=&quot;20307&quot; value=&quot;430&quot;/&gt;&lt;/object&gt;&lt;object type=&quot;3&quot; unique_id=&quot;29599&quot;&gt;&lt;property id=&quot;20148&quot; value=&quot;5&quot;/&gt;&lt;property id=&quot;20300&quot; value=&quot;Slide 24&quot;/&gt;&lt;property id=&quot;20307&quot; value=&quot;431&quot;/&gt;&lt;/object&gt;&lt;object type=&quot;3&quot; unique_id=&quot;29600&quot;&gt;&lt;property id=&quot;20148&quot; value=&quot;5&quot;/&gt;&lt;property id=&quot;20300&quot; value=&quot;Slide 25&quot;/&gt;&lt;property id=&quot;20307&quot; value=&quot;432&quot;/&gt;&lt;/object&gt;&lt;object type=&quot;3&quot; unique_id=&quot;29601&quot;&gt;&lt;property id=&quot;20148&quot; value=&quot;5&quot;/&gt;&lt;property id=&quot;20300&quot; value=&quot;Slide 28&quot;/&gt;&lt;property id=&quot;20307&quot; value=&quot;433&quot;/&gt;&lt;/object&gt;&lt;object type=&quot;3&quot; unique_id=&quot;29602&quot;&gt;&lt;property id=&quot;20148&quot; value=&quot;5&quot;/&gt;&lt;property id=&quot;20300&quot; value=&quot;Slide 29&quot;/&gt;&lt;property id=&quot;20307&quot; value=&quot;434&quot;/&gt;&lt;/object&gt;&lt;object type=&quot;3&quot; unique_id=&quot;29603&quot;&gt;&lt;property id=&quot;20148&quot; value=&quot;5&quot;/&gt;&lt;property id=&quot;20300&quot; value=&quot;Slide 30&quot;/&gt;&lt;property id=&quot;20307&quot; value=&quot;435&quot;/&gt;&lt;/object&gt;&lt;object type=&quot;3&quot; unique_id=&quot;29604&quot;&gt;&lt;property id=&quot;20148&quot; value=&quot;5&quot;/&gt;&lt;property id=&quot;20300&quot; value=&quot;Slide 31&quot;/&gt;&lt;property id=&quot;20307&quot; value=&quot;436&quot;/&gt;&lt;/object&gt;&lt;object type=&quot;3&quot; unique_id=&quot;29605&quot;&gt;&lt;property id=&quot;20148&quot; value=&quot;5&quot;/&gt;&lt;property id=&quot;20300&quot; value=&quot;Slide 32&quot;/&gt;&lt;property id=&quot;20307&quot; value=&quot;437&quot;/&gt;&lt;/object&gt;&lt;object type=&quot;3&quot; unique_id=&quot;29606&quot;&gt;&lt;property id=&quot;20148&quot; value=&quot;5&quot;/&gt;&lt;property id=&quot;20300&quot; value=&quot;Slide 33&quot;/&gt;&lt;property id=&quot;20307&quot; value=&quot;438&quot;/&gt;&lt;/object&gt;&lt;object type=&quot;3&quot; unique_id=&quot;29607&quot;&gt;&lt;property id=&quot;20148&quot; value=&quot;5&quot;/&gt;&lt;property id=&quot;20300&quot; value=&quot;Slide 34&quot;/&gt;&lt;property id=&quot;20307&quot; value=&quot;439&quot;/&gt;&lt;/object&gt;&lt;object type=&quot;3&quot; unique_id=&quot;29608&quot;&gt;&lt;property id=&quot;20148&quot; value=&quot;5&quot;/&gt;&lt;property id=&quot;20300&quot; value=&quot;Slide 35&quot;/&gt;&lt;property id=&quot;20307&quot; value=&quot;440&quot;/&gt;&lt;/object&gt;&lt;object type=&quot;3&quot; unique_id=&quot;29609&quot;&gt;&lt;property id=&quot;20148&quot; value=&quot;5&quot;/&gt;&lt;property id=&quot;20300&quot; value=&quot;Slide 36&quot;/&gt;&lt;property id=&quot;20307&quot; value=&quot;441&quot;/&gt;&lt;/object&gt;&lt;object type=&quot;3&quot; unique_id=&quot;29610&quot;&gt;&lt;property id=&quot;20148&quot; value=&quot;5&quot;/&gt;&lt;property id=&quot;20300&quot; value=&quot;Slide 37&quot;/&gt;&lt;property id=&quot;20307&quot; value=&quot;442&quot;/&gt;&lt;/object&gt;&lt;object type=&quot;3&quot; unique_id=&quot;29611&quot;&gt;&lt;property id=&quot;20148&quot; value=&quot;5&quot;/&gt;&lt;property id=&quot;20300&quot; value=&quot;Slide 38&quot;/&gt;&lt;property id=&quot;20307&quot; value=&quot;443&quot;/&gt;&lt;/object&gt;&lt;object type=&quot;3&quot; unique_id=&quot;29612&quot;&gt;&lt;property id=&quot;20148&quot; value=&quot;5&quot;/&gt;&lt;property id=&quot;20300&quot; value=&quot;Slide 39&quot;/&gt;&lt;property id=&quot;20307&quot; value=&quot;444&quot;/&gt;&lt;/object&gt;&lt;object type=&quot;3&quot; unique_id=&quot;29613&quot;&gt;&lt;property id=&quot;20148&quot; value=&quot;5&quot;/&gt;&lt;property id=&quot;20300&quot; value=&quot;Slide 40&quot;/&gt;&lt;property id=&quot;20307&quot; value=&quot;445&quot;/&gt;&lt;/object&gt;&lt;object type=&quot;3&quot; unique_id=&quot;29614&quot;&gt;&lt;property id=&quot;20148&quot; value=&quot;5&quot;/&gt;&lt;property id=&quot;20300&quot; value=&quot;Slide 41&quot;/&gt;&lt;property id=&quot;20307&quot; value=&quot;446&quot;/&gt;&lt;/object&gt;&lt;object type=&quot;3&quot; unique_id=&quot;29615&quot;&gt;&lt;property id=&quot;20148&quot; value=&quot;5&quot;/&gt;&lt;property id=&quot;20300&quot; value=&quot;Slide 43&quot;/&gt;&lt;property id=&quot;20307&quot; value=&quot;447&quot;/&gt;&lt;/object&gt;&lt;object type=&quot;3&quot; unique_id=&quot;29616&quot;&gt;&lt;property id=&quot;20148&quot; value=&quot;5&quot;/&gt;&lt;property id=&quot;20300&quot; value=&quot;Slide 44&quot;/&gt;&lt;property id=&quot;20307&quot; value=&quot;449&quot;/&gt;&lt;/object&gt;&lt;object type=&quot;3&quot; unique_id=&quot;29617&quot;&gt;&lt;property id=&quot;20148&quot; value=&quot;5&quot;/&gt;&lt;property id=&quot;20300&quot; value=&quot;Slide 45&quot;/&gt;&lt;property id=&quot;20307&quot; value=&quot;450&quot;/&gt;&lt;/object&gt;&lt;object type=&quot;3&quot; unique_id=&quot;29618&quot;&gt;&lt;property id=&quot;20148&quot; value=&quot;5&quot;/&gt;&lt;property id=&quot;20300&quot; value=&quot;Slide 46&quot;/&gt;&lt;property id=&quot;20307&quot; value=&quot;451&quot;/&gt;&lt;/object&gt;&lt;object type=&quot;3&quot; unique_id=&quot;29619&quot;&gt;&lt;property id=&quot;20148&quot; value=&quot;5&quot;/&gt;&lt;property id=&quot;20300&quot; value=&quot;Slide 47&quot;/&gt;&lt;property id=&quot;20307&quot; value=&quot;452&quot;/&gt;&lt;/object&gt;&lt;object type=&quot;3&quot; unique_id=&quot;29620&quot;&gt;&lt;property id=&quot;20148&quot; value=&quot;5&quot;/&gt;&lt;property id=&quot;20300&quot; value=&quot;Slide 48&quot;/&gt;&lt;property id=&quot;20307&quot; value=&quot;453&quot;/&gt;&lt;/object&gt;&lt;object type=&quot;3&quot; unique_id=&quot;29621&quot;&gt;&lt;property id=&quot;20148&quot; value=&quot;5&quot;/&gt;&lt;property id=&quot;20300&quot; value=&quot;Slide 49&quot;/&gt;&lt;property id=&quot;20307&quot; value=&quot;454&quot;/&gt;&lt;/object&gt;&lt;object type=&quot;3&quot; unique_id=&quot;29622&quot;&gt;&lt;property id=&quot;20148&quot; value=&quot;5&quot;/&gt;&lt;property id=&quot;20300&quot; value=&quot;Slide 50&quot;/&gt;&lt;property id=&quot;20307&quot; value=&quot;455&quot;/&gt;&lt;/object&gt;&lt;object type=&quot;3&quot; unique_id=&quot;29623&quot;&gt;&lt;property id=&quot;20148&quot; value=&quot;5&quot;/&gt;&lt;property id=&quot;20300&quot; value=&quot;Slide 51&quot;/&gt;&lt;property id=&quot;20307&quot; value=&quot;456&quot;/&gt;&lt;/object&gt;&lt;object type=&quot;3&quot; unique_id=&quot;29624&quot;&gt;&lt;property id=&quot;20148&quot; value=&quot;5&quot;/&gt;&lt;property id=&quot;20300&quot; value=&quot;Slide 52&quot;/&gt;&lt;property id=&quot;20307&quot; value=&quot;457&quot;/&gt;&lt;/object&gt;&lt;object type=&quot;3&quot; unique_id=&quot;29625&quot;&gt;&lt;property id=&quot;20148&quot; value=&quot;5&quot;/&gt;&lt;property id=&quot;20300&quot; value=&quot;Slide 53&quot;/&gt;&lt;property id=&quot;20307&quot; value=&quot;458&quot;/&gt;&lt;/object&gt;&lt;object type=&quot;3&quot; unique_id=&quot;29626&quot;&gt;&lt;property id=&quot;20148&quot; value=&quot;5&quot;/&gt;&lt;property id=&quot;20300&quot; value=&quot;Slide 58&quot;/&gt;&lt;property id=&quot;20307&quot; value=&quot;459&quot;/&gt;&lt;/object&gt;&lt;object type=&quot;3&quot; unique_id=&quot;29627&quot;&gt;&lt;property id=&quot;20148&quot; value=&quot;5&quot;/&gt;&lt;property id=&quot;20300&quot; value=&quot;Slide 59&quot;/&gt;&lt;property id=&quot;20307&quot; value=&quot;460&quot;/&gt;&lt;/object&gt;&lt;object type=&quot;3&quot; unique_id=&quot;29628&quot;&gt;&lt;property id=&quot;20148&quot; value=&quot;5&quot;/&gt;&lt;property id=&quot;20300&quot; value=&quot;Slide 60&quot;/&gt;&lt;property id=&quot;20307&quot; value=&quot;461&quot;/&gt;&lt;/object&gt;&lt;object type=&quot;3&quot; unique_id=&quot;29629&quot;&gt;&lt;property id=&quot;20148&quot; value=&quot;5&quot;/&gt;&lt;property id=&quot;20300&quot; value=&quot;Slide 62&quot;/&gt;&lt;property id=&quot;20307&quot; value=&quot;464&quot;/&gt;&lt;/object&gt;&lt;object type=&quot;3&quot; unique_id=&quot;29630&quot;&gt;&lt;property id=&quot;20148&quot; value=&quot;5&quot;/&gt;&lt;property id=&quot;20300&quot; value=&quot;Slide 63&quot;/&gt;&lt;property id=&quot;20307&quot; value=&quot;463&quot;/&gt;&lt;/object&gt;&lt;object type=&quot;3&quot; unique_id=&quot;29631&quot;&gt;&lt;property id=&quot;20148&quot; value=&quot;5&quot;/&gt;&lt;property id=&quot;20300&quot; value=&quot;Slide 64&quot;/&gt;&lt;property id=&quot;20307&quot; value=&quot;465&quot;/&gt;&lt;/object&gt;&lt;object type=&quot;3&quot; unique_id=&quot;29632&quot;&gt;&lt;property id=&quot;20148&quot; value=&quot;5&quot;/&gt;&lt;property id=&quot;20300&quot; value=&quot;Slide 65&quot;/&gt;&lt;property id=&quot;20307&quot; value=&quot;466&quot;/&gt;&lt;/object&gt;&lt;object type=&quot;3&quot; unique_id=&quot;29633&quot;&gt;&lt;property id=&quot;20148&quot; value=&quot;5&quot;/&gt;&lt;property id=&quot;20300&quot; value=&quot;Slide 66&quot;/&gt;&lt;property id=&quot;20307&quot; value=&quot;467&quot;/&gt;&lt;/object&gt;&lt;object type=&quot;3&quot; unique_id=&quot;29634&quot;&gt;&lt;property id=&quot;20148&quot; value=&quot;5&quot;/&gt;&lt;property id=&quot;20300&quot; value=&quot;Slide 67&quot;/&gt;&lt;property id=&quot;20307&quot; value=&quot;468&quot;/&gt;&lt;/object&gt;&lt;object type=&quot;3&quot; unique_id=&quot;29635&quot;&gt;&lt;property id=&quot;20148&quot; value=&quot;5&quot;/&gt;&lt;property id=&quot;20300&quot; value=&quot;Slide 68&quot;/&gt;&lt;property id=&quot;20307&quot; value=&quot;469&quot;/&gt;&lt;/object&gt;&lt;object type=&quot;3&quot; unique_id=&quot;29636&quot;&gt;&lt;property id=&quot;20148&quot; value=&quot;5&quot;/&gt;&lt;property id=&quot;20300&quot; value=&quot;Slide 69&quot;/&gt;&lt;property id=&quot;20307&quot; value=&quot;470&quot;/&gt;&lt;/object&gt;&lt;object type=&quot;3&quot; unique_id=&quot;29637&quot;&gt;&lt;property id=&quot;20148&quot; value=&quot;5&quot;/&gt;&lt;property id=&quot;20300&quot; value=&quot;Slide 70&quot;/&gt;&lt;property id=&quot;20307&quot; value=&quot;471&quot;/&gt;&lt;/object&gt;&lt;object type=&quot;3&quot; unique_id=&quot;29638&quot;&gt;&lt;property id=&quot;20148&quot; value=&quot;5&quot;/&gt;&lt;property id=&quot;20300&quot; value=&quot;Slide 71&quot;/&gt;&lt;property id=&quot;20307&quot; value=&quot;472&quot;/&gt;&lt;/object&gt;&lt;object type=&quot;3&quot; unique_id=&quot;29639&quot;&gt;&lt;property id=&quot;20148&quot; value=&quot;5&quot;/&gt;&lt;property id=&quot;20300&quot; value=&quot;Slide 72&quot;/&gt;&lt;property id=&quot;20307&quot; value=&quot;476&quot;/&gt;&lt;/object&gt;&lt;object type=&quot;3&quot; unique_id=&quot;29640&quot;&gt;&lt;property id=&quot;20148&quot; value=&quot;5&quot;/&gt;&lt;property id=&quot;20300&quot; value=&quot;Slide 73&quot;/&gt;&lt;property id=&quot;20307&quot; value=&quot;477&quot;/&gt;&lt;/object&gt;&lt;object type=&quot;3&quot; unique_id=&quot;29641&quot;&gt;&lt;property id=&quot;20148&quot; value=&quot;5&quot;/&gt;&lt;property id=&quot;20300&quot; value=&quot;Slide 74&quot;/&gt;&lt;property id=&quot;20307&quot; value=&quot;478&quot;/&gt;&lt;/object&gt;&lt;object type=&quot;3&quot; unique_id=&quot;29642&quot;&gt;&lt;property id=&quot;20148&quot; value=&quot;5&quot;/&gt;&lt;property id=&quot;20300&quot; value=&quot;Slide 75&quot;/&gt;&lt;property id=&quot;20307&quot; value=&quot;473&quot;/&gt;&lt;/object&gt;&lt;object type=&quot;3&quot; unique_id=&quot;29643&quot;&gt;&lt;property id=&quot;20148&quot; value=&quot;5&quot;/&gt;&lt;property id=&quot;20300&quot; value=&quot;Slide 76&quot;/&gt;&lt;property id=&quot;20307&quot; value=&quot;474&quot;/&gt;&lt;/object&gt;&lt;object type=&quot;3&quot; unique_id=&quot;29644&quot;&gt;&lt;property id=&quot;20148&quot; value=&quot;5&quot;/&gt;&lt;property id=&quot;20300&quot; value=&quot;Slide 77&quot;/&gt;&lt;property id=&quot;20307&quot; value=&quot;475&quot;/&gt;&lt;/object&gt;&lt;object type=&quot;3&quot; unique_id=&quot;29645&quot;&gt;&lt;property id=&quot;20148&quot; value=&quot;5&quot;/&gt;&lt;property id=&quot;20300&quot; value=&quot;Slide 81&quot;/&gt;&lt;property id=&quot;20307&quot; value=&quot;41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16608</TotalTime>
  <Words>9029</Words>
  <Application>Microsoft Office PowerPoint</Application>
  <PresentationFormat>Widescreen</PresentationFormat>
  <Paragraphs>1076</Paragraphs>
  <Slides>60</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굴림</vt:lpstr>
      <vt:lpstr>Arial</vt:lpstr>
      <vt:lpstr>Calibri</vt:lpstr>
      <vt:lpstr>Cambria</vt:lpstr>
      <vt:lpstr>Cambria Math</vt:lpstr>
      <vt:lpstr>HY헤드라인M</vt:lpstr>
      <vt:lpstr>Phetsarath</vt:lpstr>
      <vt:lpstr>Phetsarath OT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happy1</dc:creator>
  <cp:lastModifiedBy>S. Phimmavong</cp:lastModifiedBy>
  <cp:revision>1754</cp:revision>
  <dcterms:created xsi:type="dcterms:W3CDTF">2014-06-03T20:01:49Z</dcterms:created>
  <dcterms:modified xsi:type="dcterms:W3CDTF">2019-10-21T01:53:37Z</dcterms:modified>
</cp:coreProperties>
</file>