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284" r:id="rId3"/>
    <p:sldId id="527" r:id="rId4"/>
    <p:sldId id="528" r:id="rId5"/>
    <p:sldId id="529" r:id="rId6"/>
    <p:sldId id="530" r:id="rId7"/>
    <p:sldId id="531" r:id="rId8"/>
    <p:sldId id="365" r:id="rId9"/>
    <p:sldId id="532" r:id="rId10"/>
    <p:sldId id="533" r:id="rId11"/>
    <p:sldId id="535" r:id="rId12"/>
    <p:sldId id="377" r:id="rId13"/>
    <p:sldId id="536" r:id="rId14"/>
    <p:sldId id="537" r:id="rId15"/>
    <p:sldId id="538" r:id="rId16"/>
    <p:sldId id="539" r:id="rId17"/>
    <p:sldId id="540" r:id="rId18"/>
    <p:sldId id="541" r:id="rId19"/>
    <p:sldId id="542" r:id="rId20"/>
    <p:sldId id="543" r:id="rId21"/>
    <p:sldId id="544" r:id="rId22"/>
    <p:sldId id="545" r:id="rId23"/>
    <p:sldId id="546" r:id="rId24"/>
    <p:sldId id="322" r:id="rId25"/>
    <p:sldId id="547" r:id="rId26"/>
    <p:sldId id="548" r:id="rId27"/>
    <p:sldId id="549" r:id="rId28"/>
    <p:sldId id="550" r:id="rId29"/>
    <p:sldId id="551" r:id="rId30"/>
    <p:sldId id="552" r:id="rId31"/>
    <p:sldId id="553" r:id="rId32"/>
    <p:sldId id="554" r:id="rId33"/>
    <p:sldId id="555" r:id="rId34"/>
    <p:sldId id="556" r:id="rId35"/>
    <p:sldId id="557" r:id="rId36"/>
    <p:sldId id="558" r:id="rId37"/>
    <p:sldId id="559" r:id="rId38"/>
    <p:sldId id="560" r:id="rId39"/>
    <p:sldId id="501" r:id="rId40"/>
    <p:sldId id="525" r:id="rId41"/>
    <p:sldId id="473" r:id="rId42"/>
    <p:sldId id="561" r:id="rId43"/>
  </p:sldIdLst>
  <p:sldSz cx="12192000" cy="6858000"/>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820000"/>
    <a:srgbClr val="FF5D5D"/>
    <a:srgbClr val="FF1D1D"/>
    <a:srgbClr val="FFA3A3"/>
    <a:srgbClr val="FF3333"/>
    <a:srgbClr val="669900"/>
    <a:srgbClr val="005696"/>
    <a:srgbClr val="FFE7E7"/>
    <a:srgbClr val="760C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46" autoAdjust="0"/>
    <p:restoredTop sz="96252" autoAdjust="0"/>
  </p:normalViewPr>
  <p:slideViewPr>
    <p:cSldViewPr snapToGrid="0">
      <p:cViewPr>
        <p:scale>
          <a:sx n="186" d="100"/>
          <a:sy n="186" d="100"/>
        </p:scale>
        <p:origin x="-1074" y="-5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E54758-E127-4A13-867C-1A7908CDAC2D}" type="datetimeFigureOut">
              <a:rPr lang="th-TH" smtClean="0"/>
              <a:pPr/>
              <a:t>22/10/62</a:t>
            </a:fld>
            <a:endParaRPr lang="th-TH"/>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FBE022-5B55-4ACC-B532-C7BB91C930BD}" type="slidenum">
              <a:rPr lang="th-TH" smtClean="0"/>
              <a:pPr/>
              <a:t>‹#›</a:t>
            </a:fld>
            <a:endParaRPr lang="th-TH"/>
          </a:p>
        </p:txBody>
      </p:sp>
    </p:spTree>
    <p:extLst>
      <p:ext uri="{BB962C8B-B14F-4D97-AF65-F5344CB8AC3E}">
        <p14:creationId xmlns:p14="http://schemas.microsoft.com/office/powerpoint/2010/main" val="2511893210"/>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20000"/>
              </a:spcBef>
              <a:spcAft>
                <a:spcPct val="0"/>
              </a:spcAft>
              <a:defRPr/>
            </a:pPr>
            <a:r>
              <a:rPr lang="en-US" altLang="ko-KR" sz="1800" dirty="0">
                <a:solidFill>
                  <a:srgbClr val="FF0000"/>
                </a:solidFill>
                <a:latin typeface="Calibri" pitchFamily="34" charset="0"/>
                <a:ea typeface="굴림" pitchFamily="50" charset="-127"/>
              </a:rPr>
              <a:t>#2 </a:t>
            </a:r>
            <a:r>
              <a:rPr lang="en-US" altLang="ko-KR" sz="1800" dirty="0">
                <a:latin typeface="Phetsarath OT" charset="0"/>
                <a:ea typeface="굴림" pitchFamily="50" charset="-127"/>
                <a:cs typeface="Phetsarath OT" charset="0"/>
              </a:rPr>
              <a:t>Hallo everyone!  Welcome to the class of forest resource economics. The previous chapters tell us the nature of market structure and different marketing strategies.</a:t>
            </a:r>
          </a:p>
          <a:p>
            <a:pPr lvl="0" eaLnBrk="0" fontAlgn="base" hangingPunct="0">
              <a:spcBef>
                <a:spcPct val="20000"/>
              </a:spcBef>
              <a:spcAft>
                <a:spcPct val="0"/>
              </a:spcAft>
              <a:defRPr/>
            </a:pPr>
            <a:endParaRPr lang="en-US" altLang="ko-KR" sz="1800" dirty="0">
              <a:latin typeface="Phetsarath OT" charset="0"/>
              <a:ea typeface="굴림" pitchFamily="50" charset="-127"/>
              <a:cs typeface="Phetsarath OT" charset="0"/>
            </a:endParaRPr>
          </a:p>
          <a:p>
            <a:pPr eaLnBrk="0" fontAlgn="base" hangingPunct="0">
              <a:spcBef>
                <a:spcPct val="20000"/>
              </a:spcBef>
              <a:spcAft>
                <a:spcPct val="0"/>
              </a:spcAft>
              <a:defRPr/>
            </a:pPr>
            <a:r>
              <a:rPr lang="en-US" sz="1800" dirty="0">
                <a:solidFill>
                  <a:srgbClr val="FF0000"/>
                </a:solidFill>
              </a:rPr>
              <a:t>#3</a:t>
            </a:r>
            <a:r>
              <a:rPr lang="en-US" altLang="ko-KR" sz="1800" dirty="0">
                <a:latin typeface="Phetsarath OT" charset="0"/>
                <a:ea typeface="굴림" pitchFamily="50" charset="-127"/>
                <a:cs typeface="Phetsarath OT" charset="0"/>
              </a:rPr>
              <a:t>In this chapter, we will firstly consider the forest as a store of wealth, or capital. In a financial sense, if we consider trees and land as capital, two of the most important inputs into forestry are capital and time. </a:t>
            </a:r>
            <a:r>
              <a:rPr lang="en-US" sz="1800" dirty="0">
                <a:solidFill>
                  <a:srgbClr val="FF0000"/>
                </a:solidFill>
              </a:rPr>
              <a:t>#4</a:t>
            </a:r>
            <a:r>
              <a:rPr lang="en-US" altLang="ko-KR" sz="1800" dirty="0">
                <a:latin typeface="Phetsarath OT" charset="0"/>
                <a:ea typeface="굴림" pitchFamily="50" charset="-127"/>
                <a:cs typeface="Phetsarath OT" charset="0"/>
              </a:rPr>
              <a:t>We will see how we can allocate these in a way that maximizes satisfaction to society? </a:t>
            </a:r>
            <a:r>
              <a:rPr lang="en-US" sz="1800" dirty="0">
                <a:solidFill>
                  <a:srgbClr val="FF0000"/>
                </a:solidFill>
              </a:rPr>
              <a:t>#5</a:t>
            </a:r>
            <a:r>
              <a:rPr lang="en-US" altLang="ko-KR" sz="1800" dirty="0">
                <a:latin typeface="Phetsarath OT" charset="0"/>
                <a:ea typeface="굴림" pitchFamily="50" charset="-127"/>
                <a:cs typeface="Phetsarath OT" charset="0"/>
              </a:rPr>
              <a:t>We will learn how to use standard tools of financial analysis to evaluate forestry decisions-to decide how much to pay for forest properties and management practices and calculate how profitable forest investment are.</a:t>
            </a:r>
          </a:p>
        </p:txBody>
      </p:sp>
      <p:sp>
        <p:nvSpPr>
          <p:cNvPr id="4" name="Slide Number Placeholder 3"/>
          <p:cNvSpPr>
            <a:spLocks noGrp="1"/>
          </p:cNvSpPr>
          <p:nvPr>
            <p:ph type="sldNum" sz="quarter" idx="10"/>
          </p:nvPr>
        </p:nvSpPr>
        <p:spPr/>
        <p:txBody>
          <a:bodyPr/>
          <a:lstStyle/>
          <a:p>
            <a:fld id="{D1FBE022-5B55-4ACC-B532-C7BB91C930BD}" type="slidenum">
              <a:rPr lang="th-TH" smtClean="0"/>
              <a:pPr/>
              <a:t>3</a:t>
            </a:fld>
            <a:endParaRPr lang="th-TH"/>
          </a:p>
        </p:txBody>
      </p:sp>
    </p:spTree>
    <p:extLst>
      <p:ext uri="{BB962C8B-B14F-4D97-AF65-F5344CB8AC3E}">
        <p14:creationId xmlns:p14="http://schemas.microsoft.com/office/powerpoint/2010/main" val="1084040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800" dirty="0">
                <a:solidFill>
                  <a:srgbClr val="FF0000"/>
                </a:solidFill>
                <a:latin typeface="Phetsarath OT" charset="0"/>
                <a:cs typeface="Phetsarath OT" charset="0"/>
              </a:rPr>
              <a:t>#2</a:t>
            </a:r>
            <a:r>
              <a:rPr lang="lo-LA" sz="1800" dirty="0">
                <a:solidFill>
                  <a:srgbClr val="FF0000"/>
                </a:solidFill>
                <a:latin typeface="Phetsarath OT" charset="0"/>
              </a:rPr>
              <a:t> </a:t>
            </a:r>
            <a:r>
              <a:rPr lang="en-US" altLang="ko-KR" sz="1800" b="1" dirty="0">
                <a:solidFill>
                  <a:schemeClr val="accent5">
                    <a:lumMod val="50000"/>
                  </a:schemeClr>
                </a:solidFill>
                <a:latin typeface="Phetsarath OT" charset="0"/>
                <a:ea typeface="굴림" pitchFamily="50" charset="-127"/>
                <a:cs typeface="Phetsarath OT" charset="0"/>
              </a:rPr>
              <a:t>Present and Net present value</a:t>
            </a:r>
          </a:p>
          <a:p>
            <a:pPr>
              <a:defRPr/>
            </a:pPr>
            <a:r>
              <a:rPr lang="en-US" sz="1800" dirty="0">
                <a:solidFill>
                  <a:srgbClr val="FF0000"/>
                </a:solidFill>
                <a:latin typeface="Phetsarath OT" charset="0"/>
                <a:cs typeface="Phetsarath OT" charset="0"/>
              </a:rPr>
              <a:t>#2</a:t>
            </a:r>
            <a:r>
              <a:rPr lang="lo-LA" sz="1800" dirty="0">
                <a:solidFill>
                  <a:srgbClr val="FF0000"/>
                </a:solidFill>
                <a:latin typeface="Phetsarath OT" charset="0"/>
              </a:rPr>
              <a:t> </a:t>
            </a:r>
            <a:r>
              <a:rPr lang="en-US" altLang="ko-KR" sz="1800" b="1" dirty="0">
                <a:solidFill>
                  <a:schemeClr val="accent5">
                    <a:lumMod val="50000"/>
                  </a:schemeClr>
                </a:solidFill>
                <a:latin typeface="Phetsarath OT" charset="0"/>
                <a:ea typeface="굴림" pitchFamily="34" charset="-127"/>
                <a:cs typeface="Phetsarath OT" charset="0"/>
              </a:rPr>
              <a:t>Present value</a:t>
            </a:r>
          </a:p>
          <a:p>
            <a:pPr>
              <a:defRPr/>
            </a:pPr>
            <a:r>
              <a:rPr lang="en-US" sz="1800" dirty="0">
                <a:solidFill>
                  <a:srgbClr val="FF0000"/>
                </a:solidFill>
                <a:latin typeface="Phetsarath OT" charset="0"/>
                <a:cs typeface="Phetsarath OT" charset="0"/>
              </a:rPr>
              <a:t>#3 </a:t>
            </a:r>
            <a:r>
              <a:rPr lang="en-US" altLang="ja-JP" sz="1800" dirty="0">
                <a:latin typeface="Phetsarath OT" charset="0"/>
                <a:cs typeface="Phetsarath OT" charset="0"/>
              </a:rPr>
              <a:t>From equation 6.1, </a:t>
            </a:r>
            <a:r>
              <a:rPr lang="en-US" sz="1800" dirty="0" err="1">
                <a:latin typeface="Phetsarath OT" charset="0"/>
                <a:cs typeface="Phetsarath OT" charset="0"/>
              </a:rPr>
              <a:t>V</a:t>
            </a:r>
            <a:r>
              <a:rPr lang="en-US" sz="1800" baseline="-25000" dirty="0" err="1">
                <a:latin typeface="Phetsarath OT" charset="0"/>
                <a:cs typeface="Phetsarath OT" charset="0"/>
              </a:rPr>
              <a:t>n</a:t>
            </a:r>
            <a:r>
              <a:rPr lang="en-US" sz="1800" dirty="0">
                <a:latin typeface="Phetsarath OT" charset="0"/>
                <a:cs typeface="Phetsarath OT" charset="0"/>
              </a:rPr>
              <a:t>=V</a:t>
            </a:r>
            <a:r>
              <a:rPr lang="en-US" sz="1800" baseline="-25000" dirty="0">
                <a:latin typeface="Phetsarath OT" charset="0"/>
                <a:cs typeface="Phetsarath OT" charset="0"/>
              </a:rPr>
              <a:t>0</a:t>
            </a:r>
            <a:r>
              <a:rPr lang="en-US" sz="1800" dirty="0">
                <a:latin typeface="Phetsarath OT" charset="0"/>
                <a:cs typeface="Phetsarath OT" charset="0"/>
              </a:rPr>
              <a:t>(1+r)</a:t>
            </a:r>
            <a:r>
              <a:rPr lang="en-US" sz="1800" baseline="30000" dirty="0">
                <a:latin typeface="Phetsarath OT" charset="0"/>
                <a:cs typeface="Phetsarath OT" charset="0"/>
              </a:rPr>
              <a:t>n </a:t>
            </a:r>
            <a:r>
              <a:rPr lang="en-US" sz="1800" dirty="0">
                <a:latin typeface="Phetsarath OT" charset="0"/>
                <a:cs typeface="Phetsarath OT" charset="0"/>
              </a:rPr>
              <a:t>, we can solve to V0, the present value of any single value as equation 6.2 </a:t>
            </a:r>
            <a:endParaRPr lang="en-US" altLang="ko-KR" sz="1800" dirty="0">
              <a:latin typeface="Phetsarath OT" charset="0"/>
              <a:ea typeface="굴림" pitchFamily="50" charset="-127"/>
              <a:cs typeface="Phetsarath OT" charset="0"/>
            </a:endParaRPr>
          </a:p>
          <a:p>
            <a:endParaRPr lang="en-US" sz="1800" dirty="0">
              <a:latin typeface="Phetsarath OT" charset="0"/>
              <a:cs typeface="Phetsarath OT" charset="0"/>
            </a:endParaRPr>
          </a:p>
        </p:txBody>
      </p:sp>
      <p:sp>
        <p:nvSpPr>
          <p:cNvPr id="4" name="Slide Number Placeholder 3"/>
          <p:cNvSpPr>
            <a:spLocks noGrp="1"/>
          </p:cNvSpPr>
          <p:nvPr>
            <p:ph type="sldNum" sz="quarter" idx="10"/>
          </p:nvPr>
        </p:nvSpPr>
        <p:spPr/>
        <p:txBody>
          <a:bodyPr/>
          <a:lstStyle/>
          <a:p>
            <a:fld id="{D1FBE022-5B55-4ACC-B532-C7BB91C930BD}" type="slidenum">
              <a:rPr lang="th-TH" smtClean="0"/>
              <a:t>13</a:t>
            </a:fld>
            <a:endParaRPr lang="th-TH"/>
          </a:p>
        </p:txBody>
      </p:sp>
    </p:spTree>
    <p:extLst>
      <p:ext uri="{BB962C8B-B14F-4D97-AF65-F5344CB8AC3E}">
        <p14:creationId xmlns:p14="http://schemas.microsoft.com/office/powerpoint/2010/main" val="30413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800" dirty="0">
                <a:solidFill>
                  <a:srgbClr val="FF0000"/>
                </a:solidFill>
                <a:latin typeface="Phetsarath OT" charset="0"/>
                <a:cs typeface="Phetsarath OT" charset="0"/>
              </a:rPr>
              <a:t>#3 </a:t>
            </a:r>
            <a:r>
              <a:rPr lang="en-US" sz="1800" dirty="0">
                <a:latin typeface="Phetsarath OT" charset="0"/>
                <a:cs typeface="Phetsarath OT" charset="0"/>
              </a:rPr>
              <a:t>For instance, at </a:t>
            </a:r>
            <a:r>
              <a:rPr lang="en-US" altLang="ko-KR" sz="1800" dirty="0">
                <a:latin typeface="Phetsarath OT" charset="0"/>
                <a:ea typeface="굴림" pitchFamily="50" charset="-127"/>
                <a:cs typeface="Phetsarath OT" charset="0"/>
              </a:rPr>
              <a:t>interest rate of </a:t>
            </a:r>
            <a:r>
              <a:rPr lang="en-US" sz="1800" dirty="0">
                <a:latin typeface="Phetsarath OT" charset="0"/>
                <a:cs typeface="Phetsarath OT" charset="0"/>
              </a:rPr>
              <a:t>6 percent, the value of $1000 expected in 15 years has a present value of 1000/1.06</a:t>
            </a:r>
            <a:r>
              <a:rPr lang="en-US" sz="1800" baseline="30000" dirty="0">
                <a:latin typeface="Phetsarath OT" charset="0"/>
                <a:cs typeface="Phetsarath OT" charset="0"/>
              </a:rPr>
              <a:t>15</a:t>
            </a:r>
            <a:r>
              <a:rPr lang="en-US" sz="1800" dirty="0">
                <a:latin typeface="Phetsarath OT" charset="0"/>
                <a:cs typeface="Phetsarath OT" charset="0"/>
              </a:rPr>
              <a:t>=$417. and this imply that if we need to earn 6 percent interest, the promise of $1000 in 15 year is worth a maximum of $417 today.</a:t>
            </a:r>
            <a:endParaRPr lang="en-US" altLang="ja-JP" sz="1800" dirty="0">
              <a:latin typeface="Phetsarath OT" charset="0"/>
              <a:cs typeface="Phetsarath OT" charset="0"/>
            </a:endParaRPr>
          </a:p>
          <a:p>
            <a:pPr>
              <a:defRPr/>
            </a:pPr>
            <a:r>
              <a:rPr lang="en-US" altLang="ja-JP" sz="1800" dirty="0">
                <a:latin typeface="Phetsarath OT" charset="0"/>
                <a:cs typeface="Phetsarath OT" charset="0"/>
              </a:rPr>
              <a:t>If we spend more than </a:t>
            </a:r>
            <a:r>
              <a:rPr lang="en-US" sz="1800" dirty="0">
                <a:latin typeface="Phetsarath OT" charset="0"/>
                <a:cs typeface="Phetsarath OT" charset="0"/>
              </a:rPr>
              <a:t>$417 to get $1000 in 15 years, the investment will grow at an unacceptable rate (less than 6%). That’s why the interest rate used to calculate present values and future value will be </a:t>
            </a:r>
            <a:r>
              <a:rPr lang="en-US" altLang="ja-JP" sz="1800" dirty="0">
                <a:latin typeface="Phetsarath OT" charset="0"/>
                <a:cs typeface="Phetsarath OT" charset="0"/>
              </a:rPr>
              <a:t>called” minimum acceptable rate of return (MAR).</a:t>
            </a:r>
            <a:endParaRPr lang="en-US" altLang="ko-KR" sz="1800" dirty="0">
              <a:latin typeface="Phetsarath OT" charset="0"/>
              <a:ea typeface="굴림" pitchFamily="50" charset="-127"/>
              <a:cs typeface="Phetsarath OT" charset="0"/>
            </a:endParaRPr>
          </a:p>
        </p:txBody>
      </p:sp>
      <p:sp>
        <p:nvSpPr>
          <p:cNvPr id="4" name="Slide Number Placeholder 3"/>
          <p:cNvSpPr>
            <a:spLocks noGrp="1"/>
          </p:cNvSpPr>
          <p:nvPr>
            <p:ph type="sldNum" sz="quarter" idx="10"/>
          </p:nvPr>
        </p:nvSpPr>
        <p:spPr/>
        <p:txBody>
          <a:bodyPr/>
          <a:lstStyle/>
          <a:p>
            <a:fld id="{D1FBE022-5B55-4ACC-B532-C7BB91C930BD}" type="slidenum">
              <a:rPr lang="th-TH" smtClean="0"/>
              <a:t>14</a:t>
            </a:fld>
            <a:endParaRPr lang="th-TH"/>
          </a:p>
        </p:txBody>
      </p:sp>
    </p:spTree>
    <p:extLst>
      <p:ext uri="{BB962C8B-B14F-4D97-AF65-F5344CB8AC3E}">
        <p14:creationId xmlns:p14="http://schemas.microsoft.com/office/powerpoint/2010/main" val="357984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Phetsarath OT" charset="0"/>
                <a:cs typeface="Phetsarath OT" charset="0"/>
              </a:rPr>
              <a:t>#3 </a:t>
            </a:r>
            <a:r>
              <a:rPr lang="en-US" sz="1800" dirty="0">
                <a:latin typeface="Phetsarath OT" charset="0"/>
                <a:cs typeface="Phetsarath OT" charset="0"/>
              </a:rPr>
              <a:t>To get interest rate or the average annual rate of return, we can solve equation 6.1 to get “r” as it is expressed in equation 6.3. This r is usually called the internal rate of return. </a:t>
            </a:r>
            <a:endParaRPr lang="en-US" altLang="ja-JP" sz="1800" dirty="0">
              <a:latin typeface="Phetsarath OT" charset="0"/>
              <a:cs typeface="Phetsarath OT" charset="0"/>
            </a:endParaRPr>
          </a:p>
          <a:p>
            <a:endParaRPr lang="en-US" sz="1800" dirty="0">
              <a:latin typeface="Phetsarath OT" charset="0"/>
              <a:cs typeface="Phetsarath OT" charset="0"/>
            </a:endParaRPr>
          </a:p>
        </p:txBody>
      </p:sp>
      <p:sp>
        <p:nvSpPr>
          <p:cNvPr id="4" name="Slide Number Placeholder 3"/>
          <p:cNvSpPr>
            <a:spLocks noGrp="1"/>
          </p:cNvSpPr>
          <p:nvPr>
            <p:ph type="sldNum" sz="quarter" idx="10"/>
          </p:nvPr>
        </p:nvSpPr>
        <p:spPr/>
        <p:txBody>
          <a:bodyPr/>
          <a:lstStyle/>
          <a:p>
            <a:fld id="{D1FBE022-5B55-4ACC-B532-C7BB91C930BD}" type="slidenum">
              <a:rPr lang="th-TH" smtClean="0"/>
              <a:t>15</a:t>
            </a:fld>
            <a:endParaRPr lang="th-TH"/>
          </a:p>
        </p:txBody>
      </p:sp>
    </p:spTree>
    <p:extLst>
      <p:ext uri="{BB962C8B-B14F-4D97-AF65-F5344CB8AC3E}">
        <p14:creationId xmlns:p14="http://schemas.microsoft.com/office/powerpoint/2010/main" val="1845207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800" dirty="0">
                <a:solidFill>
                  <a:srgbClr val="FF0000"/>
                </a:solidFill>
                <a:latin typeface="Phetsarath OT" charset="0"/>
                <a:cs typeface="Phetsarath OT" charset="0"/>
              </a:rPr>
              <a:t>#3 </a:t>
            </a:r>
            <a:r>
              <a:rPr lang="en-US" sz="1800" dirty="0">
                <a:latin typeface="Phetsarath OT" charset="0"/>
                <a:cs typeface="Phetsarath OT" charset="0"/>
              </a:rPr>
              <a:t>For example: A farmer owned a 15 years old tree with a value of $100 and the present value of this tree is $10. </a:t>
            </a:r>
            <a:r>
              <a:rPr lang="en-US" sz="1800" dirty="0">
                <a:solidFill>
                  <a:srgbClr val="FF0000"/>
                </a:solidFill>
                <a:latin typeface="Phetsarath OT" charset="0"/>
                <a:cs typeface="Phetsarath OT" charset="0"/>
              </a:rPr>
              <a:t>#4</a:t>
            </a:r>
            <a:r>
              <a:rPr lang="en-US" sz="1800" dirty="0">
                <a:latin typeface="Phetsarath OT" charset="0"/>
                <a:cs typeface="Phetsarath OT" charset="0"/>
              </a:rPr>
              <a:t> Using 6.3, taking the 15</a:t>
            </a:r>
            <a:r>
              <a:rPr lang="en-US" sz="1800" baseline="30000" dirty="0">
                <a:latin typeface="Phetsarath OT" charset="0"/>
                <a:cs typeface="Phetsarath OT" charset="0"/>
              </a:rPr>
              <a:t>th</a:t>
            </a:r>
            <a:r>
              <a:rPr lang="en-US" sz="1800" dirty="0">
                <a:latin typeface="Phetsarath OT" charset="0"/>
                <a:cs typeface="Phetsarath OT" charset="0"/>
              </a:rPr>
              <a:t> root of 100/10 and subtract 1 gives 0.16, the 16 percent interest rate.</a:t>
            </a:r>
          </a:p>
          <a:p>
            <a:pPr lvl="0">
              <a:defRPr/>
            </a:pPr>
            <a:r>
              <a:rPr lang="en-US" sz="1800" dirty="0">
                <a:latin typeface="Phetsarath OT" charset="0"/>
                <a:cs typeface="Phetsarath OT" charset="0"/>
              </a:rPr>
              <a:t> </a:t>
            </a:r>
            <a:r>
              <a:rPr lang="en-US" sz="1800" dirty="0">
                <a:solidFill>
                  <a:srgbClr val="FF0000"/>
                </a:solidFill>
                <a:latin typeface="Phetsarath OT" charset="0"/>
                <a:cs typeface="Phetsarath OT" charset="0"/>
              </a:rPr>
              <a:t>#5 </a:t>
            </a:r>
            <a:r>
              <a:rPr lang="en-US" altLang="ja-JP" sz="1800" dirty="0">
                <a:latin typeface="Phetsarath OT" charset="0"/>
                <a:cs typeface="Phetsarath OT" charset="0"/>
              </a:rPr>
              <a:t>This formula is useful when calculating performance of simple investment with one input and one output </a:t>
            </a:r>
            <a:r>
              <a:rPr lang="en-US" sz="1800" dirty="0">
                <a:solidFill>
                  <a:srgbClr val="FF0000"/>
                </a:solidFill>
              </a:rPr>
              <a:t>#6</a:t>
            </a:r>
            <a:r>
              <a:rPr lang="en-US" sz="1800" strike="sngStrike" dirty="0">
                <a:solidFill>
                  <a:srgbClr val="FF0000"/>
                </a:solidFill>
                <a:latin typeface="Phetsarath OT" charset="0"/>
                <a:cs typeface="Phetsarath OT" charset="0"/>
              </a:rPr>
              <a:t> </a:t>
            </a:r>
            <a:r>
              <a:rPr lang="en-US" altLang="ko-KR" sz="1800" dirty="0">
                <a:latin typeface="Phetsarath OT" charset="0"/>
                <a:ea typeface="굴림" pitchFamily="50" charset="-127"/>
                <a:cs typeface="Phetsarath OT" charset="0"/>
              </a:rPr>
              <a:t>such as </a:t>
            </a:r>
            <a:r>
              <a:rPr lang="en-US" altLang="ja-JP" sz="1800" dirty="0">
                <a:latin typeface="Phetsarath OT" charset="0"/>
                <a:cs typeface="Phetsarath OT" charset="0"/>
              </a:rPr>
              <a:t>stocks, real estate, or timber </a:t>
            </a:r>
            <a:r>
              <a:rPr lang="en-US" sz="1800" dirty="0">
                <a:solidFill>
                  <a:srgbClr val="FF0000"/>
                </a:solidFill>
              </a:rPr>
              <a:t>#7 </a:t>
            </a:r>
            <a:r>
              <a:rPr lang="en-US" altLang="ja-JP" sz="1800" dirty="0">
                <a:latin typeface="Phetsarath OT" charset="0"/>
                <a:cs typeface="Phetsarath OT" charset="0"/>
              </a:rPr>
              <a:t>that is bought at one date and will be sold some years later.</a:t>
            </a:r>
          </a:p>
          <a:p>
            <a:endParaRPr lang="en-US" dirty="0"/>
          </a:p>
        </p:txBody>
      </p:sp>
      <p:sp>
        <p:nvSpPr>
          <p:cNvPr id="4" name="Slide Number Placeholder 3"/>
          <p:cNvSpPr>
            <a:spLocks noGrp="1"/>
          </p:cNvSpPr>
          <p:nvPr>
            <p:ph type="sldNum" sz="quarter" idx="10"/>
          </p:nvPr>
        </p:nvSpPr>
        <p:spPr/>
        <p:txBody>
          <a:bodyPr/>
          <a:lstStyle/>
          <a:p>
            <a:fld id="{D1FBE022-5B55-4ACC-B532-C7BB91C930BD}" type="slidenum">
              <a:rPr lang="th-TH" smtClean="0"/>
              <a:t>16</a:t>
            </a:fld>
            <a:endParaRPr lang="th-TH"/>
          </a:p>
        </p:txBody>
      </p:sp>
    </p:spTree>
    <p:extLst>
      <p:ext uri="{BB962C8B-B14F-4D97-AF65-F5344CB8AC3E}">
        <p14:creationId xmlns:p14="http://schemas.microsoft.com/office/powerpoint/2010/main" val="997191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Phetsarath OT" charset="0"/>
                <a:cs typeface="Phetsarath OT" charset="0"/>
              </a:rPr>
              <a:t>#3 </a:t>
            </a:r>
            <a:r>
              <a:rPr lang="en-US" altLang="en-US" sz="1800" dirty="0">
                <a:latin typeface="Phetsarath OT" charset="0"/>
                <a:cs typeface="Phetsarath OT" charset="0"/>
              </a:rPr>
              <a:t>NPV  is the present value of net cash flows, discounted by firm’s required return </a:t>
            </a:r>
            <a:r>
              <a:rPr lang="en-US" sz="1800" dirty="0">
                <a:solidFill>
                  <a:srgbClr val="FF0000"/>
                </a:solidFill>
                <a:latin typeface="Phetsarath OT" charset="0"/>
                <a:cs typeface="Phetsarath OT" charset="0"/>
              </a:rPr>
              <a:t>#4 </a:t>
            </a:r>
            <a:r>
              <a:rPr lang="en-US" altLang="en-US" sz="1800" dirty="0">
                <a:latin typeface="Phetsarath OT" charset="0"/>
                <a:cs typeface="Phetsarath OT" charset="0"/>
              </a:rPr>
              <a:t>or  it is the present value of revenues minus the present value of costs. </a:t>
            </a:r>
            <a:r>
              <a:rPr lang="en-US" sz="1800" dirty="0">
                <a:solidFill>
                  <a:srgbClr val="FF0000"/>
                </a:solidFill>
              </a:rPr>
              <a:t>#5</a:t>
            </a:r>
            <a:r>
              <a:rPr lang="en-US" altLang="en-US" sz="1800" dirty="0">
                <a:latin typeface="Phetsarath OT" charset="0"/>
                <a:cs typeface="Phetsarath OT" charset="0"/>
              </a:rPr>
              <a:t> </a:t>
            </a:r>
            <a:r>
              <a:rPr lang="en-US" altLang="en-US" sz="1800" i="1" dirty="0">
                <a:latin typeface="Phetsarath OT" charset="0"/>
                <a:cs typeface="Phetsarath OT" charset="0"/>
              </a:rPr>
              <a:t>If the NPV is positive, accept the project and if the NPV is negative, reject the project. </a:t>
            </a:r>
            <a:endParaRPr lang="en-US" altLang="ko-KR" sz="1800" dirty="0">
              <a:latin typeface="Phetsarath OT" charset="0"/>
              <a:ea typeface="굴림" pitchFamily="34" charset="-127"/>
              <a:cs typeface="Phetsarath OT" charset="0"/>
            </a:endParaRPr>
          </a:p>
          <a:p>
            <a:endParaRPr lang="en-US" sz="1800" dirty="0">
              <a:latin typeface="Phetsarath OT" charset="0"/>
              <a:cs typeface="Phetsarath OT" charset="0"/>
            </a:endParaRPr>
          </a:p>
        </p:txBody>
      </p:sp>
      <p:sp>
        <p:nvSpPr>
          <p:cNvPr id="4" name="Slide Number Placeholder 3"/>
          <p:cNvSpPr>
            <a:spLocks noGrp="1"/>
          </p:cNvSpPr>
          <p:nvPr>
            <p:ph type="sldNum" sz="quarter" idx="10"/>
          </p:nvPr>
        </p:nvSpPr>
        <p:spPr/>
        <p:txBody>
          <a:bodyPr/>
          <a:lstStyle/>
          <a:p>
            <a:fld id="{D1FBE022-5B55-4ACC-B532-C7BB91C930BD}" type="slidenum">
              <a:rPr lang="th-TH" smtClean="0"/>
              <a:t>17</a:t>
            </a:fld>
            <a:endParaRPr lang="th-TH"/>
          </a:p>
        </p:txBody>
      </p:sp>
    </p:spTree>
    <p:extLst>
      <p:ext uri="{BB962C8B-B14F-4D97-AF65-F5344CB8AC3E}">
        <p14:creationId xmlns:p14="http://schemas.microsoft.com/office/powerpoint/2010/main" val="1386122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Phetsarath OT" charset="0"/>
                <a:cs typeface="Phetsarath OT" charset="0"/>
              </a:rPr>
              <a:t>#3 </a:t>
            </a:r>
            <a:r>
              <a:rPr lang="en-US" altLang="en-US" sz="1800" i="1" dirty="0">
                <a:latin typeface="Phetsarath OT" charset="0"/>
                <a:cs typeface="Phetsarath OT" charset="0"/>
              </a:rPr>
              <a:t>Mathematically, NPV is the sum of revenues in each, y, discounted to year 0 minus the sum of costs in each year discounted to year 0. The difference between this equation and equation 6.2 is that this equation include negative as well as positive cash flows at more than on point in time. </a:t>
            </a:r>
            <a:r>
              <a:rPr lang="en-US" sz="1800" dirty="0">
                <a:solidFill>
                  <a:srgbClr val="FF0000"/>
                </a:solidFill>
                <a:latin typeface="Phetsarath OT" charset="0"/>
                <a:cs typeface="Phetsarath OT" charset="0"/>
              </a:rPr>
              <a:t>#4 </a:t>
            </a:r>
            <a:r>
              <a:rPr lang="en-US" altLang="ko-KR" sz="1800" dirty="0">
                <a:latin typeface="Phetsarath OT" charset="0"/>
                <a:ea typeface="굴림" pitchFamily="34" charset="-127"/>
                <a:cs typeface="Phetsarath OT" charset="0"/>
              </a:rPr>
              <a:t>NPV indicates the an investor’s willingness to pay for an asset based on estimated benefits, costs, and the desired rate of return.</a:t>
            </a:r>
          </a:p>
        </p:txBody>
      </p:sp>
      <p:sp>
        <p:nvSpPr>
          <p:cNvPr id="4" name="Slide Number Placeholder 3"/>
          <p:cNvSpPr>
            <a:spLocks noGrp="1"/>
          </p:cNvSpPr>
          <p:nvPr>
            <p:ph type="sldNum" sz="quarter" idx="10"/>
          </p:nvPr>
        </p:nvSpPr>
        <p:spPr/>
        <p:txBody>
          <a:bodyPr/>
          <a:lstStyle/>
          <a:p>
            <a:fld id="{D1FBE022-5B55-4ACC-B532-C7BB91C930BD}" type="slidenum">
              <a:rPr lang="th-TH" smtClean="0"/>
              <a:t>18</a:t>
            </a:fld>
            <a:endParaRPr lang="th-TH"/>
          </a:p>
        </p:txBody>
      </p:sp>
    </p:spTree>
    <p:extLst>
      <p:ext uri="{BB962C8B-B14F-4D97-AF65-F5344CB8AC3E}">
        <p14:creationId xmlns:p14="http://schemas.microsoft.com/office/powerpoint/2010/main" val="652942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sz="1800" dirty="0">
                  <a:solidFill>
                    <a:schemeClr val="tx1"/>
                  </a:solidFill>
                </a:endParaRPr>
              </a:p>
              <a:p>
                <a:r>
                  <a:rPr lang="en-US" sz="1800" dirty="0">
                    <a:solidFill>
                      <a:schemeClr val="tx1"/>
                    </a:solidFill>
                  </a:rPr>
                  <a:t>Answer: 3</a:t>
                </a:r>
              </a:p>
              <a:p>
                <a:r>
                  <a:rPr lang="en-US" sz="1800" dirty="0">
                    <a:solidFill>
                      <a:schemeClr val="tx1"/>
                    </a:solidFill>
                  </a:rPr>
                  <a:t>Commentary: </a:t>
                </a:r>
                <a:r>
                  <a:rPr lang="en-US" altLang="ko-KR" sz="1800" dirty="0">
                    <a:solidFill>
                      <a:schemeClr val="tx1"/>
                    </a:solidFill>
                    <a:latin typeface="Phetsarath OT" charset="0"/>
                    <a:ea typeface="Verdana" pitchFamily="34" charset="0"/>
                    <a:cs typeface="Phetsarath OT" charset="0"/>
                  </a:rPr>
                  <a:t>The right answer is “B” because </a:t>
                </a:r>
                <a14:m>
                  <m:oMath xmlns:m="http://schemas.openxmlformats.org/officeDocument/2006/math">
                    <m:r>
                      <a:rPr lang="en-US" altLang="ko-KR" sz="1800" i="1">
                        <a:solidFill>
                          <a:schemeClr val="tx1"/>
                        </a:solidFill>
                        <a:latin typeface="Cambria Math" panose="02040503050406030204" pitchFamily="18" charset="0"/>
                        <a:ea typeface="Verdana" pitchFamily="34" charset="0"/>
                        <a:cs typeface="Phetsarath OT" charset="0"/>
                      </a:rPr>
                      <m:t>𝑁𝑃𝑉</m:t>
                    </m:r>
                    <m:r>
                      <a:rPr lang="en-US" altLang="ko-KR" sz="1800" i="1">
                        <a:solidFill>
                          <a:schemeClr val="tx1"/>
                        </a:solidFill>
                        <a:latin typeface="Cambria Math" panose="02040503050406030204" pitchFamily="18" charset="0"/>
                        <a:ea typeface="Verdana" pitchFamily="34" charset="0"/>
                        <a:cs typeface="Phetsarath OT" charset="0"/>
                      </a:rPr>
                      <m:t>=</m:t>
                    </m:r>
                    <m:f>
                      <m:fPr>
                        <m:ctrlPr>
                          <a:rPr lang="en-US" altLang="ko-KR" sz="1800" i="1">
                            <a:solidFill>
                              <a:schemeClr val="tx1"/>
                            </a:solidFill>
                            <a:latin typeface="Cambria Math" panose="02040503050406030204" pitchFamily="18" charset="0"/>
                            <a:ea typeface="Verdana" pitchFamily="34" charset="0"/>
                            <a:cs typeface="Phetsarath OT" charset="0"/>
                          </a:rPr>
                        </m:ctrlPr>
                      </m:fPr>
                      <m:num>
                        <m:r>
                          <a:rPr lang="en-US" altLang="ko-KR" sz="1800" i="1">
                            <a:solidFill>
                              <a:schemeClr val="tx1"/>
                            </a:solidFill>
                            <a:latin typeface="Cambria Math" panose="02040503050406030204" pitchFamily="18" charset="0"/>
                            <a:ea typeface="Verdana" pitchFamily="34" charset="0"/>
                            <a:cs typeface="Phetsarath OT" charset="0"/>
                          </a:rPr>
                          <m:t>150</m:t>
                        </m:r>
                      </m:num>
                      <m:den>
                        <m:sSup>
                          <m:sSupPr>
                            <m:ctrlPr>
                              <a:rPr lang="en-US" altLang="ko-KR" sz="1800" i="1">
                                <a:solidFill>
                                  <a:schemeClr val="tx1"/>
                                </a:solidFill>
                                <a:latin typeface="Cambria Math" panose="02040503050406030204" pitchFamily="18" charset="0"/>
                                <a:ea typeface="Verdana" pitchFamily="34" charset="0"/>
                                <a:cs typeface="Phetsarath OT" charset="0"/>
                              </a:rPr>
                            </m:ctrlPr>
                          </m:sSupPr>
                          <m:e>
                            <m:r>
                              <a:rPr lang="en-US" altLang="ko-KR" sz="1800" i="1">
                                <a:solidFill>
                                  <a:schemeClr val="tx1"/>
                                </a:solidFill>
                                <a:latin typeface="Cambria Math" panose="02040503050406030204" pitchFamily="18" charset="0"/>
                                <a:ea typeface="Verdana" pitchFamily="34" charset="0"/>
                                <a:cs typeface="Phetsarath OT" charset="0"/>
                              </a:rPr>
                              <m:t>1</m:t>
                            </m:r>
                            <m:r>
                              <a:rPr lang="en-US" altLang="ko-KR" sz="1800" i="1">
                                <a:solidFill>
                                  <a:schemeClr val="tx1"/>
                                </a:solidFill>
                                <a:latin typeface="Cambria Math" panose="02040503050406030204" pitchFamily="18" charset="0"/>
                                <a:ea typeface="Verdana" pitchFamily="34" charset="0"/>
                                <a:cs typeface="Phetsarath OT" charset="0"/>
                              </a:rPr>
                              <m:t>.</m:t>
                            </m:r>
                            <m:r>
                              <a:rPr lang="en-US" altLang="ko-KR" sz="1800" i="1">
                                <a:solidFill>
                                  <a:schemeClr val="tx1"/>
                                </a:solidFill>
                                <a:latin typeface="Cambria Math" panose="02040503050406030204" pitchFamily="18" charset="0"/>
                                <a:ea typeface="Verdana" pitchFamily="34" charset="0"/>
                                <a:cs typeface="Phetsarath OT" charset="0"/>
                              </a:rPr>
                              <m:t>07</m:t>
                            </m:r>
                          </m:e>
                          <m:sup>
                            <m:r>
                              <a:rPr lang="en-US" altLang="ko-KR" sz="1800" i="1">
                                <a:solidFill>
                                  <a:schemeClr val="tx1"/>
                                </a:solidFill>
                                <a:latin typeface="Cambria Math" panose="02040503050406030204" pitchFamily="18" charset="0"/>
                                <a:ea typeface="Verdana" pitchFamily="34" charset="0"/>
                                <a:cs typeface="Phetsarath OT" charset="0"/>
                              </a:rPr>
                              <m:t>15</m:t>
                            </m:r>
                          </m:sup>
                        </m:sSup>
                      </m:den>
                    </m:f>
                  </m:oMath>
                </a14:m>
                <a:r>
                  <a:rPr lang="en-US" altLang="ko-KR" sz="1800" dirty="0">
                    <a:solidFill>
                      <a:schemeClr val="tx1"/>
                    </a:solidFill>
                    <a:latin typeface="Phetsarath OT" charset="0"/>
                    <a:ea typeface="Verdana" pitchFamily="34" charset="0"/>
                    <a:cs typeface="Phetsarath OT" charset="0"/>
                  </a:rPr>
                  <a:t>+</a:t>
                </a:r>
                <a14:m>
                  <m:oMath xmlns:m="http://schemas.openxmlformats.org/officeDocument/2006/math">
                    <m:f>
                      <m:fPr>
                        <m:ctrlPr>
                          <a:rPr lang="en-US" altLang="ko-KR" sz="1800" i="1">
                            <a:solidFill>
                              <a:schemeClr val="tx1"/>
                            </a:solidFill>
                            <a:latin typeface="Cambria Math" panose="02040503050406030204" pitchFamily="18" charset="0"/>
                            <a:ea typeface="Verdana" pitchFamily="34" charset="0"/>
                            <a:cs typeface="Phetsarath OT" charset="0"/>
                          </a:rPr>
                        </m:ctrlPr>
                      </m:fPr>
                      <m:num>
                        <m:r>
                          <a:rPr lang="en-US" altLang="ko-KR" sz="1800" i="1">
                            <a:solidFill>
                              <a:schemeClr val="tx1"/>
                            </a:solidFill>
                            <a:latin typeface="Cambria Math" panose="02040503050406030204" pitchFamily="18" charset="0"/>
                            <a:ea typeface="Verdana" pitchFamily="34" charset="0"/>
                            <a:cs typeface="Phetsarath OT" charset="0"/>
                          </a:rPr>
                          <m:t>2000</m:t>
                        </m:r>
                        <m:r>
                          <a:rPr lang="en-US" altLang="ko-KR" sz="1800" i="1">
                            <a:solidFill>
                              <a:schemeClr val="tx1"/>
                            </a:solidFill>
                            <a:latin typeface="Cambria Math" panose="02040503050406030204" pitchFamily="18" charset="0"/>
                            <a:ea typeface="Verdana" pitchFamily="34" charset="0"/>
                            <a:cs typeface="Phetsarath OT" charset="0"/>
                          </a:rPr>
                          <m:t>+</m:t>
                        </m:r>
                        <m:r>
                          <a:rPr lang="en-US" altLang="ko-KR" sz="1800" i="1">
                            <a:solidFill>
                              <a:schemeClr val="tx1"/>
                            </a:solidFill>
                            <a:latin typeface="Cambria Math" panose="02040503050406030204" pitchFamily="18" charset="0"/>
                            <a:ea typeface="Verdana" pitchFamily="34" charset="0"/>
                            <a:cs typeface="Phetsarath OT" charset="0"/>
                          </a:rPr>
                          <m:t>500</m:t>
                        </m:r>
                      </m:num>
                      <m:den>
                        <m:sSup>
                          <m:sSupPr>
                            <m:ctrlPr>
                              <a:rPr lang="en-US" altLang="ko-KR" sz="1800" i="1">
                                <a:solidFill>
                                  <a:schemeClr val="tx1"/>
                                </a:solidFill>
                                <a:latin typeface="Cambria Math" panose="02040503050406030204" pitchFamily="18" charset="0"/>
                                <a:ea typeface="Verdana" pitchFamily="34" charset="0"/>
                                <a:cs typeface="Phetsarath OT" charset="0"/>
                              </a:rPr>
                            </m:ctrlPr>
                          </m:sSupPr>
                          <m:e>
                            <m:r>
                              <a:rPr lang="en-US" altLang="ko-KR" sz="1800" i="1">
                                <a:solidFill>
                                  <a:schemeClr val="tx1"/>
                                </a:solidFill>
                                <a:latin typeface="Cambria Math" panose="02040503050406030204" pitchFamily="18" charset="0"/>
                                <a:ea typeface="Verdana" pitchFamily="34" charset="0"/>
                                <a:cs typeface="Phetsarath OT" charset="0"/>
                              </a:rPr>
                              <m:t>1</m:t>
                            </m:r>
                            <m:r>
                              <a:rPr lang="en-US" altLang="ko-KR" sz="1800" i="1">
                                <a:solidFill>
                                  <a:schemeClr val="tx1"/>
                                </a:solidFill>
                                <a:latin typeface="Cambria Math" panose="02040503050406030204" pitchFamily="18" charset="0"/>
                                <a:ea typeface="Verdana" pitchFamily="34" charset="0"/>
                                <a:cs typeface="Phetsarath OT" charset="0"/>
                              </a:rPr>
                              <m:t>.</m:t>
                            </m:r>
                            <m:r>
                              <a:rPr lang="en-US" altLang="ko-KR" sz="1800" i="1">
                                <a:solidFill>
                                  <a:schemeClr val="tx1"/>
                                </a:solidFill>
                                <a:latin typeface="Cambria Math" panose="02040503050406030204" pitchFamily="18" charset="0"/>
                                <a:ea typeface="Verdana" pitchFamily="34" charset="0"/>
                                <a:cs typeface="Phetsarath OT" charset="0"/>
                              </a:rPr>
                              <m:t>07</m:t>
                            </m:r>
                          </m:e>
                          <m:sup>
                            <m:r>
                              <a:rPr lang="en-US" altLang="ko-KR" sz="1800" i="1">
                                <a:solidFill>
                                  <a:schemeClr val="tx1"/>
                                </a:solidFill>
                                <a:latin typeface="Cambria Math" panose="02040503050406030204" pitchFamily="18" charset="0"/>
                                <a:ea typeface="Verdana" pitchFamily="34" charset="0"/>
                                <a:cs typeface="Phetsarath OT" charset="0"/>
                              </a:rPr>
                              <m:t>40</m:t>
                            </m:r>
                          </m:sup>
                        </m:sSup>
                      </m:den>
                    </m:f>
                    <m:r>
                      <a:rPr lang="en-US" altLang="ko-KR" sz="1800" i="1">
                        <a:solidFill>
                          <a:schemeClr val="tx1"/>
                        </a:solidFill>
                        <a:latin typeface="Cambria Math" panose="02040503050406030204" pitchFamily="18" charset="0"/>
                        <a:ea typeface="Verdana" pitchFamily="34" charset="0"/>
                        <a:cs typeface="Phetsarath OT" charset="0"/>
                      </a:rPr>
                      <m:t>−</m:t>
                    </m:r>
                    <m:f>
                      <m:fPr>
                        <m:ctrlPr>
                          <a:rPr lang="en-US" altLang="ko-KR" sz="1800" i="1">
                            <a:solidFill>
                              <a:schemeClr val="tx1"/>
                            </a:solidFill>
                            <a:latin typeface="Cambria Math" panose="02040503050406030204" pitchFamily="18" charset="0"/>
                            <a:ea typeface="Verdana" pitchFamily="34" charset="0"/>
                            <a:cs typeface="Phetsarath OT" charset="0"/>
                          </a:rPr>
                        </m:ctrlPr>
                      </m:fPr>
                      <m:num>
                        <m:r>
                          <a:rPr lang="en-US" altLang="ko-KR" sz="1800" i="1">
                            <a:solidFill>
                              <a:schemeClr val="tx1"/>
                            </a:solidFill>
                            <a:latin typeface="Cambria Math" panose="02040503050406030204" pitchFamily="18" charset="0"/>
                            <a:ea typeface="Verdana" pitchFamily="34" charset="0"/>
                            <a:cs typeface="Phetsarath OT" charset="0"/>
                          </a:rPr>
                          <m:t>50</m:t>
                        </m:r>
                      </m:num>
                      <m:den>
                        <m:sSup>
                          <m:sSupPr>
                            <m:ctrlPr>
                              <a:rPr lang="en-US" altLang="ko-KR" sz="1800" i="1">
                                <a:solidFill>
                                  <a:schemeClr val="tx1"/>
                                </a:solidFill>
                                <a:latin typeface="Cambria Math" panose="02040503050406030204" pitchFamily="18" charset="0"/>
                                <a:ea typeface="Verdana" pitchFamily="34" charset="0"/>
                                <a:cs typeface="Phetsarath OT" charset="0"/>
                              </a:rPr>
                            </m:ctrlPr>
                          </m:sSupPr>
                          <m:e>
                            <m:r>
                              <a:rPr lang="en-US" altLang="ko-KR" sz="1800" i="1">
                                <a:solidFill>
                                  <a:schemeClr val="tx1"/>
                                </a:solidFill>
                                <a:latin typeface="Cambria Math" panose="02040503050406030204" pitchFamily="18" charset="0"/>
                                <a:ea typeface="Verdana" pitchFamily="34" charset="0"/>
                                <a:cs typeface="Phetsarath OT" charset="0"/>
                              </a:rPr>
                              <m:t>1</m:t>
                            </m:r>
                            <m:r>
                              <a:rPr lang="en-US" altLang="ko-KR" sz="1800" i="1">
                                <a:solidFill>
                                  <a:schemeClr val="tx1"/>
                                </a:solidFill>
                                <a:latin typeface="Cambria Math" panose="02040503050406030204" pitchFamily="18" charset="0"/>
                                <a:ea typeface="Verdana" pitchFamily="34" charset="0"/>
                                <a:cs typeface="Phetsarath OT" charset="0"/>
                              </a:rPr>
                              <m:t>.</m:t>
                            </m:r>
                            <m:r>
                              <a:rPr lang="en-US" altLang="ko-KR" sz="1800" i="1">
                                <a:solidFill>
                                  <a:schemeClr val="tx1"/>
                                </a:solidFill>
                                <a:latin typeface="Cambria Math" panose="02040503050406030204" pitchFamily="18" charset="0"/>
                                <a:ea typeface="Verdana" pitchFamily="34" charset="0"/>
                                <a:cs typeface="Phetsarath OT" charset="0"/>
                              </a:rPr>
                              <m:t>07</m:t>
                            </m:r>
                          </m:e>
                          <m:sup>
                            <m:r>
                              <a:rPr lang="en-US" altLang="ko-KR" sz="1800" i="1">
                                <a:solidFill>
                                  <a:schemeClr val="tx1"/>
                                </a:solidFill>
                                <a:latin typeface="Cambria Math" panose="02040503050406030204" pitchFamily="18" charset="0"/>
                                <a:ea typeface="Verdana" pitchFamily="34" charset="0"/>
                                <a:cs typeface="Phetsarath OT" charset="0"/>
                              </a:rPr>
                              <m:t>10</m:t>
                            </m:r>
                          </m:sup>
                        </m:sSup>
                      </m:den>
                    </m:f>
                    <m:r>
                      <a:rPr lang="en-US" altLang="ko-KR" sz="1800" i="1">
                        <a:solidFill>
                          <a:schemeClr val="tx1"/>
                        </a:solidFill>
                        <a:latin typeface="Cambria Math" panose="02040503050406030204" pitchFamily="18" charset="0"/>
                        <a:ea typeface="Verdana" pitchFamily="34" charset="0"/>
                        <a:cs typeface="Phetsarath OT" charset="0"/>
                      </a:rPr>
                      <m:t>−</m:t>
                    </m:r>
                    <m:r>
                      <a:rPr lang="en-US" altLang="ko-KR" sz="1800" i="1">
                        <a:solidFill>
                          <a:schemeClr val="tx1"/>
                        </a:solidFill>
                        <a:latin typeface="Cambria Math" panose="02040503050406030204" pitchFamily="18" charset="0"/>
                        <a:ea typeface="Verdana" pitchFamily="34" charset="0"/>
                        <a:cs typeface="Phetsarath OT" charset="0"/>
                      </a:rPr>
                      <m:t>100</m:t>
                    </m:r>
                    <m:r>
                      <a:rPr lang="en-US" altLang="ko-KR" sz="1800" i="1">
                        <a:solidFill>
                          <a:schemeClr val="tx1"/>
                        </a:solidFill>
                        <a:latin typeface="Cambria Math" panose="02040503050406030204" pitchFamily="18" charset="0"/>
                        <a:ea typeface="Verdana" pitchFamily="34" charset="0"/>
                        <a:cs typeface="Phetsarath OT" charset="0"/>
                      </a:rPr>
                      <m:t>=$</m:t>
                    </m:r>
                    <m:r>
                      <a:rPr lang="en-US" altLang="ko-KR" sz="1800" i="1">
                        <a:solidFill>
                          <a:schemeClr val="tx1"/>
                        </a:solidFill>
                        <a:latin typeface="Cambria Math" panose="02040503050406030204" pitchFamily="18" charset="0"/>
                        <a:ea typeface="Verdana" pitchFamily="34" charset="0"/>
                        <a:cs typeface="Phetsarath OT" charset="0"/>
                      </a:rPr>
                      <m:t>95</m:t>
                    </m:r>
                    <m:r>
                      <a:rPr lang="en-US" altLang="ko-KR" sz="1800" i="1">
                        <a:solidFill>
                          <a:schemeClr val="tx1"/>
                        </a:solidFill>
                        <a:latin typeface="Cambria Math" panose="02040503050406030204" pitchFamily="18" charset="0"/>
                        <a:ea typeface="Verdana" pitchFamily="34" charset="0"/>
                        <a:cs typeface="Phetsarath OT" charset="0"/>
                      </a:rPr>
                      <m:t>.</m:t>
                    </m:r>
                    <m:r>
                      <a:rPr lang="en-US" altLang="ko-KR" sz="1800" i="1">
                        <a:solidFill>
                          <a:schemeClr val="tx1"/>
                        </a:solidFill>
                        <a:latin typeface="Cambria Math" panose="02040503050406030204" pitchFamily="18" charset="0"/>
                        <a:ea typeface="Verdana" pitchFamily="34" charset="0"/>
                        <a:cs typeface="Phetsarath OT" charset="0"/>
                      </a:rPr>
                      <m:t>9</m:t>
                    </m:r>
                    <m:r>
                      <a:rPr lang="en-US" altLang="ko-KR" sz="1800" i="1">
                        <a:solidFill>
                          <a:schemeClr val="tx1"/>
                        </a:solidFill>
                        <a:latin typeface="Cambria Math" panose="02040503050406030204" pitchFamily="18" charset="0"/>
                        <a:ea typeface="Verdana" pitchFamily="34" charset="0"/>
                        <a:cs typeface="Phetsarath OT" charset="0"/>
                      </a:rPr>
                      <m:t> </m:t>
                    </m:r>
                    <m:r>
                      <a:rPr lang="en-US" altLang="ko-KR" sz="1800" i="1">
                        <a:solidFill>
                          <a:schemeClr val="tx1"/>
                        </a:solidFill>
                        <a:latin typeface="Cambria Math" panose="02040503050406030204" pitchFamily="18" charset="0"/>
                        <a:ea typeface="Verdana" pitchFamily="34" charset="0"/>
                        <a:cs typeface="Phetsarath OT" charset="0"/>
                      </a:rPr>
                      <m:t>𝑝𝑒𝑟</m:t>
                    </m:r>
                    <m:r>
                      <a:rPr lang="en-US" altLang="ko-KR" sz="1800" i="1">
                        <a:solidFill>
                          <a:schemeClr val="tx1"/>
                        </a:solidFill>
                        <a:latin typeface="Cambria Math" panose="02040503050406030204" pitchFamily="18" charset="0"/>
                        <a:ea typeface="Verdana" pitchFamily="34" charset="0"/>
                        <a:cs typeface="Phetsarath OT" charset="0"/>
                      </a:rPr>
                      <m:t> </m:t>
                    </m:r>
                    <m:r>
                      <a:rPr lang="en-US" altLang="ko-KR" sz="1800" i="1">
                        <a:solidFill>
                          <a:schemeClr val="tx1"/>
                        </a:solidFill>
                        <a:latin typeface="Cambria Math" panose="02040503050406030204" pitchFamily="18" charset="0"/>
                        <a:ea typeface="Verdana" pitchFamily="34" charset="0"/>
                        <a:cs typeface="Phetsarath OT" charset="0"/>
                      </a:rPr>
                      <m:t>h</m:t>
                    </m:r>
                    <m:r>
                      <a:rPr lang="en-US" altLang="ko-KR" sz="1800" i="1">
                        <a:solidFill>
                          <a:schemeClr val="tx1"/>
                        </a:solidFill>
                        <a:latin typeface="Cambria Math" panose="02040503050406030204" pitchFamily="18" charset="0"/>
                        <a:ea typeface="Verdana" pitchFamily="34" charset="0"/>
                        <a:cs typeface="Phetsarath OT" charset="0"/>
                      </a:rPr>
                      <m:t>𝑎</m:t>
                    </m:r>
                  </m:oMath>
                </a14:m>
                <a:endParaRPr lang="en-US" altLang="ko-KR" sz="1800" dirty="0">
                  <a:solidFill>
                    <a:schemeClr val="tx1"/>
                  </a:solidFill>
                  <a:latin typeface="Phetsarath OT" charset="0"/>
                  <a:ea typeface="Verdana" pitchFamily="34" charset="0"/>
                  <a:cs typeface="Phetsarath OT" charset="0"/>
                </a:endParaRPr>
              </a:p>
            </p:txBody>
          </p:sp>
        </mc:Choice>
        <mc:Fallback xmlns="">
          <p:sp>
            <p:nvSpPr>
              <p:cNvPr id="3" name="Notes Placeholder 2"/>
              <p:cNvSpPr>
                <a:spLocks noGrp="1"/>
              </p:cNvSpPr>
              <p:nvPr>
                <p:ph type="body" idx="1"/>
              </p:nvPr>
            </p:nvSpPr>
            <p:spPr/>
            <p:txBody>
              <a:bodyPr/>
              <a:lstStyle/>
              <a:p>
                <a:endParaRPr lang="en-US" sz="1800" dirty="0" smtClean="0">
                  <a:solidFill>
                    <a:schemeClr val="tx1"/>
                  </a:solidFill>
                </a:endParaRPr>
              </a:p>
              <a:p>
                <a:r>
                  <a:rPr lang="en-US" sz="1800" dirty="0">
                    <a:solidFill>
                      <a:schemeClr val="tx1"/>
                    </a:solidFill>
                  </a:rPr>
                  <a:t>Answer: 3</a:t>
                </a:r>
              </a:p>
              <a:p>
                <a:r>
                  <a:rPr lang="en-US" sz="1800" dirty="0">
                    <a:solidFill>
                      <a:schemeClr val="tx1"/>
                    </a:solidFill>
                  </a:rPr>
                  <a:t>Commentary: </a:t>
                </a:r>
                <a:r>
                  <a:rPr lang="en-US" altLang="ko-KR" sz="1800" dirty="0">
                    <a:solidFill>
                      <a:schemeClr val="tx1"/>
                    </a:solidFill>
                    <a:latin typeface="Phetsarath OT" charset="0"/>
                    <a:ea typeface="Verdana" pitchFamily="34" charset="0"/>
                    <a:cs typeface="Phetsarath OT" charset="0"/>
                  </a:rPr>
                  <a:t>The right answer is “B” because </a:t>
                </a:r>
                <a:r>
                  <a:rPr lang="en-US" altLang="ko-KR" sz="1800" i="0">
                    <a:solidFill>
                      <a:schemeClr val="tx1"/>
                    </a:solidFill>
                    <a:latin typeface="Cambria Math" panose="02040503050406030204" pitchFamily="18" charset="0"/>
                    <a:ea typeface="Verdana" pitchFamily="34" charset="0"/>
                    <a:cs typeface="Phetsarath OT" charset="0"/>
                  </a:rPr>
                  <a:t>𝑁𝑃𝑉=150</a:t>
                </a:r>
                <a:r>
                  <a:rPr lang="en-US" altLang="ko-KR" sz="1800" i="0">
                    <a:solidFill>
                      <a:schemeClr val="tx1"/>
                    </a:solidFill>
                    <a:latin typeface="Cambria Math" charset="0"/>
                    <a:ea typeface="Verdana" pitchFamily="34" charset="0"/>
                    <a:cs typeface="Phetsarath OT" charset="0"/>
                  </a:rPr>
                  <a:t>/〖</a:t>
                </a:r>
                <a:r>
                  <a:rPr lang="en-US" altLang="ko-KR" sz="1800" i="0">
                    <a:solidFill>
                      <a:schemeClr val="tx1"/>
                    </a:solidFill>
                    <a:latin typeface="Cambria Math" panose="02040503050406030204" pitchFamily="18" charset="0"/>
                    <a:ea typeface="Verdana" pitchFamily="34" charset="0"/>
                    <a:cs typeface="Phetsarath OT" charset="0"/>
                  </a:rPr>
                  <a:t>1.07</a:t>
                </a:r>
                <a:r>
                  <a:rPr lang="en-US" altLang="ko-KR" sz="1800" i="0">
                    <a:solidFill>
                      <a:schemeClr val="tx1"/>
                    </a:solidFill>
                    <a:latin typeface="Cambria Math" charset="0"/>
                    <a:ea typeface="Verdana" pitchFamily="34" charset="0"/>
                    <a:cs typeface="Phetsarath OT" charset="0"/>
                  </a:rPr>
                  <a:t>〗^</a:t>
                </a:r>
                <a:r>
                  <a:rPr lang="en-US" altLang="ko-KR" sz="1800" i="0">
                    <a:solidFill>
                      <a:schemeClr val="tx1"/>
                    </a:solidFill>
                    <a:latin typeface="Cambria Math" panose="02040503050406030204" pitchFamily="18" charset="0"/>
                    <a:ea typeface="Verdana" pitchFamily="34" charset="0"/>
                    <a:cs typeface="Phetsarath OT" charset="0"/>
                  </a:rPr>
                  <a:t>15</a:t>
                </a:r>
                <a:r>
                  <a:rPr lang="en-US" altLang="ko-KR" sz="1800" i="0">
                    <a:solidFill>
                      <a:schemeClr val="tx1"/>
                    </a:solidFill>
                    <a:latin typeface="Cambria Math" charset="0"/>
                    <a:ea typeface="Verdana" pitchFamily="34" charset="0"/>
                    <a:cs typeface="Phetsarath OT" charset="0"/>
                  </a:rPr>
                  <a:t> </a:t>
                </a:r>
                <a:r>
                  <a:rPr lang="en-US" altLang="ko-KR" sz="1800" dirty="0">
                    <a:solidFill>
                      <a:schemeClr val="tx1"/>
                    </a:solidFill>
                    <a:latin typeface="Phetsarath OT" charset="0"/>
                    <a:ea typeface="Verdana" pitchFamily="34" charset="0"/>
                    <a:cs typeface="Phetsarath OT" charset="0"/>
                  </a:rPr>
                  <a:t>+</a:t>
                </a:r>
                <a:r>
                  <a:rPr lang="en-US" altLang="ko-KR" sz="1800" i="0">
                    <a:solidFill>
                      <a:schemeClr val="tx1"/>
                    </a:solidFill>
                    <a:latin typeface="Cambria Math" charset="0"/>
                    <a:ea typeface="Verdana" pitchFamily="34" charset="0"/>
                    <a:cs typeface="Phetsarath OT" charset="0"/>
                  </a:rPr>
                  <a:t>(</a:t>
                </a:r>
                <a:r>
                  <a:rPr lang="en-US" altLang="ko-KR" sz="1800" i="0">
                    <a:solidFill>
                      <a:schemeClr val="tx1"/>
                    </a:solidFill>
                    <a:latin typeface="Cambria Math" panose="02040503050406030204" pitchFamily="18" charset="0"/>
                    <a:ea typeface="Verdana" pitchFamily="34" charset="0"/>
                    <a:cs typeface="Phetsarath OT" charset="0"/>
                  </a:rPr>
                  <a:t>2000+500</a:t>
                </a:r>
                <a:r>
                  <a:rPr lang="en-US" altLang="ko-KR" sz="1800" i="0">
                    <a:solidFill>
                      <a:schemeClr val="tx1"/>
                    </a:solidFill>
                    <a:latin typeface="Cambria Math" charset="0"/>
                    <a:ea typeface="Verdana" pitchFamily="34" charset="0"/>
                    <a:cs typeface="Phetsarath OT" charset="0"/>
                  </a:rPr>
                  <a:t>)/〖</a:t>
                </a:r>
                <a:r>
                  <a:rPr lang="en-US" altLang="ko-KR" sz="1800" i="0">
                    <a:solidFill>
                      <a:schemeClr val="tx1"/>
                    </a:solidFill>
                    <a:latin typeface="Cambria Math" panose="02040503050406030204" pitchFamily="18" charset="0"/>
                    <a:ea typeface="Verdana" pitchFamily="34" charset="0"/>
                    <a:cs typeface="Phetsarath OT" charset="0"/>
                  </a:rPr>
                  <a:t>1.07</a:t>
                </a:r>
                <a:r>
                  <a:rPr lang="en-US" altLang="ko-KR" sz="1800" i="0">
                    <a:solidFill>
                      <a:schemeClr val="tx1"/>
                    </a:solidFill>
                    <a:latin typeface="Cambria Math" charset="0"/>
                    <a:ea typeface="Verdana" pitchFamily="34" charset="0"/>
                    <a:cs typeface="Phetsarath OT" charset="0"/>
                  </a:rPr>
                  <a:t>〗^</a:t>
                </a:r>
                <a:r>
                  <a:rPr lang="en-US" altLang="ko-KR" sz="1800" i="0">
                    <a:solidFill>
                      <a:schemeClr val="tx1"/>
                    </a:solidFill>
                    <a:latin typeface="Cambria Math" panose="02040503050406030204" pitchFamily="18" charset="0"/>
                    <a:ea typeface="Verdana" pitchFamily="34" charset="0"/>
                    <a:cs typeface="Phetsarath OT" charset="0"/>
                  </a:rPr>
                  <a:t>40</a:t>
                </a:r>
                <a:r>
                  <a:rPr lang="en-US" altLang="ko-KR" sz="1800" i="0">
                    <a:solidFill>
                      <a:schemeClr val="tx1"/>
                    </a:solidFill>
                    <a:latin typeface="Cambria Math" charset="0"/>
                    <a:ea typeface="Verdana" pitchFamily="34" charset="0"/>
                    <a:cs typeface="Phetsarath OT" charset="0"/>
                  </a:rPr>
                  <a:t> </a:t>
                </a:r>
                <a:r>
                  <a:rPr lang="en-US" altLang="ko-KR" sz="1800" i="0">
                    <a:solidFill>
                      <a:schemeClr val="tx1"/>
                    </a:solidFill>
                    <a:latin typeface="Cambria Math" panose="02040503050406030204" pitchFamily="18" charset="0"/>
                    <a:ea typeface="Verdana" pitchFamily="34" charset="0"/>
                    <a:cs typeface="Phetsarath OT" charset="0"/>
                  </a:rPr>
                  <a:t>−50</a:t>
                </a:r>
                <a:r>
                  <a:rPr lang="en-US" altLang="ko-KR" sz="1800" i="0">
                    <a:solidFill>
                      <a:schemeClr val="tx1"/>
                    </a:solidFill>
                    <a:latin typeface="Cambria Math" charset="0"/>
                    <a:ea typeface="Verdana" pitchFamily="34" charset="0"/>
                    <a:cs typeface="Phetsarath OT" charset="0"/>
                  </a:rPr>
                  <a:t>/〖</a:t>
                </a:r>
                <a:r>
                  <a:rPr lang="en-US" altLang="ko-KR" sz="1800" i="0">
                    <a:solidFill>
                      <a:schemeClr val="tx1"/>
                    </a:solidFill>
                    <a:latin typeface="Cambria Math" panose="02040503050406030204" pitchFamily="18" charset="0"/>
                    <a:ea typeface="Verdana" pitchFamily="34" charset="0"/>
                    <a:cs typeface="Phetsarath OT" charset="0"/>
                  </a:rPr>
                  <a:t>1.07</a:t>
                </a:r>
                <a:r>
                  <a:rPr lang="en-US" altLang="ko-KR" sz="1800" i="0">
                    <a:solidFill>
                      <a:schemeClr val="tx1"/>
                    </a:solidFill>
                    <a:latin typeface="Cambria Math" charset="0"/>
                    <a:ea typeface="Verdana" pitchFamily="34" charset="0"/>
                    <a:cs typeface="Phetsarath OT" charset="0"/>
                  </a:rPr>
                  <a:t>〗^</a:t>
                </a:r>
                <a:r>
                  <a:rPr lang="en-US" altLang="ko-KR" sz="1800" i="0">
                    <a:solidFill>
                      <a:schemeClr val="tx1"/>
                    </a:solidFill>
                    <a:latin typeface="Cambria Math" panose="02040503050406030204" pitchFamily="18" charset="0"/>
                    <a:ea typeface="Verdana" pitchFamily="34" charset="0"/>
                    <a:cs typeface="Phetsarath OT" charset="0"/>
                  </a:rPr>
                  <a:t>10</a:t>
                </a:r>
                <a:r>
                  <a:rPr lang="en-US" altLang="ko-KR" sz="1800" i="0">
                    <a:solidFill>
                      <a:schemeClr val="tx1"/>
                    </a:solidFill>
                    <a:latin typeface="Cambria Math" charset="0"/>
                    <a:ea typeface="Verdana" pitchFamily="34" charset="0"/>
                    <a:cs typeface="Phetsarath OT" charset="0"/>
                  </a:rPr>
                  <a:t> </a:t>
                </a:r>
                <a:r>
                  <a:rPr lang="en-US" altLang="ko-KR" sz="1800" i="0">
                    <a:solidFill>
                      <a:schemeClr val="tx1"/>
                    </a:solidFill>
                    <a:latin typeface="Cambria Math" panose="02040503050406030204" pitchFamily="18" charset="0"/>
                    <a:ea typeface="Verdana" pitchFamily="34" charset="0"/>
                    <a:cs typeface="Phetsarath OT" charset="0"/>
                  </a:rPr>
                  <a:t>−100=$95.9 𝑝𝑒𝑟 ℎ𝑎</a:t>
                </a:r>
                <a:endParaRPr lang="en-US" altLang="ko-KR" sz="1800" dirty="0">
                  <a:solidFill>
                    <a:schemeClr val="tx1"/>
                  </a:solidFill>
                  <a:latin typeface="Phetsarath OT" charset="0"/>
                  <a:ea typeface="Verdana" pitchFamily="34" charset="0"/>
                  <a:cs typeface="Phetsarath OT" charset="0"/>
                </a:endParaRPr>
              </a:p>
            </p:txBody>
          </p:sp>
        </mc:Fallback>
      </mc:AlternateContent>
      <p:sp>
        <p:nvSpPr>
          <p:cNvPr id="4" name="Slide Number Placeholder 3"/>
          <p:cNvSpPr>
            <a:spLocks noGrp="1"/>
          </p:cNvSpPr>
          <p:nvPr>
            <p:ph type="sldNum" sz="quarter" idx="10"/>
          </p:nvPr>
        </p:nvSpPr>
        <p:spPr/>
        <p:txBody>
          <a:bodyPr/>
          <a:lstStyle/>
          <a:p>
            <a:fld id="{D1FBE022-5B55-4ACC-B532-C7BB91C930BD}" type="slidenum">
              <a:rPr lang="th-TH" smtClean="0"/>
              <a:t>19</a:t>
            </a:fld>
            <a:endParaRPr lang="th-TH"/>
          </a:p>
        </p:txBody>
      </p:sp>
    </p:spTree>
    <p:extLst>
      <p:ext uri="{BB962C8B-B14F-4D97-AF65-F5344CB8AC3E}">
        <p14:creationId xmlns:p14="http://schemas.microsoft.com/office/powerpoint/2010/main" val="691639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chemeClr val="bg1"/>
              </a:solidFill>
              <a:latin typeface="Phetsarath OT" charset="0"/>
              <a:cs typeface="Phetsarath OT" charset="0"/>
            </a:endParaRPr>
          </a:p>
          <a:p>
            <a:pPr>
              <a:defRPr/>
            </a:pPr>
            <a:r>
              <a:rPr lang="en-US" sz="1800" dirty="0">
                <a:solidFill>
                  <a:schemeClr val="bg1"/>
                </a:solidFill>
                <a:latin typeface="Phetsarath OT" charset="0"/>
                <a:cs typeface="Phetsarath OT" charset="0"/>
              </a:rPr>
              <a:t>Commentary: </a:t>
            </a:r>
            <a:r>
              <a:rPr lang="en-US" altLang="ko-KR" sz="1800" dirty="0">
                <a:solidFill>
                  <a:schemeClr val="bg1"/>
                </a:solidFill>
                <a:latin typeface="Phetsarath OT" charset="0"/>
                <a:ea typeface="Verdana" pitchFamily="34" charset="0"/>
                <a:cs typeface="Phetsarath OT" charset="0"/>
              </a:rPr>
              <a:t>True. </a:t>
            </a:r>
            <a:r>
              <a:rPr lang="en-US" sz="1800" dirty="0">
                <a:solidFill>
                  <a:schemeClr val="bg1"/>
                </a:solidFill>
                <a:latin typeface="Phetsarath OT" charset="0"/>
                <a:cs typeface="Phetsarath OT" charset="0"/>
              </a:rPr>
              <a:t>V0 = $2,000 / (1.19)30 </a:t>
            </a:r>
            <a:r>
              <a:rPr lang="en-US" sz="1800" dirty="0">
                <a:solidFill>
                  <a:schemeClr val="bg1"/>
                </a:solidFill>
                <a:latin typeface="Phetsarath OT" charset="0"/>
                <a:cs typeface="Phetsarath OT" charset="0"/>
                <a:sym typeface="Symbol" panose="05050102010706020507" pitchFamily="18" charset="2"/>
              </a:rPr>
              <a:t> </a:t>
            </a:r>
            <a:r>
              <a:rPr lang="en-US" sz="1800" dirty="0">
                <a:solidFill>
                  <a:schemeClr val="bg1"/>
                </a:solidFill>
                <a:latin typeface="Phetsarath OT" charset="0"/>
                <a:cs typeface="Phetsarath OT" charset="0"/>
              </a:rPr>
              <a:t>$65</a:t>
            </a:r>
          </a:p>
          <a:p>
            <a:endParaRPr lang="th-TH" sz="1800" dirty="0">
              <a:solidFill>
                <a:schemeClr val="bg1"/>
              </a:solidFill>
              <a:latin typeface="Phetsarath OT" charset="0"/>
            </a:endParaRPr>
          </a:p>
        </p:txBody>
      </p:sp>
      <p:sp>
        <p:nvSpPr>
          <p:cNvPr id="4" name="Slide Number Placeholder 3"/>
          <p:cNvSpPr>
            <a:spLocks noGrp="1"/>
          </p:cNvSpPr>
          <p:nvPr>
            <p:ph type="sldNum" sz="quarter" idx="10"/>
          </p:nvPr>
        </p:nvSpPr>
        <p:spPr/>
        <p:txBody>
          <a:bodyPr/>
          <a:lstStyle/>
          <a:p>
            <a:fld id="{D1FBE022-5B55-4ACC-B532-C7BB91C930BD}" type="slidenum">
              <a:rPr lang="th-TH" smtClean="0"/>
              <a:t>21</a:t>
            </a:fld>
            <a:endParaRPr lang="th-TH"/>
          </a:p>
        </p:txBody>
      </p:sp>
    </p:spTree>
    <p:extLst>
      <p:ext uri="{BB962C8B-B14F-4D97-AF65-F5344CB8AC3E}">
        <p14:creationId xmlns:p14="http://schemas.microsoft.com/office/powerpoint/2010/main" val="309572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Phetsarath OT" charset="0"/>
                    <a:cs typeface="Phetsarath OT" charset="0"/>
                  </a:rPr>
                  <a:t>Commentary: </a:t>
                </a:r>
                <a:r>
                  <a:rPr lang="en-US" altLang="ko-KR" sz="1800" dirty="0">
                    <a:solidFill>
                      <a:schemeClr val="bg1"/>
                    </a:solidFill>
                    <a:latin typeface="Phetsarath OT" charset="0"/>
                    <a:ea typeface="Verdana" pitchFamily="34" charset="0"/>
                    <a:cs typeface="Phetsarath OT" charset="0"/>
                  </a:rPr>
                  <a:t>False.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a:rPr>
                          <m:t>𝑉</m:t>
                        </m:r>
                      </m:e>
                      <m:sub>
                        <m:r>
                          <a:rPr lang="en-US" sz="1800" i="1">
                            <a:solidFill>
                              <a:schemeClr val="bg1"/>
                            </a:solidFill>
                            <a:latin typeface="Cambria Math"/>
                          </a:rPr>
                          <m:t>0</m:t>
                        </m:r>
                      </m:sub>
                    </m:sSub>
                    <m:r>
                      <a:rPr lang="en-US" sz="1800" i="1">
                        <a:solidFill>
                          <a:schemeClr val="bg1"/>
                        </a:solidFill>
                        <a:latin typeface="Cambria Math"/>
                      </a:rPr>
                      <m:t>=</m:t>
                    </m:r>
                    <m:f>
                      <m:fPr>
                        <m:ctrlPr>
                          <a:rPr lang="en-US" sz="1800" i="1">
                            <a:solidFill>
                              <a:schemeClr val="bg1"/>
                            </a:solidFill>
                            <a:latin typeface="Cambria Math" panose="02040503050406030204" pitchFamily="18" charset="0"/>
                          </a:rPr>
                        </m:ctrlPr>
                      </m:fPr>
                      <m:num>
                        <m:r>
                          <a:rPr lang="en-US" sz="1800" i="1">
                            <a:solidFill>
                              <a:schemeClr val="bg1"/>
                            </a:solidFill>
                            <a:latin typeface="Cambria Math"/>
                          </a:rPr>
                          <m:t>100</m:t>
                        </m:r>
                      </m:num>
                      <m:den>
                        <m:sSup>
                          <m:sSupPr>
                            <m:ctrlPr>
                              <a:rPr lang="en-US" sz="1800" i="1">
                                <a:solidFill>
                                  <a:schemeClr val="bg1"/>
                                </a:solidFill>
                                <a:latin typeface="Cambria Math" panose="02040503050406030204" pitchFamily="18" charset="0"/>
                              </a:rPr>
                            </m:ctrlPr>
                          </m:sSupPr>
                          <m:e>
                            <m:d>
                              <m:dPr>
                                <m:ctrlPr>
                                  <a:rPr lang="en-US" sz="1800" i="1">
                                    <a:solidFill>
                                      <a:schemeClr val="bg1"/>
                                    </a:solidFill>
                                    <a:latin typeface="Cambria Math" panose="02040503050406030204" pitchFamily="18" charset="0"/>
                                  </a:rPr>
                                </m:ctrlPr>
                              </m:dPr>
                              <m:e>
                                <m:r>
                                  <a:rPr lang="en-US" sz="1800" i="1">
                                    <a:solidFill>
                                      <a:schemeClr val="bg1"/>
                                    </a:solidFill>
                                    <a:latin typeface="Cambria Math"/>
                                  </a:rPr>
                                  <m:t>1</m:t>
                                </m:r>
                                <m:r>
                                  <a:rPr lang="en-US" sz="1800" i="1">
                                    <a:solidFill>
                                      <a:schemeClr val="bg1"/>
                                    </a:solidFill>
                                    <a:latin typeface="Cambria Math"/>
                                  </a:rPr>
                                  <m:t>+</m:t>
                                </m:r>
                                <m:r>
                                  <a:rPr lang="en-US" sz="1800" i="1">
                                    <a:solidFill>
                                      <a:schemeClr val="bg1"/>
                                    </a:solidFill>
                                    <a:latin typeface="Cambria Math"/>
                                  </a:rPr>
                                  <m:t>0</m:t>
                                </m:r>
                                <m:r>
                                  <a:rPr lang="en-US" sz="1800" i="1">
                                    <a:solidFill>
                                      <a:schemeClr val="bg1"/>
                                    </a:solidFill>
                                    <a:latin typeface="Cambria Math"/>
                                  </a:rPr>
                                  <m:t>.</m:t>
                                </m:r>
                                <m:r>
                                  <a:rPr lang="en-US" sz="1800" i="1">
                                    <a:solidFill>
                                      <a:schemeClr val="bg1"/>
                                    </a:solidFill>
                                    <a:latin typeface="Cambria Math"/>
                                  </a:rPr>
                                  <m:t>08</m:t>
                                </m:r>
                              </m:e>
                            </m:d>
                          </m:e>
                          <m:sup>
                            <m:r>
                              <a:rPr lang="en-US" sz="1800" i="1">
                                <a:solidFill>
                                  <a:schemeClr val="bg1"/>
                                </a:solidFill>
                                <a:latin typeface="Cambria Math"/>
                              </a:rPr>
                              <m:t>50</m:t>
                            </m:r>
                          </m:sup>
                        </m:sSup>
                      </m:den>
                    </m:f>
                    <m:r>
                      <a:rPr lang="en-US" sz="1800" i="1">
                        <a:solidFill>
                          <a:schemeClr val="bg1"/>
                        </a:solidFill>
                        <a:latin typeface="Cambria Math"/>
                      </a:rPr>
                      <m:t>=</m:t>
                    </m:r>
                    <m:r>
                      <a:rPr lang="en-US" sz="1800" i="1">
                        <a:solidFill>
                          <a:schemeClr val="bg1"/>
                        </a:solidFill>
                        <a:latin typeface="Cambria Math"/>
                      </a:rPr>
                      <m:t>2</m:t>
                    </m:r>
                    <m:r>
                      <a:rPr lang="en-US" sz="1800" i="1">
                        <a:solidFill>
                          <a:schemeClr val="bg1"/>
                        </a:solidFill>
                        <a:latin typeface="Cambria Math"/>
                      </a:rPr>
                      <m:t>.</m:t>
                    </m:r>
                    <m:r>
                      <a:rPr lang="en-US" sz="1800" i="1">
                        <a:solidFill>
                          <a:schemeClr val="bg1"/>
                        </a:solidFill>
                        <a:latin typeface="Cambria Math"/>
                      </a:rPr>
                      <m:t>13</m:t>
                    </m:r>
                  </m:oMath>
                </a14:m>
                <a:endParaRPr lang="en-US" altLang="ko-KR" sz="1800" dirty="0">
                  <a:solidFill>
                    <a:schemeClr val="bg1"/>
                  </a:solidFill>
                  <a:latin typeface="Phetsarath OT" charset="0"/>
                  <a:ea typeface="Verdana" pitchFamily="34" charset="0"/>
                  <a:cs typeface="Phetsarath OT" charset="0"/>
                </a:endParaRP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latin typeface="Phetsarath OT" charset="0"/>
                    <a:cs typeface="Phetsarath OT" charset="0"/>
                  </a:rPr>
                  <a:t>Commentary: </a:t>
                </a:r>
                <a:r>
                  <a:rPr lang="en-US" altLang="ko-KR" sz="1800" dirty="0">
                    <a:solidFill>
                      <a:schemeClr val="bg1"/>
                    </a:solidFill>
                    <a:latin typeface="Phetsarath OT" charset="0"/>
                    <a:ea typeface="Verdana" pitchFamily="34" charset="0"/>
                    <a:cs typeface="Phetsarath OT" charset="0"/>
                  </a:rPr>
                  <a:t>False. </a:t>
                </a:r>
                <a:r>
                  <a:rPr lang="en-US" sz="1800" i="0">
                    <a:solidFill>
                      <a:schemeClr val="bg1"/>
                    </a:solidFill>
                    <a:latin typeface="Cambria Math"/>
                  </a:rPr>
                  <a:t>𝑉</a:t>
                </a:r>
                <a:r>
                  <a:rPr lang="en-US" sz="1800" i="0">
                    <a:solidFill>
                      <a:schemeClr val="bg1"/>
                    </a:solidFill>
                    <a:latin typeface="Cambria Math" charset="0"/>
                  </a:rPr>
                  <a:t>_</a:t>
                </a:r>
                <a:r>
                  <a:rPr lang="en-US" sz="1800" i="0">
                    <a:solidFill>
                      <a:schemeClr val="bg1"/>
                    </a:solidFill>
                    <a:latin typeface="Cambria Math"/>
                  </a:rPr>
                  <a:t>0=100</a:t>
                </a:r>
                <a:r>
                  <a:rPr lang="en-US" sz="1800" i="0">
                    <a:solidFill>
                      <a:schemeClr val="bg1"/>
                    </a:solidFill>
                    <a:latin typeface="Cambria Math" charset="0"/>
                  </a:rPr>
                  <a:t>/(</a:t>
                </a:r>
                <a:r>
                  <a:rPr lang="en-US" sz="1800" i="0">
                    <a:solidFill>
                      <a:schemeClr val="bg1"/>
                    </a:solidFill>
                    <a:latin typeface="Cambria Math"/>
                  </a:rPr>
                  <a:t>1+0.08</a:t>
                </a:r>
                <a:r>
                  <a:rPr lang="en-US" sz="1800" i="0">
                    <a:solidFill>
                      <a:schemeClr val="bg1"/>
                    </a:solidFill>
                    <a:latin typeface="Cambria Math" charset="0"/>
                  </a:rPr>
                  <a:t>)^</a:t>
                </a:r>
                <a:r>
                  <a:rPr lang="en-US" sz="1800" i="0">
                    <a:solidFill>
                      <a:schemeClr val="bg1"/>
                    </a:solidFill>
                    <a:latin typeface="Cambria Math"/>
                  </a:rPr>
                  <a:t>50</a:t>
                </a:r>
                <a:r>
                  <a:rPr lang="en-US" sz="1800" i="0">
                    <a:solidFill>
                      <a:schemeClr val="bg1"/>
                    </a:solidFill>
                    <a:latin typeface="Cambria Math" charset="0"/>
                  </a:rPr>
                  <a:t> </a:t>
                </a:r>
                <a:r>
                  <a:rPr lang="en-US" sz="1800" i="0">
                    <a:solidFill>
                      <a:schemeClr val="bg1"/>
                    </a:solidFill>
                    <a:latin typeface="Cambria Math"/>
                  </a:rPr>
                  <a:t>=2.13</a:t>
                </a:r>
                <a:endParaRPr lang="en-US" altLang="ko-KR" sz="1800" dirty="0">
                  <a:solidFill>
                    <a:schemeClr val="bg1"/>
                  </a:solidFill>
                  <a:latin typeface="Phetsarath OT" charset="0"/>
                  <a:ea typeface="Verdana" pitchFamily="34" charset="0"/>
                  <a:cs typeface="Phetsarath OT" charset="0"/>
                </a:endParaRPr>
              </a:p>
              <a:p>
                <a:endParaRPr lang="en-US" dirty="0"/>
              </a:p>
            </p:txBody>
          </p:sp>
        </mc:Fallback>
      </mc:AlternateContent>
      <p:sp>
        <p:nvSpPr>
          <p:cNvPr id="4" name="Slide Number Placeholder 3"/>
          <p:cNvSpPr>
            <a:spLocks noGrp="1"/>
          </p:cNvSpPr>
          <p:nvPr>
            <p:ph type="sldNum" sz="quarter" idx="10"/>
          </p:nvPr>
        </p:nvSpPr>
        <p:spPr/>
        <p:txBody>
          <a:bodyPr/>
          <a:lstStyle/>
          <a:p>
            <a:fld id="{D1FBE022-5B55-4ACC-B532-C7BB91C930BD}" type="slidenum">
              <a:rPr lang="th-TH" smtClean="0"/>
              <a:pPr/>
              <a:t>22</a:t>
            </a:fld>
            <a:endParaRPr lang="th-TH"/>
          </a:p>
        </p:txBody>
      </p:sp>
    </p:spTree>
    <p:extLst>
      <p:ext uri="{BB962C8B-B14F-4D97-AF65-F5344CB8AC3E}">
        <p14:creationId xmlns:p14="http://schemas.microsoft.com/office/powerpoint/2010/main" val="1717807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chemeClr val="bg1"/>
              </a:solidFill>
              <a:latin typeface="Phetsarath OT" charset="0"/>
              <a:cs typeface="Phetsarath OT" charset="0"/>
            </a:endParaRPr>
          </a:p>
          <a:p>
            <a:pPr latinLnBrk="1">
              <a:defRPr/>
            </a:pPr>
            <a:r>
              <a:rPr lang="en-US" sz="1800" dirty="0">
                <a:solidFill>
                  <a:schemeClr val="bg1"/>
                </a:solidFill>
                <a:latin typeface="Phetsarath OT" charset="0"/>
                <a:cs typeface="Phetsarath OT" charset="0"/>
              </a:rPr>
              <a:t>Commentary: </a:t>
            </a:r>
            <a:r>
              <a:rPr lang="en-US" altLang="ko-KR" sz="1800" dirty="0">
                <a:solidFill>
                  <a:schemeClr val="bg1"/>
                </a:solidFill>
                <a:latin typeface="Phetsarath OT" charset="0"/>
                <a:ea typeface="Verdana" pitchFamily="34" charset="0"/>
                <a:cs typeface="Phetsarath OT" charset="0"/>
              </a:rPr>
              <a:t>True. </a:t>
            </a:r>
            <a:r>
              <a:rPr lang="en-US" altLang="ko-KR" sz="1800" dirty="0">
                <a:solidFill>
                  <a:schemeClr val="bg1"/>
                </a:solidFill>
                <a:latin typeface="Phetsarath OT" charset="0"/>
                <a:cs typeface="Phetsarath OT" charset="0"/>
              </a:rPr>
              <a:t>r </a:t>
            </a:r>
            <a:r>
              <a:rPr lang="en-US" sz="1800" dirty="0">
                <a:solidFill>
                  <a:schemeClr val="bg1"/>
                </a:solidFill>
                <a:latin typeface="Phetsarath OT" charset="0"/>
                <a:cs typeface="Phetsarath OT" charset="0"/>
              </a:rPr>
              <a:t>= [ ( 3000 / 100 )</a:t>
            </a:r>
            <a:r>
              <a:rPr lang="en-US" sz="1800" baseline="30000" dirty="0">
                <a:solidFill>
                  <a:schemeClr val="bg1"/>
                </a:solidFill>
                <a:latin typeface="Phetsarath OT" charset="0"/>
                <a:cs typeface="Phetsarath OT" charset="0"/>
              </a:rPr>
              <a:t>1/40</a:t>
            </a:r>
            <a:r>
              <a:rPr lang="en-US" sz="1800" dirty="0">
                <a:solidFill>
                  <a:schemeClr val="bg1"/>
                </a:solidFill>
                <a:latin typeface="Phetsarath OT" charset="0"/>
                <a:cs typeface="Phetsarath OT" charset="0"/>
              </a:rPr>
              <a:t> ] - 1= 0.089 or 8.9%</a:t>
            </a:r>
          </a:p>
          <a:p>
            <a:pPr>
              <a:defRPr/>
            </a:pPr>
            <a:endParaRPr lang="en-US" sz="1800" dirty="0">
              <a:solidFill>
                <a:schemeClr val="bg1"/>
              </a:solidFill>
              <a:latin typeface="Phetsarath OT" charset="0"/>
              <a:cs typeface="Phetsarath OT" charset="0"/>
            </a:endParaRPr>
          </a:p>
        </p:txBody>
      </p:sp>
      <p:sp>
        <p:nvSpPr>
          <p:cNvPr id="4" name="Slide Number Placeholder 3"/>
          <p:cNvSpPr>
            <a:spLocks noGrp="1"/>
          </p:cNvSpPr>
          <p:nvPr>
            <p:ph type="sldNum" sz="quarter" idx="10"/>
          </p:nvPr>
        </p:nvSpPr>
        <p:spPr/>
        <p:txBody>
          <a:bodyPr/>
          <a:lstStyle/>
          <a:p>
            <a:fld id="{D1FBE022-5B55-4ACC-B532-C7BB91C930BD}" type="slidenum">
              <a:rPr lang="th-TH" smtClean="0"/>
              <a:pPr/>
              <a:t>23</a:t>
            </a:fld>
            <a:endParaRPr lang="th-TH"/>
          </a:p>
        </p:txBody>
      </p:sp>
    </p:spTree>
    <p:extLst>
      <p:ext uri="{BB962C8B-B14F-4D97-AF65-F5344CB8AC3E}">
        <p14:creationId xmlns:p14="http://schemas.microsoft.com/office/powerpoint/2010/main" val="952754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1800" dirty="0">
                <a:latin typeface="Phetsarath OT" charset="0"/>
                <a:ea typeface="Arial Unicode MS" pitchFamily="34" charset="-128"/>
                <a:cs typeface="Phetsarath OT" charset="0"/>
              </a:rPr>
              <a:t> </a:t>
            </a:r>
            <a:r>
              <a:rPr lang="en-US" sz="1800" dirty="0">
                <a:solidFill>
                  <a:srgbClr val="FF0000"/>
                </a:solidFill>
              </a:rPr>
              <a:t>#2 </a:t>
            </a:r>
            <a:r>
              <a:rPr lang="en-US" altLang="ko-KR" sz="1800" dirty="0">
                <a:latin typeface="Phetsarath OT" charset="0"/>
                <a:ea typeface="Arial Unicode MS" pitchFamily="34" charset="-128"/>
                <a:cs typeface="Phetsarath OT" charset="0"/>
              </a:rPr>
              <a:t> Here there are some keywords are provided, </a:t>
            </a:r>
            <a:r>
              <a:rPr lang="en-US" sz="1800" b="1" dirty="0">
                <a:solidFill>
                  <a:schemeClr val="accent1">
                    <a:lumMod val="75000"/>
                  </a:schemeClr>
                </a:solidFill>
                <a:latin typeface="Phetsarath OT" charset="0"/>
                <a:cs typeface="Phetsarath OT" charset="0"/>
              </a:rPr>
              <a:t>Please drag a keyword and drop to the best place </a:t>
            </a:r>
            <a:endParaRPr lang="en-US" dirty="0"/>
          </a:p>
          <a:p>
            <a:endParaRPr lang="en-US" dirty="0"/>
          </a:p>
        </p:txBody>
      </p:sp>
      <p:sp>
        <p:nvSpPr>
          <p:cNvPr id="4" name="Slide Number Placeholder 3"/>
          <p:cNvSpPr>
            <a:spLocks noGrp="1"/>
          </p:cNvSpPr>
          <p:nvPr>
            <p:ph type="sldNum" sz="quarter" idx="10"/>
          </p:nvPr>
        </p:nvSpPr>
        <p:spPr/>
        <p:txBody>
          <a:bodyPr/>
          <a:lstStyle/>
          <a:p>
            <a:fld id="{D1FBE022-5B55-4ACC-B532-C7BB91C930BD}" type="slidenum">
              <a:rPr lang="th-TH" smtClean="0"/>
              <a:pPr/>
              <a:t>4</a:t>
            </a:fld>
            <a:endParaRPr lang="th-TH"/>
          </a:p>
        </p:txBody>
      </p:sp>
    </p:spTree>
    <p:extLst>
      <p:ext uri="{BB962C8B-B14F-4D97-AF65-F5344CB8AC3E}">
        <p14:creationId xmlns:p14="http://schemas.microsoft.com/office/powerpoint/2010/main" val="1008057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Phetsarath OT" charset="0"/>
                <a:cs typeface="Phetsarath OT" charset="0"/>
              </a:rPr>
              <a:t>#3 </a:t>
            </a:r>
            <a:r>
              <a:rPr lang="en-US" sz="1800" dirty="0">
                <a:latin typeface="Phetsarath OT" charset="0"/>
                <a:cs typeface="Phetsarath OT" charset="0"/>
              </a:rPr>
              <a:t>The following equation is the formula of Net present value as discussed in the previous topic. NPV can be also described as the discounted sum of all future revenues and costs to the present. It defines the investor’s willingness to pay for an asset based on estimated benefits, costs, and the desired rate of return. </a:t>
            </a:r>
          </a:p>
        </p:txBody>
      </p:sp>
      <p:sp>
        <p:nvSpPr>
          <p:cNvPr id="4" name="Slide Number Placeholder 3"/>
          <p:cNvSpPr>
            <a:spLocks noGrp="1"/>
          </p:cNvSpPr>
          <p:nvPr>
            <p:ph type="sldNum" sz="quarter" idx="10"/>
          </p:nvPr>
        </p:nvSpPr>
        <p:spPr/>
        <p:txBody>
          <a:bodyPr/>
          <a:lstStyle/>
          <a:p>
            <a:fld id="{D1FBE022-5B55-4ACC-B532-C7BB91C930BD}" type="slidenum">
              <a:rPr lang="th-TH" smtClean="0"/>
              <a:t>25</a:t>
            </a:fld>
            <a:endParaRPr lang="th-TH"/>
          </a:p>
        </p:txBody>
      </p:sp>
    </p:spTree>
    <p:extLst>
      <p:ext uri="{BB962C8B-B14F-4D97-AF65-F5344CB8AC3E}">
        <p14:creationId xmlns:p14="http://schemas.microsoft.com/office/powerpoint/2010/main" val="1453298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Phetsarath OT" charset="0"/>
                <a:cs typeface="Phetsarath OT" charset="0"/>
              </a:rPr>
              <a:t>#3 </a:t>
            </a:r>
            <a:r>
              <a:rPr lang="en-US" sz="1800" dirty="0">
                <a:latin typeface="Phetsarath OT" charset="0"/>
                <a:cs typeface="Phetsarath OT" charset="0"/>
              </a:rPr>
              <a:t>If the NPV is greater than $0, accept the project. </a:t>
            </a:r>
            <a:r>
              <a:rPr lang="en-US" sz="1800" dirty="0">
                <a:solidFill>
                  <a:srgbClr val="FF0000"/>
                </a:solidFill>
              </a:rPr>
              <a:t>#4 </a:t>
            </a:r>
            <a:r>
              <a:rPr lang="en-US" sz="1800" dirty="0">
                <a:latin typeface="Phetsarath OT" charset="0"/>
                <a:cs typeface="Phetsarath OT" charset="0"/>
              </a:rPr>
              <a:t>If the NPV is less than $0, reject the project. In other words, If the NPV is greater than $0, the firm will earn a return greater than its cost of capital. </a:t>
            </a:r>
            <a:r>
              <a:rPr lang="en-US" sz="1800" dirty="0">
                <a:solidFill>
                  <a:srgbClr val="FF0000"/>
                </a:solidFill>
              </a:rPr>
              <a:t>#5 </a:t>
            </a:r>
            <a:r>
              <a:rPr lang="en-US" sz="1800" dirty="0">
                <a:latin typeface="Phetsarath OT" charset="0"/>
                <a:cs typeface="Phetsarath OT" charset="0"/>
              </a:rPr>
              <a:t>Such action should increase the market value of the firm, </a:t>
            </a:r>
            <a:r>
              <a:rPr lang="en-US" sz="1800" dirty="0">
                <a:solidFill>
                  <a:srgbClr val="FF0000"/>
                </a:solidFill>
              </a:rPr>
              <a:t>#6</a:t>
            </a:r>
            <a:r>
              <a:rPr lang="en-US" sz="1800" dirty="0">
                <a:latin typeface="Phetsarath OT" charset="0"/>
                <a:cs typeface="Phetsarath OT" charset="0"/>
              </a:rPr>
              <a:t>and therefore the wealth of its owners by an amount equal to the NPV.</a:t>
            </a:r>
          </a:p>
        </p:txBody>
      </p:sp>
      <p:sp>
        <p:nvSpPr>
          <p:cNvPr id="4" name="Slide Number Placeholder 3"/>
          <p:cNvSpPr>
            <a:spLocks noGrp="1"/>
          </p:cNvSpPr>
          <p:nvPr>
            <p:ph type="sldNum" sz="quarter" idx="10"/>
          </p:nvPr>
        </p:nvSpPr>
        <p:spPr/>
        <p:txBody>
          <a:bodyPr/>
          <a:lstStyle/>
          <a:p>
            <a:fld id="{D1FBE022-5B55-4ACC-B532-C7BB91C930BD}" type="slidenum">
              <a:rPr lang="th-TH" smtClean="0"/>
              <a:t>26</a:t>
            </a:fld>
            <a:endParaRPr lang="th-TH"/>
          </a:p>
        </p:txBody>
      </p:sp>
    </p:spTree>
    <p:extLst>
      <p:ext uri="{BB962C8B-B14F-4D97-AF65-F5344CB8AC3E}">
        <p14:creationId xmlns:p14="http://schemas.microsoft.com/office/powerpoint/2010/main" val="1993077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Phetsarath OT" charset="0"/>
                <a:cs typeface="Phetsarath OT" charset="0"/>
              </a:rPr>
              <a:t>#3 </a:t>
            </a:r>
            <a:r>
              <a:rPr lang="en-US" sz="1800" dirty="0">
                <a:latin typeface="Phetsarath OT" charset="0"/>
                <a:cs typeface="Phetsarath OT" charset="0"/>
              </a:rPr>
              <a:t>Table 6.3.1 shows two example of forestry investment: Project A has more distant income than project B with nearer income. </a:t>
            </a:r>
            <a:r>
              <a:rPr lang="en-US" sz="1800" dirty="0">
                <a:solidFill>
                  <a:srgbClr val="FF0000"/>
                </a:solidFill>
                <a:latin typeface="Phetsarath OT" charset="0"/>
                <a:cs typeface="Phetsarath OT" charset="0"/>
              </a:rPr>
              <a:t>#3~1</a:t>
            </a:r>
            <a:r>
              <a:rPr lang="en-US" sz="1800" dirty="0">
                <a:latin typeface="Phetsarath OT" charset="0"/>
                <a:cs typeface="Phetsarath OT" charset="0"/>
              </a:rPr>
              <a:t>Project A yields timber harvests at 15 and 30 whilst </a:t>
            </a:r>
            <a:r>
              <a:rPr lang="en-US" sz="1800" dirty="0">
                <a:solidFill>
                  <a:srgbClr val="FF0000"/>
                </a:solidFill>
                <a:latin typeface="Phetsarath OT" charset="0"/>
                <a:cs typeface="Phetsarath OT" charset="0"/>
              </a:rPr>
              <a:t>#3~2</a:t>
            </a:r>
            <a:r>
              <a:rPr lang="en-US" sz="1800" dirty="0">
                <a:latin typeface="Phetsarath OT" charset="0"/>
                <a:cs typeface="Phetsarath OT" charset="0"/>
              </a:rPr>
              <a:t>Project B earns at age 8 and 30. We assume that the decision maker wishes to earn a7 percent real rate of return (MAR), </a:t>
            </a:r>
            <a:r>
              <a:rPr lang="en-US" sz="1800" dirty="0">
                <a:solidFill>
                  <a:srgbClr val="FF0000"/>
                </a:solidFill>
              </a:rPr>
              <a:t>#4</a:t>
            </a:r>
            <a:r>
              <a:rPr lang="en-US" sz="1800" dirty="0">
                <a:latin typeface="Phetsarath OT" charset="0"/>
                <a:cs typeface="Phetsarath OT" charset="0"/>
              </a:rPr>
              <a:t>by using the formula NPV, </a:t>
            </a:r>
            <a:r>
              <a:rPr lang="en-US" sz="1800" dirty="0">
                <a:solidFill>
                  <a:srgbClr val="FF0000"/>
                </a:solidFill>
              </a:rPr>
              <a:t>#5</a:t>
            </a:r>
            <a:r>
              <a:rPr lang="en-US" sz="1800" dirty="0">
                <a:latin typeface="Phetsarath OT" charset="0"/>
                <a:cs typeface="Phetsarath OT" charset="0"/>
              </a:rPr>
              <a:t>we can get NPV of Project A is approximately $514 and </a:t>
            </a:r>
            <a:r>
              <a:rPr lang="en-US" sz="1800" dirty="0">
                <a:solidFill>
                  <a:srgbClr val="FF0000"/>
                </a:solidFill>
              </a:rPr>
              <a:t>#6</a:t>
            </a:r>
            <a:r>
              <a:rPr lang="en-US" sz="1800" dirty="0">
                <a:latin typeface="Phetsarath OT" charset="0"/>
                <a:cs typeface="Phetsarath OT" charset="0"/>
              </a:rPr>
              <a:t>this means that the investor could pay up to $514 more and still earn a 7 percent rate of return</a:t>
            </a:r>
            <a:r>
              <a:rPr lang="en-US" sz="1800" strike="sngStrike" dirty="0">
                <a:latin typeface="Phetsarath OT" charset="0"/>
                <a:cs typeface="Phetsarath OT" charset="0"/>
              </a:rPr>
              <a:t>.</a:t>
            </a:r>
          </a:p>
        </p:txBody>
      </p:sp>
      <p:sp>
        <p:nvSpPr>
          <p:cNvPr id="4" name="Slide Number Placeholder 3"/>
          <p:cNvSpPr>
            <a:spLocks noGrp="1"/>
          </p:cNvSpPr>
          <p:nvPr>
            <p:ph type="sldNum" sz="quarter" idx="10"/>
          </p:nvPr>
        </p:nvSpPr>
        <p:spPr/>
        <p:txBody>
          <a:bodyPr/>
          <a:lstStyle/>
          <a:p>
            <a:fld id="{D1FBE022-5B55-4ACC-B532-C7BB91C930BD}" type="slidenum">
              <a:rPr lang="th-TH" smtClean="0"/>
              <a:t>27</a:t>
            </a:fld>
            <a:endParaRPr lang="th-TH"/>
          </a:p>
        </p:txBody>
      </p:sp>
    </p:spTree>
    <p:extLst>
      <p:ext uri="{BB962C8B-B14F-4D97-AF65-F5344CB8AC3E}">
        <p14:creationId xmlns:p14="http://schemas.microsoft.com/office/powerpoint/2010/main" val="2066148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800" dirty="0">
                <a:solidFill>
                  <a:srgbClr val="FF0000"/>
                </a:solidFill>
              </a:rPr>
              <a:t>#4</a:t>
            </a:r>
            <a:r>
              <a:rPr lang="en-US" sz="1800" dirty="0">
                <a:latin typeface="Phetsarath OT" charset="0"/>
                <a:cs typeface="Phetsarath OT" charset="0"/>
              </a:rPr>
              <a:t>by using the formula NPV, </a:t>
            </a:r>
            <a:r>
              <a:rPr lang="en-US" sz="1800" dirty="0">
                <a:solidFill>
                  <a:srgbClr val="FF0000"/>
                </a:solidFill>
              </a:rPr>
              <a:t>#5</a:t>
            </a:r>
            <a:r>
              <a:rPr lang="en-US" sz="1800" dirty="0">
                <a:latin typeface="Phetsarath OT" charset="0"/>
                <a:cs typeface="Phetsarath OT" charset="0"/>
              </a:rPr>
              <a:t>we can get NPV of Project B is approximately $612 and </a:t>
            </a:r>
            <a:r>
              <a:rPr lang="en-US" sz="1800" dirty="0">
                <a:solidFill>
                  <a:srgbClr val="FF0000"/>
                </a:solidFill>
              </a:rPr>
              <a:t>#6</a:t>
            </a:r>
            <a:r>
              <a:rPr lang="en-US" sz="1800" dirty="0">
                <a:latin typeface="Phetsarath OT" charset="0"/>
                <a:cs typeface="Phetsarath OT" charset="0"/>
              </a:rPr>
              <a:t>this means that the investor could pay up to $612 more and still earn a 7 per cent rate of return. </a:t>
            </a:r>
          </a:p>
        </p:txBody>
      </p:sp>
      <p:sp>
        <p:nvSpPr>
          <p:cNvPr id="4" name="Slide Number Placeholder 3"/>
          <p:cNvSpPr>
            <a:spLocks noGrp="1"/>
          </p:cNvSpPr>
          <p:nvPr>
            <p:ph type="sldNum" sz="quarter" idx="10"/>
          </p:nvPr>
        </p:nvSpPr>
        <p:spPr/>
        <p:txBody>
          <a:bodyPr/>
          <a:lstStyle/>
          <a:p>
            <a:fld id="{D1FBE022-5B55-4ACC-B532-C7BB91C930BD}" type="slidenum">
              <a:rPr lang="th-TH" smtClean="0"/>
              <a:t>28</a:t>
            </a:fld>
            <a:endParaRPr lang="th-TH"/>
          </a:p>
        </p:txBody>
      </p:sp>
    </p:spTree>
    <p:extLst>
      <p:ext uri="{BB962C8B-B14F-4D97-AF65-F5344CB8AC3E}">
        <p14:creationId xmlns:p14="http://schemas.microsoft.com/office/powerpoint/2010/main" val="15761844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sz="1800" dirty="0">
                <a:solidFill>
                  <a:srgbClr val="FF0000"/>
                </a:solidFill>
                <a:latin typeface="Phetsarath OT" charset="0"/>
                <a:cs typeface="Phetsarath OT" charset="0"/>
              </a:rPr>
              <a:t>#3 </a:t>
            </a:r>
            <a:r>
              <a:rPr lang="en-US" sz="1800" dirty="0">
                <a:latin typeface="Phetsarath OT" charset="0"/>
                <a:cs typeface="Phetsarath OT" charset="0"/>
              </a:rPr>
              <a:t>For convenience, Microsoft Excel can be used to calculate the NPV with its NPV function, the general syntax of which is  =NPV (discount rate, range of amounts from year 1 onwards) + Initial cost (i.e. year o amount).</a:t>
            </a:r>
          </a:p>
          <a:p>
            <a:pPr>
              <a:defRPr/>
            </a:pPr>
            <a:r>
              <a:rPr lang="en-US" sz="1800" dirty="0">
                <a:solidFill>
                  <a:srgbClr val="FF0000"/>
                </a:solidFill>
              </a:rPr>
              <a:t>#4</a:t>
            </a:r>
            <a:r>
              <a:rPr lang="en-US" sz="1800" dirty="0">
                <a:latin typeface="Phetsarath OT" charset="0"/>
                <a:cs typeface="Phetsarath OT" charset="0"/>
              </a:rPr>
              <a:t>Table 6.3.1 shows cash flows for four different projects (the discount rate is 11 percent) namely: Project A, B, C and D. </a:t>
            </a:r>
            <a:r>
              <a:rPr lang="en-US" sz="1800" dirty="0">
                <a:solidFill>
                  <a:srgbClr val="FF0000"/>
                </a:solidFill>
              </a:rPr>
              <a:t>#5</a:t>
            </a:r>
            <a:r>
              <a:rPr lang="en-US" sz="1800" dirty="0">
                <a:latin typeface="Phetsarath OT" charset="0"/>
                <a:cs typeface="Phetsarath OT" charset="0"/>
              </a:rPr>
              <a:t>By using the formula  from the spreadsheet from Microsoft Excel,</a:t>
            </a:r>
            <a:r>
              <a:rPr lang="en-US" sz="1800" dirty="0">
                <a:solidFill>
                  <a:srgbClr val="FF0000"/>
                </a:solidFill>
              </a:rPr>
              <a:t> #6</a:t>
            </a:r>
            <a:r>
              <a:rPr lang="en-US" sz="1800" dirty="0">
                <a:latin typeface="Phetsarath OT" charset="0"/>
                <a:cs typeface="Phetsarath OT" charset="0"/>
              </a:rPr>
              <a:t>By we can easily calculate the NPV for all four projects. From the calculation, we know that Project D has the highest value of NPV. </a:t>
            </a:r>
          </a:p>
        </p:txBody>
      </p:sp>
      <p:sp>
        <p:nvSpPr>
          <p:cNvPr id="4" name="Slide Number Placeholder 3"/>
          <p:cNvSpPr>
            <a:spLocks noGrp="1"/>
          </p:cNvSpPr>
          <p:nvPr>
            <p:ph type="sldNum" sz="quarter" idx="10"/>
          </p:nvPr>
        </p:nvSpPr>
        <p:spPr/>
        <p:txBody>
          <a:bodyPr/>
          <a:lstStyle/>
          <a:p>
            <a:fld id="{D1FBE022-5B55-4ACC-B532-C7BB91C930BD}" type="slidenum">
              <a:rPr lang="th-TH" smtClean="0"/>
              <a:t>29</a:t>
            </a:fld>
            <a:endParaRPr lang="th-TH"/>
          </a:p>
        </p:txBody>
      </p:sp>
    </p:spTree>
    <p:extLst>
      <p:ext uri="{BB962C8B-B14F-4D97-AF65-F5344CB8AC3E}">
        <p14:creationId xmlns:p14="http://schemas.microsoft.com/office/powerpoint/2010/main" val="175627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 </a:t>
            </a:r>
            <a:r>
              <a:rPr lang="en-US" sz="1800" dirty="0">
                <a:solidFill>
                  <a:srgbClr val="FF0000"/>
                </a:solidFill>
                <a:latin typeface="Phetsarath OT" charset="0"/>
                <a:cs typeface="Phetsarath OT" charset="0"/>
              </a:rPr>
              <a:t>#2 </a:t>
            </a:r>
            <a:r>
              <a:rPr lang="en-US" sz="1800" b="1" dirty="0">
                <a:solidFill>
                  <a:schemeClr val="accent5">
                    <a:lumMod val="50000"/>
                  </a:schemeClr>
                </a:solidFill>
                <a:latin typeface="Phetsarath OT" charset="0"/>
                <a:cs typeface="Phetsarath OT" charset="0"/>
              </a:rPr>
              <a:t>Benefit-Cost analysis</a:t>
            </a:r>
          </a:p>
          <a:p>
            <a:r>
              <a:rPr lang="en-US" sz="1800" dirty="0">
                <a:solidFill>
                  <a:srgbClr val="FF0000"/>
                </a:solidFill>
                <a:latin typeface="Phetsarath OT" charset="0"/>
                <a:cs typeface="Phetsarath OT" charset="0"/>
              </a:rPr>
              <a:t>#3</a:t>
            </a:r>
            <a:r>
              <a:rPr lang="en-US" sz="1800" dirty="0">
                <a:latin typeface="Phetsarath OT" charset="0"/>
                <a:cs typeface="Phetsarath OT" charset="0"/>
              </a:rPr>
              <a:t>Benefit Cost Analysis is an economic tool for the analysis of benefits and costs. It has been widely used to examine government policy and investment project analysis.</a:t>
            </a:r>
          </a:p>
          <a:p>
            <a:r>
              <a:rPr lang="en-US" sz="1800" dirty="0">
                <a:latin typeface="Phetsarath OT" charset="0"/>
                <a:cs typeface="Phetsarath OT" charset="0"/>
              </a:rPr>
              <a:t>Furthermore, the Benefit Cost Analysis can take into account environmental impacts of policies or projects. </a:t>
            </a:r>
            <a:r>
              <a:rPr lang="en-US" sz="1800" dirty="0">
                <a:solidFill>
                  <a:srgbClr val="FF0000"/>
                </a:solidFill>
              </a:rPr>
              <a:t>#4</a:t>
            </a:r>
            <a:r>
              <a:rPr lang="en-US" sz="1800" dirty="0">
                <a:latin typeface="Phetsarath OT" charset="0"/>
                <a:cs typeface="Phetsarath OT" charset="0"/>
              </a:rPr>
              <a:t>For instance, the investment project or the government policies perhaps have negative externalities, and sometimes, It may have positive externalities. In other cases, it may have both negative externalities and positive externalities. </a:t>
            </a:r>
            <a:r>
              <a:rPr lang="en-US" sz="1800" dirty="0">
                <a:solidFill>
                  <a:srgbClr val="FF0000"/>
                </a:solidFill>
              </a:rPr>
              <a:t>#5 </a:t>
            </a:r>
            <a:r>
              <a:rPr lang="en-US" sz="1800" dirty="0">
                <a:latin typeface="Phetsarath OT" charset="0"/>
                <a:cs typeface="Phetsarath OT" charset="0"/>
              </a:rPr>
              <a:t>For these reason, these externalities should be taken into account in order to correct for any potential market failure.</a:t>
            </a:r>
          </a:p>
        </p:txBody>
      </p:sp>
      <p:sp>
        <p:nvSpPr>
          <p:cNvPr id="4" name="Slide Number Placeholder 3"/>
          <p:cNvSpPr>
            <a:spLocks noGrp="1"/>
          </p:cNvSpPr>
          <p:nvPr>
            <p:ph type="sldNum" sz="quarter" idx="10"/>
          </p:nvPr>
        </p:nvSpPr>
        <p:spPr/>
        <p:txBody>
          <a:bodyPr/>
          <a:lstStyle/>
          <a:p>
            <a:fld id="{D1FBE022-5B55-4ACC-B532-C7BB91C930BD}" type="slidenum">
              <a:rPr lang="th-TH" smtClean="0"/>
              <a:t>30</a:t>
            </a:fld>
            <a:endParaRPr lang="th-TH"/>
          </a:p>
        </p:txBody>
      </p:sp>
    </p:spTree>
    <p:extLst>
      <p:ext uri="{BB962C8B-B14F-4D97-AF65-F5344CB8AC3E}">
        <p14:creationId xmlns:p14="http://schemas.microsoft.com/office/powerpoint/2010/main" val="141540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sz="1800" dirty="0">
                <a:solidFill>
                  <a:srgbClr val="FF0000"/>
                </a:solidFill>
                <a:latin typeface="Phetsarath OT" charset="0"/>
                <a:cs typeface="Phetsarath OT" charset="0"/>
              </a:rPr>
              <a:t>#3 </a:t>
            </a:r>
            <a:r>
              <a:rPr lang="en-US" sz="1800" dirty="0">
                <a:latin typeface="Phetsarath OT" charset="0"/>
                <a:cs typeface="Phetsarath OT" charset="0"/>
              </a:rPr>
              <a:t>Benefit-Cost ratio (B/C) is the ratio of the sum of the project’s discounted benefits to the sum of its discounted costs. </a:t>
            </a:r>
            <a:r>
              <a:rPr lang="en-US" sz="1800" dirty="0">
                <a:solidFill>
                  <a:srgbClr val="FF0000"/>
                </a:solidFill>
                <a:latin typeface="Phetsarath OT" charset="0"/>
                <a:cs typeface="Phetsarath OT" charset="0"/>
              </a:rPr>
              <a:t>#4 </a:t>
            </a:r>
            <a:r>
              <a:rPr lang="en-US" sz="1800" dirty="0">
                <a:latin typeface="Phetsarath OT" charset="0"/>
                <a:cs typeface="Phetsarath OT" charset="0"/>
              </a:rPr>
              <a:t>The formula can be written as specified in equation 6.5 ; Where Ry and Cy are revenues and costs in any year y.</a:t>
            </a:r>
          </a:p>
          <a:p>
            <a:r>
              <a:rPr lang="en-US" sz="1800" dirty="0">
                <a:solidFill>
                  <a:srgbClr val="FF0000"/>
                </a:solidFill>
                <a:latin typeface="Phetsarath OT" charset="0"/>
                <a:cs typeface="Phetsarath OT" charset="0"/>
              </a:rPr>
              <a:t>#5 </a:t>
            </a:r>
            <a:r>
              <a:rPr lang="en-US" sz="1800" dirty="0">
                <a:latin typeface="Phetsarath OT" charset="0"/>
                <a:cs typeface="Phetsarath OT" charset="0"/>
              </a:rPr>
              <a:t>Decision criteria:</a:t>
            </a:r>
          </a:p>
          <a:p>
            <a:r>
              <a:rPr lang="en-US" sz="1800" dirty="0">
                <a:latin typeface="Phetsarath OT" charset="0"/>
                <a:cs typeface="Phetsarath OT" charset="0"/>
              </a:rPr>
              <a:t>If the B/C is greater than 1, we accept the project.</a:t>
            </a:r>
          </a:p>
          <a:p>
            <a:r>
              <a:rPr lang="en-US" sz="1800" dirty="0">
                <a:solidFill>
                  <a:srgbClr val="FF0000"/>
                </a:solidFill>
                <a:latin typeface="Phetsarath OT" charset="0"/>
                <a:cs typeface="Phetsarath OT" charset="0"/>
              </a:rPr>
              <a:t>#6</a:t>
            </a:r>
            <a:r>
              <a:rPr lang="en-US" sz="1800" dirty="0">
                <a:latin typeface="Phetsarath OT" charset="0"/>
                <a:cs typeface="Phetsarath OT" charset="0"/>
              </a:rPr>
              <a:t>If the B/C is less than 1, we reject the project.</a:t>
            </a:r>
          </a:p>
          <a:p>
            <a:pPr lvl="0"/>
            <a:endParaRPr lang="ko-KR" altLang="en-US" sz="1800" dirty="0">
              <a:latin typeface="Phetsarath OT" charset="0"/>
              <a:cs typeface="Phetsarath OT" charset="0"/>
            </a:endParaRPr>
          </a:p>
        </p:txBody>
      </p:sp>
      <p:sp>
        <p:nvSpPr>
          <p:cNvPr id="4" name="Slide Number Placeholder 3"/>
          <p:cNvSpPr>
            <a:spLocks noGrp="1"/>
          </p:cNvSpPr>
          <p:nvPr>
            <p:ph type="sldNum" sz="quarter" idx="10"/>
          </p:nvPr>
        </p:nvSpPr>
        <p:spPr/>
        <p:txBody>
          <a:bodyPr/>
          <a:lstStyle/>
          <a:p>
            <a:fld id="{D1FBE022-5B55-4ACC-B532-C7BB91C930BD}" type="slidenum">
              <a:rPr lang="th-TH" smtClean="0"/>
              <a:t>31</a:t>
            </a:fld>
            <a:endParaRPr lang="th-TH"/>
          </a:p>
        </p:txBody>
      </p:sp>
    </p:spTree>
    <p:extLst>
      <p:ext uri="{BB962C8B-B14F-4D97-AF65-F5344CB8AC3E}">
        <p14:creationId xmlns:p14="http://schemas.microsoft.com/office/powerpoint/2010/main" val="1301004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Phetsarath OT" charset="0"/>
                <a:cs typeface="Phetsarath OT" charset="0"/>
              </a:rPr>
              <a:t>#3 </a:t>
            </a:r>
            <a:r>
              <a:rPr lang="en-US" sz="1800" dirty="0">
                <a:latin typeface="Phetsarath OT" charset="0"/>
                <a:cs typeface="Phetsarath OT" charset="0"/>
              </a:rPr>
              <a:t>The next step, we are going to use the same data from the previous exercise. As mentioned earlier, Project A has more distant income than project B with nearer income. </a:t>
            </a:r>
            <a:r>
              <a:rPr lang="en-US" sz="1800" dirty="0">
                <a:solidFill>
                  <a:srgbClr val="FF0000"/>
                </a:solidFill>
                <a:latin typeface="Phetsarath OT" charset="0"/>
                <a:cs typeface="Phetsarath OT" charset="0"/>
              </a:rPr>
              <a:t>#3~1 </a:t>
            </a:r>
            <a:r>
              <a:rPr lang="en-US" sz="1800" dirty="0">
                <a:latin typeface="Phetsarath OT" charset="0"/>
                <a:cs typeface="Phetsarath OT" charset="0"/>
              </a:rPr>
              <a:t>Project A yields timber harvests at 15 and 30 </a:t>
            </a:r>
            <a:r>
              <a:rPr lang="en-US" sz="1800" dirty="0">
                <a:solidFill>
                  <a:srgbClr val="FF0000"/>
                </a:solidFill>
                <a:latin typeface="Phetsarath OT" charset="0"/>
                <a:cs typeface="Phetsarath OT" charset="0"/>
              </a:rPr>
              <a:t>#3~2</a:t>
            </a:r>
            <a:r>
              <a:rPr lang="en-US" sz="1800" dirty="0">
                <a:latin typeface="Phetsarath OT" charset="0"/>
                <a:cs typeface="Phetsarath OT" charset="0"/>
              </a:rPr>
              <a:t>whilst Project B earns at age 8 and 30. </a:t>
            </a:r>
            <a:r>
              <a:rPr lang="en-US" sz="1800" dirty="0">
                <a:solidFill>
                  <a:srgbClr val="FF0000"/>
                </a:solidFill>
                <a:latin typeface="Phetsarath OT" charset="0"/>
                <a:cs typeface="Phetsarath OT" charset="0"/>
              </a:rPr>
              <a:t>#4 </a:t>
            </a:r>
            <a:r>
              <a:rPr lang="en-US" sz="1800" dirty="0">
                <a:latin typeface="Phetsarath OT" charset="0"/>
                <a:cs typeface="Phetsarath OT" charset="0"/>
              </a:rPr>
              <a:t>By using the formula of the Benefit-Cost ratio, </a:t>
            </a:r>
            <a:r>
              <a:rPr lang="en-US" sz="1800" dirty="0">
                <a:solidFill>
                  <a:srgbClr val="FF0000"/>
                </a:solidFill>
                <a:latin typeface="Phetsarath OT" charset="0"/>
                <a:cs typeface="Phetsarath OT" charset="0"/>
              </a:rPr>
              <a:t>#5 </a:t>
            </a:r>
            <a:r>
              <a:rPr lang="en-US" sz="1800" dirty="0">
                <a:latin typeface="Phetsarath OT" charset="0"/>
                <a:cs typeface="Phetsarath OT" charset="0"/>
              </a:rPr>
              <a:t>we can find that the Benefit-Cost ratio of Project A is approximately 1.8, </a:t>
            </a:r>
            <a:r>
              <a:rPr lang="en-US" sz="1800" dirty="0">
                <a:solidFill>
                  <a:srgbClr val="FF0000"/>
                </a:solidFill>
                <a:latin typeface="Phetsarath OT" charset="0"/>
                <a:cs typeface="Phetsarath OT" charset="0"/>
              </a:rPr>
              <a:t>#6</a:t>
            </a:r>
            <a:r>
              <a:rPr lang="en-US" sz="1800" dirty="0">
                <a:latin typeface="Phetsarath OT" charset="0"/>
                <a:cs typeface="Phetsarath OT" charset="0"/>
              </a:rPr>
              <a:t>which implies that we should go ahead with the project A</a:t>
            </a:r>
          </a:p>
        </p:txBody>
      </p:sp>
      <p:sp>
        <p:nvSpPr>
          <p:cNvPr id="4" name="Slide Number Placeholder 3"/>
          <p:cNvSpPr>
            <a:spLocks noGrp="1"/>
          </p:cNvSpPr>
          <p:nvPr>
            <p:ph type="sldNum" sz="quarter" idx="10"/>
          </p:nvPr>
        </p:nvSpPr>
        <p:spPr/>
        <p:txBody>
          <a:bodyPr/>
          <a:lstStyle/>
          <a:p>
            <a:fld id="{D1FBE022-5B55-4ACC-B532-C7BB91C930BD}" type="slidenum">
              <a:rPr lang="th-TH" smtClean="0"/>
              <a:t>32</a:t>
            </a:fld>
            <a:endParaRPr lang="th-TH"/>
          </a:p>
        </p:txBody>
      </p:sp>
    </p:spTree>
    <p:extLst>
      <p:ext uri="{BB962C8B-B14F-4D97-AF65-F5344CB8AC3E}">
        <p14:creationId xmlns:p14="http://schemas.microsoft.com/office/powerpoint/2010/main" val="3397623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800" dirty="0">
                <a:solidFill>
                  <a:srgbClr val="FF0000"/>
                </a:solidFill>
              </a:rPr>
              <a:t>#4 </a:t>
            </a:r>
            <a:r>
              <a:rPr lang="en-US" sz="1800" dirty="0">
                <a:latin typeface="Phetsarath OT" charset="0"/>
                <a:cs typeface="Phetsarath OT" charset="0"/>
              </a:rPr>
              <a:t>Similarly, by using the same formula as the calculation of the project A, </a:t>
            </a:r>
            <a:r>
              <a:rPr lang="en-US" sz="1800" dirty="0">
                <a:solidFill>
                  <a:srgbClr val="FF0000"/>
                </a:solidFill>
              </a:rPr>
              <a:t>#5 </a:t>
            </a:r>
            <a:r>
              <a:rPr lang="en-US" sz="1800" dirty="0">
                <a:latin typeface="Phetsarath OT" charset="0"/>
                <a:cs typeface="Phetsarath OT" charset="0"/>
              </a:rPr>
              <a:t>we find that the Benefit-Cost ratio of project B is </a:t>
            </a:r>
            <a:r>
              <a:rPr lang="en-US" sz="1800" dirty="0" err="1">
                <a:latin typeface="Phetsarath OT" charset="0"/>
                <a:cs typeface="Phetsarath OT" charset="0"/>
              </a:rPr>
              <a:t>appro</a:t>
            </a:r>
            <a:r>
              <a:rPr lang="en-US" sz="1800" dirty="0">
                <a:latin typeface="Phetsarath OT" charset="0"/>
                <a:cs typeface="Phetsarath OT" charset="0"/>
              </a:rPr>
              <a:t>. 2.6.</a:t>
            </a:r>
          </a:p>
          <a:p>
            <a:pPr lvl="0"/>
            <a:endParaRPr lang="ko-KR" altLang="en-US" sz="1800" dirty="0">
              <a:latin typeface="Phetsarath OT" charset="0"/>
              <a:cs typeface="Phetsarath OT" charset="0"/>
            </a:endParaRPr>
          </a:p>
        </p:txBody>
      </p:sp>
      <p:sp>
        <p:nvSpPr>
          <p:cNvPr id="4" name="Slide Number Placeholder 3"/>
          <p:cNvSpPr>
            <a:spLocks noGrp="1"/>
          </p:cNvSpPr>
          <p:nvPr>
            <p:ph type="sldNum" sz="quarter" idx="10"/>
          </p:nvPr>
        </p:nvSpPr>
        <p:spPr/>
        <p:txBody>
          <a:bodyPr/>
          <a:lstStyle/>
          <a:p>
            <a:fld id="{D1FBE022-5B55-4ACC-B532-C7BB91C930BD}" type="slidenum">
              <a:rPr lang="th-TH" smtClean="0"/>
              <a:t>33</a:t>
            </a:fld>
            <a:endParaRPr lang="th-TH"/>
          </a:p>
        </p:txBody>
      </p:sp>
    </p:spTree>
    <p:extLst>
      <p:ext uri="{BB962C8B-B14F-4D97-AF65-F5344CB8AC3E}">
        <p14:creationId xmlns:p14="http://schemas.microsoft.com/office/powerpoint/2010/main" val="6867307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FF0000"/>
                </a:solidFill>
                <a:latin typeface="Phetsarath OT" charset="0"/>
                <a:cs typeface="Phetsarath OT" charset="0"/>
              </a:rPr>
              <a:t>#3 </a:t>
            </a:r>
            <a:r>
              <a:rPr lang="en-US" sz="1800" dirty="0">
                <a:latin typeface="Phetsarath OT" charset="0"/>
                <a:cs typeface="Phetsarath OT" charset="0"/>
              </a:rPr>
              <a:t>Another common criterion for assessing the investment is the internal rate of return (IRR). </a:t>
            </a:r>
            <a:r>
              <a:rPr lang="en-US" sz="1800" dirty="0">
                <a:solidFill>
                  <a:srgbClr val="FF0000"/>
                </a:solidFill>
              </a:rPr>
              <a:t>#4</a:t>
            </a:r>
            <a:r>
              <a:rPr lang="en-US" sz="1800" dirty="0">
                <a:latin typeface="Phetsarath OT" charset="0"/>
                <a:cs typeface="Phetsarath OT" charset="0"/>
              </a:rPr>
              <a:t>As can be seen in equation 6.6, the IRR of a project is the discount rate at which the present value of revenues equals the present value of costs. In the practical analysis, we can use spreadsheet programs or any modern business calculators. Decision criteria:</a:t>
            </a:r>
          </a:p>
          <a:p>
            <a:pPr marL="171450" indent="-171450">
              <a:buFont typeface="Arial" panose="020B0604020202020204" pitchFamily="34" charset="0"/>
              <a:buChar char="•"/>
            </a:pPr>
            <a:r>
              <a:rPr lang="en-US" sz="1800" dirty="0">
                <a:solidFill>
                  <a:srgbClr val="FF0000"/>
                </a:solidFill>
              </a:rPr>
              <a:t>#5 </a:t>
            </a:r>
            <a:r>
              <a:rPr lang="en-US" sz="1800" dirty="0">
                <a:latin typeface="Phetsarath OT" charset="0"/>
                <a:cs typeface="Phetsarath OT" charset="0"/>
              </a:rPr>
              <a:t>If the IRR is greater than the cost of capital, we accept the project.</a:t>
            </a:r>
          </a:p>
          <a:p>
            <a:pPr marL="171450" indent="-171450">
              <a:buFont typeface="Arial" panose="020B0604020202020204" pitchFamily="34" charset="0"/>
              <a:buChar char="•"/>
            </a:pPr>
            <a:r>
              <a:rPr lang="en-US" sz="1800" dirty="0">
                <a:solidFill>
                  <a:srgbClr val="FF0000"/>
                </a:solidFill>
              </a:rPr>
              <a:t>#6 </a:t>
            </a:r>
            <a:r>
              <a:rPr lang="en-US" sz="1800" dirty="0">
                <a:latin typeface="Phetsarath OT" charset="0"/>
                <a:cs typeface="Phetsarath OT" charset="0"/>
              </a:rPr>
              <a:t>If the IRR is less than the cost of capital, we reject the project.</a:t>
            </a:r>
          </a:p>
          <a:p>
            <a:pPr marL="171450" indent="-171450">
              <a:buFont typeface="Arial" panose="020B0604020202020204" pitchFamily="34" charset="0"/>
              <a:buChar char="•"/>
            </a:pPr>
            <a:r>
              <a:rPr lang="en-US" sz="1800" dirty="0">
                <a:solidFill>
                  <a:srgbClr val="FF0000"/>
                </a:solidFill>
              </a:rPr>
              <a:t>#7 </a:t>
            </a:r>
            <a:r>
              <a:rPr lang="en-US" sz="1800" dirty="0">
                <a:latin typeface="Phetsarath OT" charset="0"/>
                <a:cs typeface="Phetsarath OT" charset="0"/>
              </a:rPr>
              <a:t>These criteria guarantee that the project will earn at least its required return. </a:t>
            </a:r>
          </a:p>
        </p:txBody>
      </p:sp>
      <p:sp>
        <p:nvSpPr>
          <p:cNvPr id="4" name="Slide Number Placeholder 3"/>
          <p:cNvSpPr>
            <a:spLocks noGrp="1"/>
          </p:cNvSpPr>
          <p:nvPr>
            <p:ph type="sldNum" sz="quarter" idx="10"/>
          </p:nvPr>
        </p:nvSpPr>
        <p:spPr/>
        <p:txBody>
          <a:bodyPr/>
          <a:lstStyle/>
          <a:p>
            <a:fld id="{D1FBE022-5B55-4ACC-B532-C7BB91C930BD}" type="slidenum">
              <a:rPr lang="th-TH" smtClean="0"/>
              <a:t>34</a:t>
            </a:fld>
            <a:endParaRPr lang="th-TH"/>
          </a:p>
        </p:txBody>
      </p:sp>
    </p:spTree>
    <p:extLst>
      <p:ext uri="{BB962C8B-B14F-4D97-AF65-F5344CB8AC3E}">
        <p14:creationId xmlns:p14="http://schemas.microsoft.com/office/powerpoint/2010/main" val="1472184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800" dirty="0">
                <a:solidFill>
                  <a:srgbClr val="FF0000"/>
                </a:solidFill>
                <a:latin typeface="Phetsarath OT" charset="0"/>
                <a:ea typeface="굴림" pitchFamily="50" charset="-127"/>
                <a:cs typeface="Phetsarath OT" charset="0"/>
              </a:rPr>
              <a:t>#2</a:t>
            </a:r>
            <a:r>
              <a:rPr lang="en-US" altLang="ko-KR" sz="1800" dirty="0">
                <a:latin typeface="Phetsarath OT" charset="0"/>
                <a:cs typeface="Phetsarath OT" charset="0"/>
              </a:rPr>
              <a:t> </a:t>
            </a:r>
            <a:r>
              <a:rPr lang="en-US" sz="1800" dirty="0">
                <a:latin typeface="Phetsarath OT" charset="0"/>
                <a:cs typeface="Phetsarath OT" charset="0"/>
              </a:rPr>
              <a:t>After finishing this lesson, learners are expected to achieve the following objectives</a:t>
            </a:r>
          </a:p>
          <a:p>
            <a:pPr lvl="0" eaLnBrk="0" fontAlgn="base" hangingPunct="0">
              <a:spcBef>
                <a:spcPct val="0"/>
              </a:spcBef>
              <a:spcAft>
                <a:spcPct val="0"/>
              </a:spcAft>
              <a:defRPr/>
            </a:pPr>
            <a:r>
              <a:rPr lang="en-US" altLang="ko-KR" sz="1800" dirty="0">
                <a:latin typeface="Phetsarath OT" charset="0"/>
                <a:ea typeface="Arial Unicode MS" pitchFamily="50" charset="-127"/>
                <a:cs typeface="Phetsarath OT" charset="0"/>
              </a:rPr>
              <a:t>1. </a:t>
            </a:r>
            <a:r>
              <a:rPr lang="en-US" altLang="ko-KR" sz="1800" dirty="0">
                <a:solidFill>
                  <a:srgbClr val="FF0000"/>
                </a:solidFill>
                <a:latin typeface="Phetsarath OT" charset="0"/>
                <a:ea typeface="Arial Unicode MS" pitchFamily="50" charset="-127"/>
                <a:cs typeface="Phetsarath OT" charset="0"/>
              </a:rPr>
              <a:t>#3 </a:t>
            </a:r>
            <a:r>
              <a:rPr lang="en-US" altLang="ko-KR" sz="1800" dirty="0">
                <a:latin typeface="Phetsarath OT" charset="0"/>
                <a:ea typeface="Arial Unicode MS" pitchFamily="50" charset="-127"/>
                <a:cs typeface="Phetsarath OT" charset="0"/>
              </a:rPr>
              <a:t>Learner</a:t>
            </a:r>
            <a:r>
              <a:rPr lang="en-US" sz="1800" dirty="0">
                <a:latin typeface="Phetsarath OT" charset="0"/>
                <a:cs typeface="Phetsarath OT" charset="0"/>
              </a:rPr>
              <a:t> can understand the basic theory of capital and interest</a:t>
            </a:r>
            <a:endParaRPr lang="en-US" altLang="ko-KR" sz="1800" dirty="0">
              <a:latin typeface="Phetsarath OT" charset="0"/>
              <a:ea typeface="Arial Unicode MS" pitchFamily="34" charset="-128"/>
              <a:cs typeface="Phetsarath OT" charset="0"/>
            </a:endParaRPr>
          </a:p>
          <a:p>
            <a:pPr lvl="0" eaLnBrk="0" fontAlgn="base" hangingPunct="0">
              <a:spcBef>
                <a:spcPct val="0"/>
              </a:spcBef>
              <a:spcAft>
                <a:spcPct val="0"/>
              </a:spcAft>
            </a:pPr>
            <a:r>
              <a:rPr lang="en-US" altLang="ko-KR" sz="1800" dirty="0">
                <a:latin typeface="Phetsarath OT" charset="0"/>
                <a:ea typeface="Arial Unicode MS" pitchFamily="50" charset="-127"/>
                <a:cs typeface="Phetsarath OT" charset="0"/>
              </a:rPr>
              <a:t>2. </a:t>
            </a:r>
            <a:r>
              <a:rPr lang="en-US" altLang="ko-KR" sz="1800" dirty="0">
                <a:solidFill>
                  <a:srgbClr val="FF0000"/>
                </a:solidFill>
                <a:latin typeface="Phetsarath OT" charset="0"/>
                <a:ea typeface="Arial Unicode MS" pitchFamily="50" charset="-127"/>
                <a:cs typeface="Phetsarath OT" charset="0"/>
              </a:rPr>
              <a:t>#4 </a:t>
            </a:r>
            <a:r>
              <a:rPr lang="en-US" altLang="ko-KR" sz="1800" dirty="0">
                <a:latin typeface="Phetsarath OT" charset="0"/>
                <a:ea typeface="Arial Unicode MS" pitchFamily="50" charset="-127"/>
                <a:cs typeface="Phetsarath OT" charset="0"/>
              </a:rPr>
              <a:t>Learner are able to calculate present and net present value of a project</a:t>
            </a:r>
          </a:p>
          <a:p>
            <a:pPr lvl="0" eaLnBrk="0" fontAlgn="base" hangingPunct="0">
              <a:spcBef>
                <a:spcPct val="0"/>
              </a:spcBef>
              <a:spcAft>
                <a:spcPct val="0"/>
              </a:spcAft>
            </a:pPr>
            <a:r>
              <a:rPr lang="en-US" altLang="ko-KR" sz="1800" dirty="0">
                <a:latin typeface="Phetsarath OT" charset="0"/>
                <a:ea typeface="Arial Unicode MS" pitchFamily="50" charset="-127"/>
                <a:cs typeface="Phetsarath OT" charset="0"/>
              </a:rPr>
              <a:t>3. </a:t>
            </a:r>
            <a:r>
              <a:rPr lang="en-US" altLang="ko-KR" sz="1800" dirty="0">
                <a:solidFill>
                  <a:srgbClr val="FF0000"/>
                </a:solidFill>
                <a:latin typeface="Phetsarath OT" charset="0"/>
                <a:ea typeface="Arial Unicode MS" pitchFamily="50" charset="-127"/>
                <a:cs typeface="Phetsarath OT" charset="0"/>
              </a:rPr>
              <a:t>#5</a:t>
            </a:r>
            <a:r>
              <a:rPr lang="en-US" altLang="ko-KR" sz="1800" dirty="0">
                <a:latin typeface="Phetsarath OT" charset="0"/>
                <a:ea typeface="Arial Unicode MS" pitchFamily="50" charset="-127"/>
                <a:cs typeface="Phetsarath OT" charset="0"/>
              </a:rPr>
              <a:t> Learners are able to apply economic tool for the analysis of the government policy and investment project </a:t>
            </a:r>
          </a:p>
          <a:p>
            <a:pPr lvl="0" eaLnBrk="0" fontAlgn="base" hangingPunct="0">
              <a:spcBef>
                <a:spcPct val="0"/>
              </a:spcBef>
              <a:spcAft>
                <a:spcPct val="0"/>
              </a:spcAft>
            </a:pPr>
            <a:r>
              <a:rPr lang="en-US" altLang="ko-KR" sz="1800" dirty="0">
                <a:latin typeface="Phetsarath OT" charset="0"/>
                <a:ea typeface="Arial Unicode MS" pitchFamily="50" charset="-127"/>
                <a:cs typeface="Phetsarath OT" charset="0"/>
              </a:rPr>
              <a:t>4. </a:t>
            </a:r>
            <a:r>
              <a:rPr lang="en-US" altLang="ko-KR" sz="1800" dirty="0">
                <a:solidFill>
                  <a:srgbClr val="FF0000"/>
                </a:solidFill>
                <a:latin typeface="Phetsarath OT" charset="0"/>
                <a:ea typeface="Arial Unicode MS" pitchFamily="50" charset="-127"/>
                <a:cs typeface="Phetsarath OT" charset="0"/>
              </a:rPr>
              <a:t>#6 </a:t>
            </a:r>
            <a:r>
              <a:rPr lang="en-US" altLang="ko-KR" sz="1800" dirty="0">
                <a:latin typeface="Phetsarath OT" charset="0"/>
                <a:ea typeface="Arial Unicode MS" pitchFamily="50" charset="-127"/>
                <a:cs typeface="Phetsarath OT" charset="0"/>
              </a:rPr>
              <a:t>Learner can solve a case example of investment appraisal of a forestry plantation</a:t>
            </a:r>
          </a:p>
        </p:txBody>
      </p:sp>
      <p:sp>
        <p:nvSpPr>
          <p:cNvPr id="4" name="Slide Number Placeholder 3"/>
          <p:cNvSpPr>
            <a:spLocks noGrp="1"/>
          </p:cNvSpPr>
          <p:nvPr>
            <p:ph type="sldNum" sz="quarter" idx="10"/>
          </p:nvPr>
        </p:nvSpPr>
        <p:spPr/>
        <p:txBody>
          <a:bodyPr/>
          <a:lstStyle/>
          <a:p>
            <a:fld id="{D1FBE022-5B55-4ACC-B532-C7BB91C930BD}" type="slidenum">
              <a:rPr lang="th-TH" smtClean="0"/>
              <a:pPr/>
              <a:t>5</a:t>
            </a:fld>
            <a:endParaRPr lang="th-TH"/>
          </a:p>
        </p:txBody>
      </p:sp>
    </p:spTree>
    <p:extLst>
      <p:ext uri="{BB962C8B-B14F-4D97-AF65-F5344CB8AC3E}">
        <p14:creationId xmlns:p14="http://schemas.microsoft.com/office/powerpoint/2010/main" val="1541787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800" dirty="0">
                <a:solidFill>
                  <a:srgbClr val="FF0000"/>
                </a:solidFill>
                <a:latin typeface="Phetsarath OT" charset="0"/>
                <a:cs typeface="Phetsarath OT" charset="0"/>
              </a:rPr>
              <a:t>#4 </a:t>
            </a:r>
            <a:r>
              <a:rPr lang="en-US" sz="1800" dirty="0">
                <a:latin typeface="Phetsarath OT" charset="0"/>
                <a:cs typeface="Phetsarath OT" charset="0"/>
              </a:rPr>
              <a:t>Table 6.3.3 shows cash flows for four different projects (the discount rate is 11 percent) namely: Project A, B, C and D. </a:t>
            </a:r>
            <a:r>
              <a:rPr lang="en-US" sz="1800" dirty="0">
                <a:solidFill>
                  <a:srgbClr val="FF0000"/>
                </a:solidFill>
              </a:rPr>
              <a:t>#5 </a:t>
            </a:r>
            <a:r>
              <a:rPr lang="en-US" sz="1800" dirty="0">
                <a:latin typeface="Phetsarath OT" charset="0"/>
                <a:cs typeface="Phetsarath OT" charset="0"/>
              </a:rPr>
              <a:t>By using the formula  from the spreadsheet from Microsoft Excel, </a:t>
            </a:r>
            <a:r>
              <a:rPr lang="en-US" sz="1800" dirty="0">
                <a:solidFill>
                  <a:srgbClr val="FF0000"/>
                </a:solidFill>
              </a:rPr>
              <a:t>#6 </a:t>
            </a:r>
            <a:r>
              <a:rPr lang="en-US" sz="1800" dirty="0">
                <a:latin typeface="Phetsarath OT" charset="0"/>
                <a:cs typeface="Phetsarath OT" charset="0"/>
              </a:rPr>
              <a:t>we can simply calculate the IRR for all four projects. From the calculation,  our project choice is project D which has the highest IRR value.</a:t>
            </a:r>
          </a:p>
          <a:p>
            <a:pPr lvl="0"/>
            <a:endParaRPr lang="ko-KR" altLang="en-US" sz="1800" dirty="0">
              <a:latin typeface="Phetsarath OT" charset="0"/>
              <a:cs typeface="Phetsarath OT" charset="0"/>
            </a:endParaRPr>
          </a:p>
        </p:txBody>
      </p:sp>
      <p:sp>
        <p:nvSpPr>
          <p:cNvPr id="4" name="Slide Number Placeholder 3"/>
          <p:cNvSpPr>
            <a:spLocks noGrp="1"/>
          </p:cNvSpPr>
          <p:nvPr>
            <p:ph type="sldNum" sz="quarter" idx="10"/>
          </p:nvPr>
        </p:nvSpPr>
        <p:spPr/>
        <p:txBody>
          <a:bodyPr/>
          <a:lstStyle/>
          <a:p>
            <a:fld id="{D1FBE022-5B55-4ACC-B532-C7BB91C930BD}" type="slidenum">
              <a:rPr lang="th-TH" smtClean="0"/>
              <a:t>35</a:t>
            </a:fld>
            <a:endParaRPr lang="th-TH"/>
          </a:p>
        </p:txBody>
      </p:sp>
    </p:spTree>
    <p:extLst>
      <p:ext uri="{BB962C8B-B14F-4D97-AF65-F5344CB8AC3E}">
        <p14:creationId xmlns:p14="http://schemas.microsoft.com/office/powerpoint/2010/main" val="8525392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FBE022-5B55-4ACC-B532-C7BB91C930BD}" type="slidenum">
              <a:rPr lang="th-TH" smtClean="0"/>
              <a:pPr/>
              <a:t>36</a:t>
            </a:fld>
            <a:endParaRPr lang="th-TH"/>
          </a:p>
        </p:txBody>
      </p:sp>
    </p:spTree>
    <p:extLst>
      <p:ext uri="{BB962C8B-B14F-4D97-AF65-F5344CB8AC3E}">
        <p14:creationId xmlns:p14="http://schemas.microsoft.com/office/powerpoint/2010/main" val="1202969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ko-KR" sz="1800" b="1" dirty="0">
                <a:solidFill>
                  <a:srgbClr val="FF0000"/>
                </a:solidFill>
                <a:latin typeface="Phetsarath OT" charset="0"/>
                <a:ea typeface="Arial Unicode MS" pitchFamily="34" charset="-128"/>
                <a:cs typeface="Phetsarath OT" charset="0"/>
              </a:rPr>
              <a:t>#3 </a:t>
            </a:r>
            <a:r>
              <a:rPr lang="en-US" sz="1800" dirty="0">
                <a:latin typeface="Phetsarath OT" charset="0"/>
                <a:cs typeface="Phetsarath OT" charset="0"/>
              </a:rPr>
              <a:t>For example, consider a Forestry Agency that has just planted an area of land with 100,000 samplings at a cost of $11 per tree, $1 of which was planting costs (the remainder being purchase cost). The trees will be ready for felling after 10 years at the earliest, and during the maturing period grow at an annual compound rate such that the value of usable wood increases each year by 20% of the initial purchase cost of each tree.</a:t>
            </a:r>
          </a:p>
          <a:p>
            <a:pPr lvl="0"/>
            <a:r>
              <a:rPr lang="en-US" sz="1800" dirty="0">
                <a:latin typeface="Phetsarath OT" charset="0"/>
                <a:cs typeface="Phetsarath OT" charset="0"/>
              </a:rPr>
              <a:t>During the maturing period the annual cost of tending the plantation is expected to be equal to 1.5% of the value of the plantation at the start of that year, payable at the start of the second and all subsequent years. (The first year’s tending costs are included in the planting cost at the start of the first year).</a:t>
            </a:r>
          </a:p>
          <a:p>
            <a:pPr lvl="0"/>
            <a:endParaRPr lang="en-US" sz="1800" dirty="0">
              <a:latin typeface="Phetsarath OT" charset="0"/>
              <a:cs typeface="Phetsarath OT" charset="0"/>
            </a:endParaRPr>
          </a:p>
          <a:p>
            <a:pPr lvl="0"/>
            <a:r>
              <a:rPr lang="en-US" sz="1800" dirty="0">
                <a:latin typeface="Phetsarath OT" charset="0"/>
                <a:cs typeface="Phetsarath OT" charset="0"/>
              </a:rPr>
              <a:t>Using an 8% discount rate, calculate the NPV and the IRR of this investment if the Forestry Agency decides that all of the trees are to be felled as soon as they mature, and if the cost of this felling is 5% of the value of threes felled.</a:t>
            </a:r>
          </a:p>
        </p:txBody>
      </p:sp>
      <p:sp>
        <p:nvSpPr>
          <p:cNvPr id="4" name="Slide Number Placeholder 3"/>
          <p:cNvSpPr>
            <a:spLocks noGrp="1"/>
          </p:cNvSpPr>
          <p:nvPr>
            <p:ph type="sldNum" sz="quarter" idx="10"/>
          </p:nvPr>
        </p:nvSpPr>
        <p:spPr/>
        <p:txBody>
          <a:bodyPr/>
          <a:lstStyle/>
          <a:p>
            <a:fld id="{D1FBE022-5B55-4ACC-B532-C7BB91C930BD}" type="slidenum">
              <a:rPr lang="th-TH" smtClean="0"/>
              <a:t>37</a:t>
            </a:fld>
            <a:endParaRPr lang="th-TH"/>
          </a:p>
        </p:txBody>
      </p:sp>
    </p:spTree>
    <p:extLst>
      <p:ext uri="{BB962C8B-B14F-4D97-AF65-F5344CB8AC3E}">
        <p14:creationId xmlns:p14="http://schemas.microsoft.com/office/powerpoint/2010/main" val="254980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ko-KR" altLang="en-US" sz="1800" dirty="0">
              <a:latin typeface="Phetsarath OT" charset="0"/>
              <a:cs typeface="Phetsarath OT" charset="0"/>
            </a:endParaRPr>
          </a:p>
        </p:txBody>
      </p:sp>
      <p:sp>
        <p:nvSpPr>
          <p:cNvPr id="4" name="Slide Number Placeholder 3"/>
          <p:cNvSpPr>
            <a:spLocks noGrp="1"/>
          </p:cNvSpPr>
          <p:nvPr>
            <p:ph type="sldNum" sz="quarter" idx="10"/>
          </p:nvPr>
        </p:nvSpPr>
        <p:spPr/>
        <p:txBody>
          <a:bodyPr/>
          <a:lstStyle/>
          <a:p>
            <a:fld id="{D1FBE022-5B55-4ACC-B532-C7BB91C930BD}" type="slidenum">
              <a:rPr lang="th-TH" smtClean="0"/>
              <a:t>38</a:t>
            </a:fld>
            <a:endParaRPr lang="th-TH"/>
          </a:p>
        </p:txBody>
      </p:sp>
    </p:spTree>
    <p:extLst>
      <p:ext uri="{BB962C8B-B14F-4D97-AF65-F5344CB8AC3E}">
        <p14:creationId xmlns:p14="http://schemas.microsoft.com/office/powerpoint/2010/main" val="20655424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left"/>
                    </m:oMathParaPr>
                    <m:oMath xmlns:m="http://schemas.openxmlformats.org/officeDocument/2006/math">
                      <m:r>
                        <a:rPr lang="en-US" altLang="ja-JP" sz="1800" b="0" i="1" smtClean="0">
                          <a:latin typeface="Cambria Math" panose="02040503050406030204" pitchFamily="18" charset="0"/>
                          <a:cs typeface="Phetsarath OT" charset="0"/>
                        </a:rPr>
                        <m:t>𝑁𝑃𝑉</m:t>
                      </m:r>
                      <m:r>
                        <a:rPr lang="en-US" altLang="ja-JP" sz="1800" b="0" i="1" smtClean="0">
                          <a:latin typeface="Cambria Math" panose="02040503050406030204" pitchFamily="18" charset="0"/>
                          <a:cs typeface="Phetsarath OT" charset="0"/>
                        </a:rPr>
                        <m:t>(</m:t>
                      </m:r>
                      <m:r>
                        <a:rPr lang="en-US" altLang="ja-JP" sz="1800" b="0" i="1" smtClean="0">
                          <a:latin typeface="Cambria Math" panose="02040503050406030204" pitchFamily="18" charset="0"/>
                          <a:cs typeface="Phetsarath OT" charset="0"/>
                        </a:rPr>
                        <m:t>𝐴</m:t>
                      </m:r>
                      <m:r>
                        <a:rPr lang="en-US" altLang="ja-JP" sz="1800" b="0" i="1" smtClean="0">
                          <a:latin typeface="Cambria Math" panose="02040503050406030204" pitchFamily="18" charset="0"/>
                          <a:cs typeface="Phetsarath OT" charset="0"/>
                        </a:rPr>
                        <m:t>)=</m:t>
                      </m:r>
                      <m:nary>
                        <m:naryPr>
                          <m:chr m:val="∑"/>
                          <m:ctrlPr>
                            <a:rPr lang="en-US" altLang="ja-JP" sz="1800" b="0" i="1">
                              <a:latin typeface="Cambria Math" panose="02040503050406030204" pitchFamily="18" charset="0"/>
                              <a:cs typeface="Phetsarath OT" charset="0"/>
                            </a:rPr>
                          </m:ctrlPr>
                        </m:naryPr>
                        <m:sub>
                          <m:r>
                            <m:rPr>
                              <m:brk m:alnAt="23"/>
                            </m:rPr>
                            <a:rPr lang="en-US" altLang="ja-JP" sz="1800" b="0" i="1">
                              <a:latin typeface="Cambria Math" panose="02040503050406030204" pitchFamily="18" charset="0"/>
                              <a:cs typeface="Phetsarath OT" charset="0"/>
                            </a:rPr>
                            <m:t>𝑦</m:t>
                          </m:r>
                          <m:r>
                            <a:rPr lang="en-US" altLang="ja-JP" sz="1800" b="0" i="1">
                              <a:latin typeface="Cambria Math" panose="02040503050406030204" pitchFamily="18" charset="0"/>
                              <a:cs typeface="Phetsarath OT" charset="0"/>
                            </a:rPr>
                            <m:t>=</m:t>
                          </m:r>
                          <m:r>
                            <a:rPr lang="en-US" altLang="ja-JP" sz="1800" b="0" i="1">
                              <a:latin typeface="Cambria Math" panose="02040503050406030204" pitchFamily="18" charset="0"/>
                              <a:cs typeface="Phetsarath OT" charset="0"/>
                            </a:rPr>
                            <m:t>0</m:t>
                          </m:r>
                        </m:sub>
                        <m:sup>
                          <m:r>
                            <a:rPr lang="en-US" altLang="ja-JP" sz="1800" b="0" i="1">
                              <a:latin typeface="Cambria Math" panose="02040503050406030204" pitchFamily="18" charset="0"/>
                              <a:cs typeface="Phetsarath OT" charset="0"/>
                            </a:rPr>
                            <m:t>𝑛</m:t>
                          </m:r>
                        </m:sup>
                        <m:e>
                          <m:d>
                            <m:dPr>
                              <m:begChr m:val="["/>
                              <m:endChr m:val="]"/>
                              <m:ctrlPr>
                                <a:rPr lang="en-US" altLang="ja-JP" sz="1800" b="0" i="1">
                                  <a:latin typeface="Cambria Math" panose="02040503050406030204" pitchFamily="18" charset="0"/>
                                  <a:cs typeface="Phetsarath OT" charset="0"/>
                                </a:rPr>
                              </m:ctrlPr>
                            </m:dPr>
                            <m:e>
                              <m:f>
                                <m:fPr>
                                  <m:ctrlPr>
                                    <a:rPr lang="en-US" altLang="ja-JP" sz="1800" b="0" i="1">
                                      <a:latin typeface="Cambria Math" panose="02040503050406030204" pitchFamily="18" charset="0"/>
                                      <a:cs typeface="Phetsarath OT" charset="0"/>
                                    </a:rPr>
                                  </m:ctrlPr>
                                </m:fPr>
                                <m:num>
                                  <m:sSub>
                                    <m:sSubPr>
                                      <m:ctrlPr>
                                        <a:rPr lang="en-US" altLang="ja-JP" sz="1800" b="0" i="1">
                                          <a:latin typeface="Cambria Math" panose="02040503050406030204" pitchFamily="18" charset="0"/>
                                          <a:cs typeface="Phetsarath OT" charset="0"/>
                                        </a:rPr>
                                      </m:ctrlPr>
                                    </m:sSubPr>
                                    <m:e>
                                      <m:r>
                                        <a:rPr lang="en-US" altLang="ja-JP" sz="1800" b="0" i="1">
                                          <a:latin typeface="Cambria Math" panose="02040503050406030204" pitchFamily="18" charset="0"/>
                                          <a:cs typeface="Phetsarath OT" charset="0"/>
                                        </a:rPr>
                                        <m:t>𝑅</m:t>
                                      </m:r>
                                    </m:e>
                                    <m:sub>
                                      <m:r>
                                        <a:rPr lang="en-US" altLang="ja-JP" sz="1800" b="0" i="1">
                                          <a:latin typeface="Cambria Math" panose="02040503050406030204" pitchFamily="18" charset="0"/>
                                          <a:cs typeface="Phetsarath OT" charset="0"/>
                                        </a:rPr>
                                        <m:t>𝑦</m:t>
                                      </m:r>
                                    </m:sub>
                                  </m:sSub>
                                </m:num>
                                <m:den>
                                  <m:sSup>
                                    <m:sSupPr>
                                      <m:ctrlPr>
                                        <a:rPr lang="en-US" altLang="ja-JP" sz="1800" b="0" i="1">
                                          <a:latin typeface="Cambria Math" panose="02040503050406030204" pitchFamily="18" charset="0"/>
                                          <a:cs typeface="Phetsarath OT" charset="0"/>
                                        </a:rPr>
                                      </m:ctrlPr>
                                    </m:sSupPr>
                                    <m:e>
                                      <m:r>
                                        <a:rPr lang="en-US" altLang="ja-JP" sz="1800" b="0" i="1">
                                          <a:latin typeface="Cambria Math" panose="02040503050406030204" pitchFamily="18" charset="0"/>
                                          <a:cs typeface="Phetsarath OT" charset="0"/>
                                        </a:rPr>
                                        <m:t>(</m:t>
                                      </m:r>
                                      <m:r>
                                        <a:rPr lang="en-US" altLang="ja-JP" sz="1800" b="0" i="1">
                                          <a:latin typeface="Cambria Math" panose="02040503050406030204" pitchFamily="18" charset="0"/>
                                          <a:cs typeface="Phetsarath OT" charset="0"/>
                                        </a:rPr>
                                        <m:t>1</m:t>
                                      </m:r>
                                      <m:r>
                                        <a:rPr lang="en-US" altLang="ja-JP" sz="1800" b="0" i="1">
                                          <a:latin typeface="Cambria Math" panose="02040503050406030204" pitchFamily="18" charset="0"/>
                                          <a:cs typeface="Phetsarath OT" charset="0"/>
                                        </a:rPr>
                                        <m:t>+</m:t>
                                      </m:r>
                                      <m:r>
                                        <a:rPr lang="en-US" altLang="ja-JP" sz="1800" b="0" i="1">
                                          <a:latin typeface="Cambria Math" panose="02040503050406030204" pitchFamily="18" charset="0"/>
                                          <a:cs typeface="Phetsarath OT" charset="0"/>
                                        </a:rPr>
                                        <m:t>𝑟</m:t>
                                      </m:r>
                                      <m:r>
                                        <a:rPr lang="en-US" altLang="ja-JP" sz="1800" b="0" i="1">
                                          <a:latin typeface="Cambria Math" panose="02040503050406030204" pitchFamily="18" charset="0"/>
                                          <a:cs typeface="Phetsarath OT" charset="0"/>
                                        </a:rPr>
                                        <m:t>)</m:t>
                                      </m:r>
                                    </m:e>
                                    <m:sup>
                                      <m:r>
                                        <a:rPr lang="en-US" altLang="ja-JP" sz="1800" b="0" i="1">
                                          <a:latin typeface="Cambria Math" panose="02040503050406030204" pitchFamily="18" charset="0"/>
                                          <a:cs typeface="Phetsarath OT" charset="0"/>
                                        </a:rPr>
                                        <m:t>𝑦</m:t>
                                      </m:r>
                                    </m:sup>
                                  </m:sSup>
                                </m:den>
                              </m:f>
                              <m:r>
                                <a:rPr lang="en-US" altLang="ja-JP" sz="1800" b="0" i="1">
                                  <a:latin typeface="Cambria Math" panose="02040503050406030204" pitchFamily="18" charset="0"/>
                                  <a:cs typeface="Phetsarath OT" charset="0"/>
                                </a:rPr>
                                <m:t>−</m:t>
                              </m:r>
                              <m:f>
                                <m:fPr>
                                  <m:ctrlPr>
                                    <a:rPr lang="en-US" altLang="ja-JP" sz="1800" b="0" i="1">
                                      <a:latin typeface="Cambria Math" panose="02040503050406030204" pitchFamily="18" charset="0"/>
                                      <a:cs typeface="Phetsarath OT" charset="0"/>
                                    </a:rPr>
                                  </m:ctrlPr>
                                </m:fPr>
                                <m:num>
                                  <m:sSub>
                                    <m:sSubPr>
                                      <m:ctrlPr>
                                        <a:rPr lang="en-US" altLang="ja-JP" sz="1800" b="0" i="1">
                                          <a:latin typeface="Cambria Math" panose="02040503050406030204" pitchFamily="18" charset="0"/>
                                          <a:cs typeface="Phetsarath OT" charset="0"/>
                                        </a:rPr>
                                      </m:ctrlPr>
                                    </m:sSubPr>
                                    <m:e>
                                      <m:r>
                                        <a:rPr lang="en-US" altLang="ja-JP" sz="1800" b="0" i="1">
                                          <a:latin typeface="Cambria Math" panose="02040503050406030204" pitchFamily="18" charset="0"/>
                                          <a:cs typeface="Phetsarath OT" charset="0"/>
                                        </a:rPr>
                                        <m:t>𝐶</m:t>
                                      </m:r>
                                    </m:e>
                                    <m:sub>
                                      <m:r>
                                        <a:rPr lang="en-US" altLang="ja-JP" sz="1800" b="0" i="1">
                                          <a:latin typeface="Cambria Math" panose="02040503050406030204" pitchFamily="18" charset="0"/>
                                          <a:cs typeface="Phetsarath OT" charset="0"/>
                                        </a:rPr>
                                        <m:t>𝑦</m:t>
                                      </m:r>
                                    </m:sub>
                                  </m:sSub>
                                </m:num>
                                <m:den>
                                  <m:sSup>
                                    <m:sSupPr>
                                      <m:ctrlPr>
                                        <a:rPr lang="en-US" altLang="ja-JP" sz="1800" b="0" i="1">
                                          <a:latin typeface="Cambria Math" panose="02040503050406030204" pitchFamily="18" charset="0"/>
                                          <a:cs typeface="Phetsarath OT" charset="0"/>
                                        </a:rPr>
                                      </m:ctrlPr>
                                    </m:sSupPr>
                                    <m:e>
                                      <m:r>
                                        <a:rPr lang="en-US" altLang="ja-JP" sz="1800" b="0" i="1">
                                          <a:latin typeface="Cambria Math" panose="02040503050406030204" pitchFamily="18" charset="0"/>
                                          <a:cs typeface="Phetsarath OT" charset="0"/>
                                        </a:rPr>
                                        <m:t>(</m:t>
                                      </m:r>
                                      <m:r>
                                        <a:rPr lang="en-US" altLang="ja-JP" sz="1800" b="0" i="1">
                                          <a:latin typeface="Cambria Math" panose="02040503050406030204" pitchFamily="18" charset="0"/>
                                          <a:cs typeface="Phetsarath OT" charset="0"/>
                                        </a:rPr>
                                        <m:t>1</m:t>
                                      </m:r>
                                      <m:r>
                                        <a:rPr lang="en-US" altLang="ja-JP" sz="1800" b="0" i="1">
                                          <a:latin typeface="Cambria Math" panose="02040503050406030204" pitchFamily="18" charset="0"/>
                                          <a:cs typeface="Phetsarath OT" charset="0"/>
                                        </a:rPr>
                                        <m:t>+</m:t>
                                      </m:r>
                                      <m:r>
                                        <a:rPr lang="en-US" altLang="ja-JP" sz="1800" b="0" i="1">
                                          <a:latin typeface="Cambria Math" panose="02040503050406030204" pitchFamily="18" charset="0"/>
                                          <a:cs typeface="Phetsarath OT" charset="0"/>
                                        </a:rPr>
                                        <m:t>𝑟</m:t>
                                      </m:r>
                                      <m:r>
                                        <a:rPr lang="en-US" altLang="ja-JP" sz="1800" b="0" i="1">
                                          <a:latin typeface="Cambria Math" panose="02040503050406030204" pitchFamily="18" charset="0"/>
                                          <a:cs typeface="Phetsarath OT" charset="0"/>
                                        </a:rPr>
                                        <m:t>)</m:t>
                                      </m:r>
                                    </m:e>
                                    <m:sup>
                                      <m:r>
                                        <a:rPr lang="en-US" altLang="ja-JP" sz="1800" b="0" i="1">
                                          <a:latin typeface="Cambria Math" panose="02040503050406030204" pitchFamily="18" charset="0"/>
                                          <a:cs typeface="Phetsarath OT" charset="0"/>
                                        </a:rPr>
                                        <m:t>𝑦</m:t>
                                      </m:r>
                                    </m:sup>
                                  </m:sSup>
                                </m:den>
                              </m:f>
                            </m:e>
                          </m:d>
                        </m:e>
                      </m:nary>
                    </m:oMath>
                  </m:oMathPara>
                </a14:m>
                <a:endParaRPr lang="en-US" sz="1800" dirty="0"/>
              </a:p>
              <a:p>
                <a14:m>
                  <m:oMath xmlns:m="http://schemas.openxmlformats.org/officeDocument/2006/math">
                    <m:r>
                      <a:rPr lang="en-US" altLang="ja-JP" sz="1800" i="1">
                        <a:latin typeface="Cambria Math" panose="02040503050406030204" pitchFamily="18" charset="0"/>
                        <a:cs typeface="Phetsarath OT" charset="0"/>
                      </a:rPr>
                      <m:t>𝑁𝑃𝑉</m:t>
                    </m:r>
                    <m:r>
                      <a:rPr lang="en-US" altLang="ja-JP" sz="1800" i="1">
                        <a:latin typeface="Cambria Math" panose="02040503050406030204" pitchFamily="18" charset="0"/>
                        <a:cs typeface="Phetsarath OT" charset="0"/>
                      </a:rPr>
                      <m:t>(</m:t>
                    </m:r>
                    <m:r>
                      <a:rPr lang="en-US" altLang="ja-JP" sz="1800" i="1">
                        <a:latin typeface="Cambria Math" panose="02040503050406030204" pitchFamily="18" charset="0"/>
                        <a:cs typeface="Phetsarath OT" charset="0"/>
                      </a:rPr>
                      <m:t>𝐴</m:t>
                    </m:r>
                    <m:r>
                      <a:rPr lang="en-US" altLang="ja-JP" sz="1800" i="1">
                        <a:latin typeface="Cambria Math" panose="02040503050406030204" pitchFamily="18" charset="0"/>
                        <a:cs typeface="Phetsarath OT" charset="0"/>
                      </a:rPr>
                      <m:t>)</m:t>
                    </m:r>
                  </m:oMath>
                </a14:m>
                <a:r>
                  <a:rPr lang="en-US" altLang="ja-JP" sz="1800" dirty="0">
                    <a:cs typeface="Phetsarath OT" charset="0"/>
                  </a:rPr>
                  <a:t>=</a:t>
                </a:r>
                <a14:m>
                  <m:oMath xmlns:m="http://schemas.openxmlformats.org/officeDocument/2006/math">
                    <m:f>
                      <m:fPr>
                        <m:ctrlPr>
                          <a:rPr lang="en-US" altLang="ja-JP" sz="1800" b="0" i="1">
                            <a:latin typeface="Cambria Math" panose="02040503050406030204" pitchFamily="18" charset="0"/>
                            <a:cs typeface="Phetsarath OT" charset="0"/>
                          </a:rPr>
                        </m:ctrlPr>
                      </m:fPr>
                      <m:num>
                        <m:r>
                          <a:rPr lang="en-US" altLang="ja-JP" sz="1800" b="0" i="1" smtClean="0">
                            <a:latin typeface="Cambria Math" panose="02040503050406030204" pitchFamily="18" charset="0"/>
                            <a:cs typeface="Phetsarath OT" charset="0"/>
                          </a:rPr>
                          <m:t>7700</m:t>
                        </m:r>
                      </m:num>
                      <m:den>
                        <m:sSup>
                          <m:sSupPr>
                            <m:ctrlPr>
                              <a:rPr lang="en-US" altLang="ja-JP" sz="1800" b="0" i="1">
                                <a:latin typeface="Cambria Math" panose="02040503050406030204" pitchFamily="18" charset="0"/>
                                <a:cs typeface="Phetsarath OT" charset="0"/>
                              </a:rPr>
                            </m:ctrlPr>
                          </m:sSupPr>
                          <m:e>
                            <m:r>
                              <a:rPr lang="en-US" altLang="ja-JP" sz="1800" b="0" i="1">
                                <a:latin typeface="Cambria Math" panose="02040503050406030204" pitchFamily="18" charset="0"/>
                                <a:cs typeface="Phetsarath OT" charset="0"/>
                              </a:rPr>
                              <m:t>(</m:t>
                            </m:r>
                            <m:r>
                              <a:rPr lang="en-US" altLang="ja-JP" sz="1800" b="0" i="1">
                                <a:latin typeface="Cambria Math" panose="02040503050406030204" pitchFamily="18" charset="0"/>
                                <a:cs typeface="Phetsarath OT" charset="0"/>
                              </a:rPr>
                              <m:t>1</m:t>
                            </m:r>
                            <m:r>
                              <a:rPr lang="en-US" altLang="ja-JP" sz="1800" b="0" i="1" smtClean="0">
                                <a:latin typeface="Cambria Math" panose="02040503050406030204" pitchFamily="18" charset="0"/>
                                <a:cs typeface="Phetsarath OT" charset="0"/>
                              </a:rPr>
                              <m:t>.</m:t>
                            </m:r>
                            <m:r>
                              <a:rPr lang="en-US" altLang="ja-JP" sz="1800" b="0" i="1" smtClean="0">
                                <a:latin typeface="Cambria Math" panose="02040503050406030204" pitchFamily="18" charset="0"/>
                                <a:cs typeface="Phetsarath OT" charset="0"/>
                              </a:rPr>
                              <m:t>11</m:t>
                            </m:r>
                            <m:r>
                              <a:rPr lang="en-US" altLang="ja-JP" sz="1800" b="0" i="1">
                                <a:latin typeface="Cambria Math" panose="02040503050406030204" pitchFamily="18" charset="0"/>
                                <a:cs typeface="Phetsarath OT" charset="0"/>
                              </a:rPr>
                              <m:t>)</m:t>
                            </m:r>
                          </m:e>
                          <m:sup>
                            <m:r>
                              <a:rPr lang="en-US" altLang="ja-JP" sz="1800" b="0" i="1" smtClean="0">
                                <a:latin typeface="Cambria Math" panose="02040503050406030204" pitchFamily="18" charset="0"/>
                                <a:cs typeface="Phetsarath OT" charset="0"/>
                              </a:rPr>
                              <m:t>30</m:t>
                            </m:r>
                          </m:sup>
                        </m:sSup>
                      </m:den>
                    </m:f>
                    <m:r>
                      <a:rPr lang="en-US" altLang="ja-JP" sz="1800" b="0" i="1" smtClean="0">
                        <a:latin typeface="Cambria Math" panose="02040503050406030204" pitchFamily="18" charset="0"/>
                        <a:cs typeface="Phetsarath OT" charset="0"/>
                      </a:rPr>
                      <m:t>+</m:t>
                    </m:r>
                    <m:f>
                      <m:fPr>
                        <m:ctrlPr>
                          <a:rPr lang="en-US" altLang="ja-JP" sz="1800" b="0" i="1">
                            <a:latin typeface="Cambria Math" panose="02040503050406030204" pitchFamily="18" charset="0"/>
                            <a:cs typeface="Phetsarath OT" charset="0"/>
                          </a:rPr>
                        </m:ctrlPr>
                      </m:fPr>
                      <m:num>
                        <m:r>
                          <a:rPr lang="en-US" altLang="ja-JP" sz="1800" b="0" i="1" smtClean="0">
                            <a:latin typeface="Cambria Math" panose="02040503050406030204" pitchFamily="18" charset="0"/>
                            <a:cs typeface="Phetsarath OT" charset="0"/>
                          </a:rPr>
                          <m:t>4</m:t>
                        </m:r>
                        <m:r>
                          <a:rPr lang="en-US" altLang="ja-JP" sz="1800" b="0" i="1">
                            <a:latin typeface="Cambria Math" panose="02040503050406030204" pitchFamily="18" charset="0"/>
                            <a:cs typeface="Phetsarath OT" charset="0"/>
                          </a:rPr>
                          <m:t>00</m:t>
                        </m:r>
                      </m:num>
                      <m:den>
                        <m:sSup>
                          <m:sSupPr>
                            <m:ctrlPr>
                              <a:rPr lang="en-US" altLang="ja-JP" sz="1800" b="0" i="1">
                                <a:latin typeface="Cambria Math" panose="02040503050406030204" pitchFamily="18" charset="0"/>
                                <a:cs typeface="Phetsarath OT" charset="0"/>
                              </a:rPr>
                            </m:ctrlPr>
                          </m:sSupPr>
                          <m:e>
                            <m:r>
                              <a:rPr lang="en-US" altLang="ja-JP" sz="1800" b="0" i="1">
                                <a:latin typeface="Cambria Math" panose="02040503050406030204" pitchFamily="18" charset="0"/>
                                <a:cs typeface="Phetsarath OT" charset="0"/>
                              </a:rPr>
                              <m:t>(</m:t>
                            </m:r>
                            <m:r>
                              <a:rPr lang="en-US" altLang="ja-JP" sz="1800" b="0" i="1">
                                <a:latin typeface="Cambria Math" panose="02040503050406030204" pitchFamily="18" charset="0"/>
                                <a:cs typeface="Phetsarath OT" charset="0"/>
                              </a:rPr>
                              <m:t>1</m:t>
                            </m:r>
                            <m:r>
                              <a:rPr lang="en-US" altLang="ja-JP" sz="1800" b="0" i="1">
                                <a:latin typeface="Cambria Math" panose="02040503050406030204" pitchFamily="18" charset="0"/>
                                <a:cs typeface="Phetsarath OT" charset="0"/>
                              </a:rPr>
                              <m:t>.</m:t>
                            </m:r>
                            <m:r>
                              <a:rPr lang="en-US" altLang="ja-JP" sz="1800" b="0" i="1" smtClean="0">
                                <a:latin typeface="Cambria Math" panose="02040503050406030204" pitchFamily="18" charset="0"/>
                                <a:cs typeface="Phetsarath OT" charset="0"/>
                              </a:rPr>
                              <m:t>11</m:t>
                            </m:r>
                            <m:r>
                              <a:rPr lang="en-US" altLang="ja-JP" sz="1800" b="0" i="1">
                                <a:latin typeface="Cambria Math" panose="02040503050406030204" pitchFamily="18" charset="0"/>
                                <a:cs typeface="Phetsarath OT" charset="0"/>
                              </a:rPr>
                              <m:t>)</m:t>
                            </m:r>
                          </m:e>
                          <m:sup>
                            <m:r>
                              <a:rPr lang="en-US" altLang="ja-JP" sz="1800" b="0" i="1" smtClean="0">
                                <a:latin typeface="Cambria Math" panose="02040503050406030204" pitchFamily="18" charset="0"/>
                                <a:cs typeface="Phetsarath OT" charset="0"/>
                              </a:rPr>
                              <m:t>15</m:t>
                            </m:r>
                          </m:sup>
                        </m:sSup>
                      </m:den>
                    </m:f>
                    <m:r>
                      <a:rPr lang="en-US" altLang="ja-JP" sz="1800" b="0" i="1">
                        <a:latin typeface="Cambria Math" panose="02040503050406030204" pitchFamily="18" charset="0"/>
                        <a:cs typeface="Phetsarath OT" charset="0"/>
                      </a:rPr>
                      <m:t>−</m:t>
                    </m:r>
                    <m:f>
                      <m:fPr>
                        <m:ctrlPr>
                          <a:rPr lang="en-US" altLang="ja-JP" sz="1800" b="0" i="1">
                            <a:latin typeface="Cambria Math" panose="02040503050406030204" pitchFamily="18" charset="0"/>
                            <a:cs typeface="Phetsarath OT" charset="0"/>
                          </a:rPr>
                        </m:ctrlPr>
                      </m:fPr>
                      <m:num>
                        <m:r>
                          <a:rPr lang="en-US" altLang="ja-JP" sz="1800" b="0" i="1" smtClean="0">
                            <a:latin typeface="Cambria Math" panose="02040503050406030204" pitchFamily="18" charset="0"/>
                            <a:cs typeface="Phetsarath OT" charset="0"/>
                          </a:rPr>
                          <m:t>2</m:t>
                        </m:r>
                        <m:r>
                          <a:rPr lang="en-US" altLang="ja-JP" sz="1800" b="0" i="1">
                            <a:latin typeface="Cambria Math" panose="02040503050406030204" pitchFamily="18" charset="0"/>
                            <a:cs typeface="Phetsarath OT" charset="0"/>
                          </a:rPr>
                          <m:t>00</m:t>
                        </m:r>
                      </m:num>
                      <m:den>
                        <m:sSup>
                          <m:sSupPr>
                            <m:ctrlPr>
                              <a:rPr lang="en-US" altLang="ja-JP" sz="1800" b="0" i="1">
                                <a:latin typeface="Cambria Math" panose="02040503050406030204" pitchFamily="18" charset="0"/>
                                <a:cs typeface="Phetsarath OT" charset="0"/>
                              </a:rPr>
                            </m:ctrlPr>
                          </m:sSupPr>
                          <m:e>
                            <m:d>
                              <m:dPr>
                                <m:ctrlPr>
                                  <a:rPr lang="en-US" altLang="ja-JP" sz="1800" b="0" i="1">
                                    <a:latin typeface="Cambria Math" panose="02040503050406030204" pitchFamily="18" charset="0"/>
                                    <a:cs typeface="Phetsarath OT" charset="0"/>
                                  </a:rPr>
                                </m:ctrlPr>
                              </m:dPr>
                              <m:e>
                                <m:r>
                                  <a:rPr lang="en-US" altLang="ja-JP" sz="1800" b="0" i="1">
                                    <a:latin typeface="Cambria Math" panose="02040503050406030204" pitchFamily="18" charset="0"/>
                                    <a:cs typeface="Phetsarath OT" charset="0"/>
                                  </a:rPr>
                                  <m:t>1</m:t>
                                </m:r>
                                <m:r>
                                  <a:rPr lang="en-US" altLang="ja-JP" sz="1800" b="0" i="1">
                                    <a:latin typeface="Cambria Math" panose="02040503050406030204" pitchFamily="18" charset="0"/>
                                    <a:cs typeface="Phetsarath OT" charset="0"/>
                                  </a:rPr>
                                  <m:t>.</m:t>
                                </m:r>
                                <m:r>
                                  <a:rPr lang="en-US" altLang="ja-JP" sz="1800" b="0" i="1" smtClean="0">
                                    <a:latin typeface="Cambria Math" panose="02040503050406030204" pitchFamily="18" charset="0"/>
                                    <a:cs typeface="Phetsarath OT" charset="0"/>
                                  </a:rPr>
                                  <m:t>11</m:t>
                                </m:r>
                              </m:e>
                            </m:d>
                          </m:e>
                          <m:sup>
                            <m:r>
                              <a:rPr lang="en-US" altLang="ja-JP" sz="1800" b="0" i="1" smtClean="0">
                                <a:latin typeface="Cambria Math" panose="02040503050406030204" pitchFamily="18" charset="0"/>
                                <a:cs typeface="Phetsarath OT" charset="0"/>
                              </a:rPr>
                              <m:t>5</m:t>
                            </m:r>
                          </m:sup>
                        </m:sSup>
                      </m:den>
                    </m:f>
                    <m:r>
                      <a:rPr lang="en-US" altLang="ja-JP" sz="1800" b="0" i="1" smtClean="0">
                        <a:latin typeface="Cambria Math" panose="02040503050406030204" pitchFamily="18" charset="0"/>
                        <a:cs typeface="Phetsarath OT" charset="0"/>
                      </a:rPr>
                      <m:t>−</m:t>
                    </m:r>
                    <m:r>
                      <a:rPr lang="en-US" altLang="ja-JP" sz="1800" b="0" i="1" smtClean="0">
                        <a:latin typeface="Cambria Math" panose="02040503050406030204" pitchFamily="18" charset="0"/>
                        <a:cs typeface="Phetsarath OT" charset="0"/>
                      </a:rPr>
                      <m:t>500</m:t>
                    </m:r>
                    <m:r>
                      <a:rPr lang="en-US" altLang="ja-JP" sz="1800" b="0" i="1" smtClean="0">
                        <a:latin typeface="Cambria Math" panose="02040503050406030204" pitchFamily="18" charset="0"/>
                        <a:ea typeface="Cambria Math" panose="02040503050406030204" pitchFamily="18" charset="0"/>
                        <a:cs typeface="Phetsarath OT" charset="0"/>
                      </a:rPr>
                      <m:t>≈</m:t>
                    </m:r>
                    <m:r>
                      <a:rPr lang="en-US" altLang="ja-JP" sz="1800" b="0" i="1">
                        <a:latin typeface="Cambria Math" panose="02040503050406030204" pitchFamily="18" charset="0"/>
                        <a:ea typeface="Cambria Math" panose="02040503050406030204" pitchFamily="18" charset="0"/>
                        <a:cs typeface="Phetsarath OT" charset="0"/>
                      </a:rPr>
                      <m:t>−$</m:t>
                    </m:r>
                    <m:r>
                      <m:rPr>
                        <m:nor/>
                      </m:rPr>
                      <a:rPr lang="en-US" sz="1800" b="0" dirty="0"/>
                      <m:t>198.73</m:t>
                    </m:r>
                  </m:oMath>
                </a14:m>
                <a:endParaRPr lang="en-US" sz="1800" b="0" dirty="0"/>
              </a:p>
              <a:p>
                <a:endParaRPr lang="en-US" dirty="0"/>
              </a:p>
            </p:txBody>
          </p:sp>
        </mc:Choice>
        <mc:Fallback xmlns="">
          <p:sp>
            <p:nvSpPr>
              <p:cNvPr id="3" name="Notes Placeholder 2"/>
              <p:cNvSpPr>
                <a:spLocks noGrp="1"/>
              </p:cNvSpPr>
              <p:nvPr>
                <p:ph type="body" idx="1"/>
              </p:nvPr>
            </p:nvSpPr>
            <p:spPr/>
            <p:txBody>
              <a:bodyPr/>
              <a:lstStyle/>
              <a:p>
                <a:pPr/>
                <a:r>
                  <a:rPr lang="en-US" altLang="ja-JP" sz="1800" b="0" i="0" smtClean="0">
                    <a:latin typeface="Cambria Math" panose="02040503050406030204" pitchFamily="18" charset="0"/>
                    <a:cs typeface="Phetsarath OT" charset="0"/>
                  </a:rPr>
                  <a:t>𝑁𝑃𝑉(𝐴)=</a:t>
                </a:r>
                <a:r>
                  <a:rPr lang="en-US" altLang="ja-JP" sz="1800" b="0" i="0">
                    <a:latin typeface="Cambria Math" charset="0"/>
                    <a:cs typeface="Phetsarath OT" charset="0"/>
                  </a:rPr>
                  <a:t>∑_(</a:t>
                </a:r>
                <a:r>
                  <a:rPr lang="en-US" altLang="ja-JP" sz="1800" b="0" i="0">
                    <a:latin typeface="Cambria Math" panose="02040503050406030204" pitchFamily="18" charset="0"/>
                    <a:cs typeface="Phetsarath OT" charset="0"/>
                  </a:rPr>
                  <a:t>𝑦=0</a:t>
                </a:r>
                <a:r>
                  <a:rPr lang="en-US" altLang="ja-JP" sz="1800" b="0" i="0">
                    <a:latin typeface="Cambria Math" charset="0"/>
                    <a:cs typeface="Phetsarath OT" charset="0"/>
                  </a:rPr>
                  <a:t>)^</a:t>
                </a:r>
                <a:r>
                  <a:rPr lang="en-US" altLang="ja-JP" sz="1800" b="0" i="0">
                    <a:latin typeface="Cambria Math" panose="02040503050406030204" pitchFamily="18" charset="0"/>
                    <a:cs typeface="Phetsarath OT" charset="0"/>
                  </a:rPr>
                  <a:t>𝑛</a:t>
                </a:r>
                <a:r>
                  <a:rPr lang="en-US" altLang="ja-JP" sz="1800" b="0" i="0">
                    <a:latin typeface="Cambria Math" charset="0"/>
                    <a:cs typeface="Phetsarath OT" charset="0"/>
                  </a:rPr>
                  <a:t>▒[</a:t>
                </a:r>
                <a:r>
                  <a:rPr lang="en-US" altLang="ja-JP" sz="1800" b="0" i="0">
                    <a:latin typeface="Cambria Math" panose="02040503050406030204" pitchFamily="18" charset="0"/>
                    <a:cs typeface="Phetsarath OT" charset="0"/>
                  </a:rPr>
                  <a:t>𝑅</a:t>
                </a:r>
                <a:r>
                  <a:rPr lang="en-US" altLang="ja-JP" sz="1800" b="0" i="0">
                    <a:latin typeface="Cambria Math" charset="0"/>
                    <a:cs typeface="Phetsarath OT" charset="0"/>
                  </a:rPr>
                  <a:t>_</a:t>
                </a:r>
                <a:r>
                  <a:rPr lang="en-US" altLang="ja-JP" sz="1800" b="0" i="0">
                    <a:latin typeface="Cambria Math" panose="02040503050406030204" pitchFamily="18" charset="0"/>
                    <a:cs typeface="Phetsarath OT" charset="0"/>
                  </a:rPr>
                  <a:t>𝑦</a:t>
                </a:r>
                <a:r>
                  <a:rPr lang="en-US" altLang="ja-JP" sz="1800" b="0" i="0">
                    <a:latin typeface="Cambria Math" charset="0"/>
                    <a:cs typeface="Phetsarath OT" charset="0"/>
                  </a:rPr>
                  <a:t>/〖</a:t>
                </a:r>
                <a:r>
                  <a:rPr lang="en-US" altLang="ja-JP" sz="1800" b="0" i="0">
                    <a:latin typeface="Cambria Math" panose="02040503050406030204" pitchFamily="18" charset="0"/>
                    <a:cs typeface="Phetsarath OT" charset="0"/>
                  </a:rPr>
                  <a:t>(1+𝑟)</a:t>
                </a:r>
                <a:r>
                  <a:rPr lang="en-US" altLang="ja-JP" sz="1800" b="0" i="0">
                    <a:latin typeface="Cambria Math" charset="0"/>
                    <a:cs typeface="Phetsarath OT" charset="0"/>
                  </a:rPr>
                  <a:t>〗^</a:t>
                </a:r>
                <a:r>
                  <a:rPr lang="en-US" altLang="ja-JP" sz="1800" b="0" i="0">
                    <a:latin typeface="Cambria Math" panose="02040503050406030204" pitchFamily="18" charset="0"/>
                    <a:cs typeface="Phetsarath OT" charset="0"/>
                  </a:rPr>
                  <a:t>𝑦</a:t>
                </a:r>
                <a:r>
                  <a:rPr lang="en-US" altLang="ja-JP" sz="1800" b="0" i="0">
                    <a:latin typeface="Cambria Math" charset="0"/>
                    <a:cs typeface="Phetsarath OT" charset="0"/>
                  </a:rPr>
                  <a:t> </a:t>
                </a:r>
                <a:r>
                  <a:rPr lang="en-US" altLang="ja-JP" sz="1800" b="0" i="0">
                    <a:latin typeface="Cambria Math" panose="02040503050406030204" pitchFamily="18" charset="0"/>
                    <a:cs typeface="Phetsarath OT" charset="0"/>
                  </a:rPr>
                  <a:t>−𝐶</a:t>
                </a:r>
                <a:r>
                  <a:rPr lang="en-US" altLang="ja-JP" sz="1800" b="0" i="0">
                    <a:latin typeface="Cambria Math" charset="0"/>
                    <a:cs typeface="Phetsarath OT" charset="0"/>
                  </a:rPr>
                  <a:t>_</a:t>
                </a:r>
                <a:r>
                  <a:rPr lang="en-US" altLang="ja-JP" sz="1800" b="0" i="0">
                    <a:latin typeface="Cambria Math" panose="02040503050406030204" pitchFamily="18" charset="0"/>
                    <a:cs typeface="Phetsarath OT" charset="0"/>
                  </a:rPr>
                  <a:t>𝑦</a:t>
                </a:r>
                <a:r>
                  <a:rPr lang="en-US" altLang="ja-JP" sz="1800" b="0" i="0">
                    <a:latin typeface="Cambria Math" charset="0"/>
                    <a:cs typeface="Phetsarath OT" charset="0"/>
                  </a:rPr>
                  <a:t>/〖</a:t>
                </a:r>
                <a:r>
                  <a:rPr lang="en-US" altLang="ja-JP" sz="1800" b="0" i="0">
                    <a:latin typeface="Cambria Math" panose="02040503050406030204" pitchFamily="18" charset="0"/>
                    <a:cs typeface="Phetsarath OT" charset="0"/>
                  </a:rPr>
                  <a:t>(1+𝑟)</a:t>
                </a:r>
                <a:r>
                  <a:rPr lang="en-US" altLang="ja-JP" sz="1800" b="0" i="0">
                    <a:latin typeface="Cambria Math" charset="0"/>
                    <a:cs typeface="Phetsarath OT" charset="0"/>
                  </a:rPr>
                  <a:t>〗^</a:t>
                </a:r>
                <a:r>
                  <a:rPr lang="en-US" altLang="ja-JP" sz="1800" b="0" i="0">
                    <a:latin typeface="Cambria Math" panose="02040503050406030204" pitchFamily="18" charset="0"/>
                    <a:cs typeface="Phetsarath OT" charset="0"/>
                  </a:rPr>
                  <a:t>𝑦</a:t>
                </a:r>
                <a:r>
                  <a:rPr lang="en-US" altLang="ja-JP" sz="1800" b="0" i="0">
                    <a:latin typeface="Cambria Math" charset="0"/>
                    <a:cs typeface="Phetsarath OT" charset="0"/>
                  </a:rPr>
                  <a:t> ] </a:t>
                </a:r>
                <a:endParaRPr lang="en-US" sz="1800" dirty="0" smtClean="0"/>
              </a:p>
              <a:p>
                <a:r>
                  <a:rPr lang="en-US" altLang="ja-JP" sz="1800" i="0">
                    <a:latin typeface="Cambria Math" panose="02040503050406030204" pitchFamily="18" charset="0"/>
                    <a:cs typeface="Phetsarath OT" charset="0"/>
                  </a:rPr>
                  <a:t>𝑁𝑃𝑉(𝐴)</a:t>
                </a:r>
                <a:r>
                  <a:rPr lang="en-US" altLang="ja-JP" sz="1800" dirty="0">
                    <a:cs typeface="Phetsarath OT" charset="0"/>
                  </a:rPr>
                  <a:t>=</a:t>
                </a:r>
                <a:r>
                  <a:rPr lang="en-US" altLang="ja-JP" sz="1800" b="0" i="0" smtClean="0">
                    <a:latin typeface="Cambria Math" panose="02040503050406030204" pitchFamily="18" charset="0"/>
                    <a:cs typeface="Phetsarath OT" charset="0"/>
                  </a:rPr>
                  <a:t>7700</a:t>
                </a:r>
                <a:r>
                  <a:rPr lang="en-US" altLang="ja-JP" sz="1800" b="0" i="0">
                    <a:latin typeface="Cambria Math" charset="0"/>
                    <a:cs typeface="Phetsarath OT" charset="0"/>
                  </a:rPr>
                  <a:t>/〖</a:t>
                </a:r>
                <a:r>
                  <a:rPr lang="en-US" altLang="ja-JP" sz="1800" b="0" i="0">
                    <a:latin typeface="Cambria Math" panose="02040503050406030204" pitchFamily="18" charset="0"/>
                    <a:cs typeface="Phetsarath OT" charset="0"/>
                  </a:rPr>
                  <a:t>(1</a:t>
                </a:r>
                <a:r>
                  <a:rPr lang="en-US" altLang="ja-JP" sz="1800" b="0" i="0" smtClean="0">
                    <a:latin typeface="Cambria Math" panose="02040503050406030204" pitchFamily="18" charset="0"/>
                    <a:cs typeface="Phetsarath OT" charset="0"/>
                  </a:rPr>
                  <a:t>.11</a:t>
                </a:r>
                <a:r>
                  <a:rPr lang="en-US" altLang="ja-JP" sz="1800" b="0" i="0">
                    <a:latin typeface="Cambria Math" panose="02040503050406030204" pitchFamily="18" charset="0"/>
                    <a:cs typeface="Phetsarath OT" charset="0"/>
                  </a:rPr>
                  <a:t>)</a:t>
                </a:r>
                <a:r>
                  <a:rPr lang="en-US" altLang="ja-JP" sz="1800" b="0" i="0">
                    <a:latin typeface="Cambria Math" charset="0"/>
                    <a:cs typeface="Phetsarath OT" charset="0"/>
                  </a:rPr>
                  <a:t>〗^</a:t>
                </a:r>
                <a:r>
                  <a:rPr lang="en-US" altLang="ja-JP" sz="1800" b="0" i="0" smtClean="0">
                    <a:latin typeface="Cambria Math" panose="02040503050406030204" pitchFamily="18" charset="0"/>
                    <a:cs typeface="Phetsarath OT" charset="0"/>
                  </a:rPr>
                  <a:t>30</a:t>
                </a:r>
                <a:r>
                  <a:rPr lang="en-US" altLang="ja-JP" sz="1800" b="0" i="0" smtClean="0">
                    <a:latin typeface="Cambria Math" charset="0"/>
                    <a:cs typeface="Phetsarath OT" charset="0"/>
                  </a:rPr>
                  <a:t> </a:t>
                </a:r>
                <a:r>
                  <a:rPr lang="en-US" altLang="ja-JP" sz="1800" b="0" i="0" smtClean="0">
                    <a:latin typeface="Cambria Math" panose="02040503050406030204" pitchFamily="18" charset="0"/>
                    <a:cs typeface="Phetsarath OT" charset="0"/>
                  </a:rPr>
                  <a:t>+4</a:t>
                </a:r>
                <a:r>
                  <a:rPr lang="en-US" altLang="ja-JP" sz="1800" b="0" i="0">
                    <a:latin typeface="Cambria Math" panose="02040503050406030204" pitchFamily="18" charset="0"/>
                    <a:cs typeface="Phetsarath OT" charset="0"/>
                  </a:rPr>
                  <a:t>00</a:t>
                </a:r>
                <a:r>
                  <a:rPr lang="en-US" altLang="ja-JP" sz="1800" b="0" i="0">
                    <a:latin typeface="Cambria Math" charset="0"/>
                    <a:cs typeface="Phetsarath OT" charset="0"/>
                  </a:rPr>
                  <a:t>/〖</a:t>
                </a:r>
                <a:r>
                  <a:rPr lang="en-US" altLang="ja-JP" sz="1800" b="0" i="0">
                    <a:latin typeface="Cambria Math" panose="02040503050406030204" pitchFamily="18" charset="0"/>
                    <a:cs typeface="Phetsarath OT" charset="0"/>
                  </a:rPr>
                  <a:t>(1.</a:t>
                </a:r>
                <a:r>
                  <a:rPr lang="en-US" altLang="ja-JP" sz="1800" b="0" i="0" smtClean="0">
                    <a:latin typeface="Cambria Math" panose="02040503050406030204" pitchFamily="18" charset="0"/>
                    <a:cs typeface="Phetsarath OT" charset="0"/>
                  </a:rPr>
                  <a:t>11</a:t>
                </a:r>
                <a:r>
                  <a:rPr lang="en-US" altLang="ja-JP" sz="1800" b="0" i="0">
                    <a:latin typeface="Cambria Math" panose="02040503050406030204" pitchFamily="18" charset="0"/>
                    <a:cs typeface="Phetsarath OT" charset="0"/>
                  </a:rPr>
                  <a:t>)</a:t>
                </a:r>
                <a:r>
                  <a:rPr lang="en-US" altLang="ja-JP" sz="1800" b="0" i="0">
                    <a:latin typeface="Cambria Math" charset="0"/>
                    <a:cs typeface="Phetsarath OT" charset="0"/>
                  </a:rPr>
                  <a:t>〗^</a:t>
                </a:r>
                <a:r>
                  <a:rPr lang="en-US" altLang="ja-JP" sz="1800" b="0" i="0" smtClean="0">
                    <a:latin typeface="Cambria Math" panose="02040503050406030204" pitchFamily="18" charset="0"/>
                    <a:cs typeface="Phetsarath OT" charset="0"/>
                  </a:rPr>
                  <a:t>15</a:t>
                </a:r>
                <a:r>
                  <a:rPr lang="en-US" altLang="ja-JP" sz="1800" b="0" i="0" smtClean="0">
                    <a:latin typeface="Cambria Math" charset="0"/>
                    <a:cs typeface="Phetsarath OT" charset="0"/>
                  </a:rPr>
                  <a:t> </a:t>
                </a:r>
                <a:r>
                  <a:rPr lang="en-US" altLang="ja-JP" sz="1800" b="0" i="0">
                    <a:latin typeface="Cambria Math" panose="02040503050406030204" pitchFamily="18" charset="0"/>
                    <a:cs typeface="Phetsarath OT" charset="0"/>
                  </a:rPr>
                  <a:t>−</a:t>
                </a:r>
                <a:r>
                  <a:rPr lang="en-US" altLang="ja-JP" sz="1800" b="0" i="0" smtClean="0">
                    <a:latin typeface="Cambria Math" panose="02040503050406030204" pitchFamily="18" charset="0"/>
                    <a:cs typeface="Phetsarath OT" charset="0"/>
                  </a:rPr>
                  <a:t>2</a:t>
                </a:r>
                <a:r>
                  <a:rPr lang="en-US" altLang="ja-JP" sz="1800" b="0" i="0">
                    <a:latin typeface="Cambria Math" panose="02040503050406030204" pitchFamily="18" charset="0"/>
                    <a:cs typeface="Phetsarath OT" charset="0"/>
                  </a:rPr>
                  <a:t>00</a:t>
                </a:r>
                <a:r>
                  <a:rPr lang="en-US" altLang="ja-JP" sz="1800" b="0" i="0">
                    <a:latin typeface="Cambria Math" charset="0"/>
                    <a:cs typeface="Phetsarath OT" charset="0"/>
                  </a:rPr>
                  <a:t>/(</a:t>
                </a:r>
                <a:r>
                  <a:rPr lang="en-US" altLang="ja-JP" sz="1800" b="0" i="0">
                    <a:latin typeface="Cambria Math" panose="02040503050406030204" pitchFamily="18" charset="0"/>
                    <a:cs typeface="Phetsarath OT" charset="0"/>
                  </a:rPr>
                  <a:t>1.</a:t>
                </a:r>
                <a:r>
                  <a:rPr lang="en-US" altLang="ja-JP" sz="1800" b="0" i="0" smtClean="0">
                    <a:latin typeface="Cambria Math" panose="02040503050406030204" pitchFamily="18" charset="0"/>
                    <a:cs typeface="Phetsarath OT" charset="0"/>
                  </a:rPr>
                  <a:t>11</a:t>
                </a:r>
                <a:r>
                  <a:rPr lang="en-US" altLang="ja-JP" sz="1800" b="0" i="0" smtClean="0">
                    <a:latin typeface="Cambria Math" charset="0"/>
                    <a:cs typeface="Phetsarath OT" charset="0"/>
                  </a:rPr>
                  <a:t>)</a:t>
                </a:r>
                <a:r>
                  <a:rPr lang="en-US" altLang="ja-JP" sz="1800" b="0" i="0">
                    <a:latin typeface="Cambria Math" charset="0"/>
                    <a:cs typeface="Phetsarath OT" charset="0"/>
                  </a:rPr>
                  <a:t>^</a:t>
                </a:r>
                <a:r>
                  <a:rPr lang="en-US" altLang="ja-JP" sz="1800" b="0" i="0" smtClean="0">
                    <a:latin typeface="Cambria Math" panose="02040503050406030204" pitchFamily="18" charset="0"/>
                    <a:cs typeface="Phetsarath OT" charset="0"/>
                  </a:rPr>
                  <a:t>5</a:t>
                </a:r>
                <a:r>
                  <a:rPr lang="en-US" altLang="ja-JP" sz="1800" b="0" i="0" smtClean="0">
                    <a:latin typeface="Cambria Math" charset="0"/>
                    <a:cs typeface="Phetsarath OT" charset="0"/>
                  </a:rPr>
                  <a:t> </a:t>
                </a:r>
                <a:r>
                  <a:rPr lang="en-US" altLang="ja-JP" sz="1800" b="0" i="0" smtClean="0">
                    <a:latin typeface="Cambria Math" panose="02040503050406030204" pitchFamily="18" charset="0"/>
                    <a:cs typeface="Phetsarath OT" charset="0"/>
                  </a:rPr>
                  <a:t>−500</a:t>
                </a:r>
                <a:r>
                  <a:rPr lang="en-US" altLang="ja-JP" sz="1800" b="0" i="0" smtClean="0">
                    <a:latin typeface="Cambria Math" panose="02040503050406030204" pitchFamily="18" charset="0"/>
                    <a:ea typeface="Cambria Math" panose="02040503050406030204" pitchFamily="18" charset="0"/>
                    <a:cs typeface="Phetsarath OT" charset="0"/>
                  </a:rPr>
                  <a:t>≈</a:t>
                </a:r>
                <a:r>
                  <a:rPr lang="en-US" altLang="ja-JP" sz="1800" b="0" i="0">
                    <a:latin typeface="Cambria Math" panose="02040503050406030204" pitchFamily="18" charset="0"/>
                    <a:ea typeface="Cambria Math" panose="02040503050406030204" pitchFamily="18" charset="0"/>
                    <a:cs typeface="Phetsarath OT" charset="0"/>
                  </a:rPr>
                  <a:t>−$</a:t>
                </a:r>
                <a:r>
                  <a:rPr lang="en-US" altLang="ja-JP" sz="1800" b="0" i="0" dirty="0">
                    <a:latin typeface="Cambria Math" panose="02040503050406030204" pitchFamily="18" charset="0"/>
                    <a:ea typeface="Cambria Math" panose="02040503050406030204" pitchFamily="18" charset="0"/>
                    <a:cs typeface="Phetsarath OT" charset="0"/>
                  </a:rPr>
                  <a:t>"</a:t>
                </a:r>
                <a:r>
                  <a:rPr lang="en-US" sz="1800" b="0" i="0" dirty="0">
                    <a:latin typeface="Cambria Math" charset="0"/>
                  </a:rPr>
                  <a:t>198.73</a:t>
                </a:r>
                <a:r>
                  <a:rPr lang="en-US" sz="1800" b="0" i="0" dirty="0"/>
                  <a:t>"</a:t>
                </a:r>
                <a:endParaRPr lang="en-US" sz="1800" b="0" dirty="0"/>
              </a:p>
              <a:p>
                <a:endParaRPr lang="en-US" dirty="0"/>
              </a:p>
            </p:txBody>
          </p:sp>
        </mc:Fallback>
      </mc:AlternateContent>
      <p:sp>
        <p:nvSpPr>
          <p:cNvPr id="4" name="Slide Number Placeholder 3"/>
          <p:cNvSpPr>
            <a:spLocks noGrp="1"/>
          </p:cNvSpPr>
          <p:nvPr>
            <p:ph type="sldNum" sz="quarter" idx="10"/>
          </p:nvPr>
        </p:nvSpPr>
        <p:spPr/>
        <p:txBody>
          <a:bodyPr/>
          <a:lstStyle/>
          <a:p>
            <a:fld id="{D1FBE022-5B55-4ACC-B532-C7BB91C930BD}" type="slidenum">
              <a:rPr lang="th-TH" smtClean="0"/>
              <a:pPr/>
              <a:t>39</a:t>
            </a:fld>
            <a:endParaRPr lang="th-TH"/>
          </a:p>
        </p:txBody>
      </p:sp>
    </p:spTree>
    <p:extLst>
      <p:ext uri="{BB962C8B-B14F-4D97-AF65-F5344CB8AC3E}">
        <p14:creationId xmlns:p14="http://schemas.microsoft.com/office/powerpoint/2010/main" val="17151593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altLang="ja-JP" sz="1800" b="0" i="1" smtClean="0">
                        <a:latin typeface="Cambria Math" panose="02040503050406030204" pitchFamily="18" charset="0"/>
                        <a:cs typeface="Phetsarath OT" charset="0"/>
                      </a:rPr>
                      <m:t>𝐵</m:t>
                    </m:r>
                    <m:r>
                      <a:rPr lang="en-US" altLang="ja-JP" sz="1800" b="0" i="1" smtClean="0">
                        <a:latin typeface="Cambria Math" panose="02040503050406030204" pitchFamily="18" charset="0"/>
                        <a:cs typeface="Phetsarath OT" charset="0"/>
                      </a:rPr>
                      <m:t>/</m:t>
                    </m:r>
                    <m:r>
                      <a:rPr lang="en-US" altLang="ja-JP" sz="1800" b="0" i="1" smtClean="0">
                        <a:latin typeface="Cambria Math" panose="02040503050406030204" pitchFamily="18" charset="0"/>
                        <a:cs typeface="Phetsarath OT" charset="0"/>
                      </a:rPr>
                      <m:t>𝐶</m:t>
                    </m:r>
                    <m:r>
                      <a:rPr lang="en-US" altLang="ja-JP" sz="1800" b="0" i="1" smtClean="0">
                        <a:latin typeface="Cambria Math" panose="02040503050406030204" pitchFamily="18" charset="0"/>
                        <a:cs typeface="Phetsarath OT" charset="0"/>
                      </a:rPr>
                      <m:t>(</m:t>
                    </m:r>
                    <m:r>
                      <a:rPr lang="en-US" altLang="ja-JP" sz="1800" b="0" i="1" smtClean="0">
                        <a:latin typeface="Cambria Math" panose="02040503050406030204" pitchFamily="18" charset="0"/>
                        <a:cs typeface="Phetsarath OT" charset="0"/>
                      </a:rPr>
                      <m:t>𝐴</m:t>
                    </m:r>
                    <m:r>
                      <a:rPr lang="en-US" altLang="ja-JP" sz="1800" b="0" i="1" smtClean="0">
                        <a:latin typeface="Cambria Math" panose="02040503050406030204" pitchFamily="18" charset="0"/>
                        <a:cs typeface="Phetsarath OT" charset="0"/>
                      </a:rPr>
                      <m:t>)=</m:t>
                    </m:r>
                    <m:f>
                      <m:fPr>
                        <m:ctrlPr>
                          <a:rPr lang="en-US" altLang="ja-JP" sz="1800" b="0" i="1" smtClean="0">
                            <a:latin typeface="Cambria Math" panose="02040503050406030204" pitchFamily="18" charset="0"/>
                            <a:cs typeface="Phetsarath OT" charset="0"/>
                          </a:rPr>
                        </m:ctrlPr>
                      </m:fPr>
                      <m:num>
                        <m:nary>
                          <m:naryPr>
                            <m:chr m:val="∑"/>
                            <m:ctrlPr>
                              <a:rPr lang="en-US" altLang="ja-JP" sz="1800" b="0" i="1">
                                <a:latin typeface="Cambria Math" panose="02040503050406030204" pitchFamily="18" charset="0"/>
                                <a:cs typeface="Phetsarath OT" charset="0"/>
                              </a:rPr>
                            </m:ctrlPr>
                          </m:naryPr>
                          <m:sub>
                            <m:r>
                              <m:rPr>
                                <m:brk m:alnAt="23"/>
                              </m:rPr>
                              <a:rPr lang="en-US" altLang="ja-JP" sz="1800" b="0" i="1">
                                <a:latin typeface="Cambria Math" panose="02040503050406030204" pitchFamily="18" charset="0"/>
                                <a:cs typeface="Phetsarath OT" charset="0"/>
                              </a:rPr>
                              <m:t>𝑦</m:t>
                            </m:r>
                            <m:r>
                              <a:rPr lang="en-US" altLang="ja-JP" sz="1800" b="0" i="1">
                                <a:latin typeface="Cambria Math" panose="02040503050406030204" pitchFamily="18" charset="0"/>
                                <a:cs typeface="Phetsarath OT" charset="0"/>
                              </a:rPr>
                              <m:t>=</m:t>
                            </m:r>
                            <m:r>
                              <a:rPr lang="en-US" altLang="ja-JP" sz="1800" b="0" i="1">
                                <a:latin typeface="Cambria Math" panose="02040503050406030204" pitchFamily="18" charset="0"/>
                                <a:cs typeface="Phetsarath OT" charset="0"/>
                              </a:rPr>
                              <m:t>0</m:t>
                            </m:r>
                          </m:sub>
                          <m:sup>
                            <m:r>
                              <a:rPr lang="en-US" altLang="ja-JP" sz="1800" b="0" i="1">
                                <a:latin typeface="Cambria Math" panose="02040503050406030204" pitchFamily="18" charset="0"/>
                                <a:cs typeface="Phetsarath OT" charset="0"/>
                              </a:rPr>
                              <m:t>𝑡</m:t>
                            </m:r>
                          </m:sup>
                          <m:e>
                            <m:f>
                              <m:fPr>
                                <m:ctrlPr>
                                  <a:rPr lang="en-US" altLang="ja-JP" sz="1800" b="0" i="1">
                                    <a:latin typeface="Cambria Math" panose="02040503050406030204" pitchFamily="18" charset="0"/>
                                    <a:cs typeface="Phetsarath OT" charset="0"/>
                                  </a:rPr>
                                </m:ctrlPr>
                              </m:fPr>
                              <m:num>
                                <m:sSub>
                                  <m:sSubPr>
                                    <m:ctrlPr>
                                      <a:rPr lang="en-US" altLang="ja-JP" sz="1800" b="0" i="1">
                                        <a:latin typeface="Cambria Math" panose="02040503050406030204" pitchFamily="18" charset="0"/>
                                        <a:cs typeface="Phetsarath OT" charset="0"/>
                                      </a:rPr>
                                    </m:ctrlPr>
                                  </m:sSubPr>
                                  <m:e>
                                    <m:r>
                                      <a:rPr lang="en-US" altLang="ja-JP" sz="1800" b="0" i="1">
                                        <a:latin typeface="Cambria Math" panose="02040503050406030204" pitchFamily="18" charset="0"/>
                                        <a:cs typeface="Phetsarath OT" charset="0"/>
                                      </a:rPr>
                                      <m:t>𝑅</m:t>
                                    </m:r>
                                  </m:e>
                                  <m:sub>
                                    <m:r>
                                      <a:rPr lang="en-US" altLang="ja-JP" sz="1800" b="0" i="1">
                                        <a:latin typeface="Cambria Math" panose="02040503050406030204" pitchFamily="18" charset="0"/>
                                        <a:cs typeface="Phetsarath OT" charset="0"/>
                                      </a:rPr>
                                      <m:t>𝑦</m:t>
                                    </m:r>
                                  </m:sub>
                                </m:sSub>
                              </m:num>
                              <m:den>
                                <m:sSup>
                                  <m:sSupPr>
                                    <m:ctrlPr>
                                      <a:rPr lang="en-US" altLang="ja-JP" sz="1800" b="0" i="1">
                                        <a:latin typeface="Cambria Math" panose="02040503050406030204" pitchFamily="18" charset="0"/>
                                        <a:cs typeface="Phetsarath OT" charset="0"/>
                                      </a:rPr>
                                    </m:ctrlPr>
                                  </m:sSupPr>
                                  <m:e>
                                    <m:r>
                                      <a:rPr lang="en-US" altLang="ja-JP" sz="1800" b="0" i="1">
                                        <a:latin typeface="Cambria Math" panose="02040503050406030204" pitchFamily="18" charset="0"/>
                                        <a:cs typeface="Phetsarath OT" charset="0"/>
                                      </a:rPr>
                                      <m:t>(</m:t>
                                    </m:r>
                                    <m:r>
                                      <a:rPr lang="en-US" altLang="ja-JP" sz="1800" b="0" i="1">
                                        <a:latin typeface="Cambria Math" panose="02040503050406030204" pitchFamily="18" charset="0"/>
                                        <a:cs typeface="Phetsarath OT" charset="0"/>
                                      </a:rPr>
                                      <m:t>1</m:t>
                                    </m:r>
                                    <m:r>
                                      <a:rPr lang="en-US" altLang="ja-JP" sz="1800" b="0" i="1">
                                        <a:latin typeface="Cambria Math" panose="02040503050406030204" pitchFamily="18" charset="0"/>
                                        <a:cs typeface="Phetsarath OT" charset="0"/>
                                      </a:rPr>
                                      <m:t>+</m:t>
                                    </m:r>
                                    <m:r>
                                      <a:rPr lang="en-US" altLang="ja-JP" sz="1800" b="0" i="1">
                                        <a:latin typeface="Cambria Math" panose="02040503050406030204" pitchFamily="18" charset="0"/>
                                        <a:cs typeface="Phetsarath OT" charset="0"/>
                                      </a:rPr>
                                      <m:t>𝑟</m:t>
                                    </m:r>
                                    <m:r>
                                      <a:rPr lang="en-US" altLang="ja-JP" sz="1800" b="0" i="1">
                                        <a:latin typeface="Cambria Math" panose="02040503050406030204" pitchFamily="18" charset="0"/>
                                        <a:cs typeface="Phetsarath OT" charset="0"/>
                                      </a:rPr>
                                      <m:t>)</m:t>
                                    </m:r>
                                  </m:e>
                                  <m:sup>
                                    <m:r>
                                      <a:rPr lang="en-US" altLang="ja-JP" sz="1800" b="0" i="1">
                                        <a:latin typeface="Cambria Math" panose="02040503050406030204" pitchFamily="18" charset="0"/>
                                        <a:cs typeface="Phetsarath OT" charset="0"/>
                                      </a:rPr>
                                      <m:t>𝑦</m:t>
                                    </m:r>
                                  </m:sup>
                                </m:sSup>
                              </m:den>
                            </m:f>
                          </m:e>
                        </m:nary>
                      </m:num>
                      <m:den>
                        <m:nary>
                          <m:naryPr>
                            <m:chr m:val="∑"/>
                            <m:ctrlPr>
                              <a:rPr lang="en-US" altLang="ja-JP" sz="1800" b="0" i="1">
                                <a:latin typeface="Cambria Math" panose="02040503050406030204" pitchFamily="18" charset="0"/>
                                <a:cs typeface="Phetsarath OT" charset="0"/>
                              </a:rPr>
                            </m:ctrlPr>
                          </m:naryPr>
                          <m:sub>
                            <m:r>
                              <m:rPr>
                                <m:brk m:alnAt="23"/>
                              </m:rPr>
                              <a:rPr lang="en-US" altLang="ja-JP" sz="1800" b="0" i="1">
                                <a:latin typeface="Cambria Math" panose="02040503050406030204" pitchFamily="18" charset="0"/>
                                <a:cs typeface="Phetsarath OT" charset="0"/>
                              </a:rPr>
                              <m:t>𝑦</m:t>
                            </m:r>
                            <m:r>
                              <a:rPr lang="en-US" altLang="ja-JP" sz="1800" b="0" i="1">
                                <a:latin typeface="Cambria Math" panose="02040503050406030204" pitchFamily="18" charset="0"/>
                                <a:cs typeface="Phetsarath OT" charset="0"/>
                              </a:rPr>
                              <m:t>=</m:t>
                            </m:r>
                            <m:r>
                              <a:rPr lang="en-US" altLang="ja-JP" sz="1800" b="0" i="1">
                                <a:latin typeface="Cambria Math" panose="02040503050406030204" pitchFamily="18" charset="0"/>
                                <a:cs typeface="Phetsarath OT" charset="0"/>
                              </a:rPr>
                              <m:t>0</m:t>
                            </m:r>
                          </m:sub>
                          <m:sup>
                            <m:r>
                              <a:rPr lang="en-US" altLang="ja-JP" sz="1800" b="0" i="1">
                                <a:latin typeface="Cambria Math" panose="02040503050406030204" pitchFamily="18" charset="0"/>
                                <a:cs typeface="Phetsarath OT" charset="0"/>
                              </a:rPr>
                              <m:t>𝑡</m:t>
                            </m:r>
                          </m:sup>
                          <m:e>
                            <m:f>
                              <m:fPr>
                                <m:ctrlPr>
                                  <a:rPr lang="en-US" altLang="ja-JP" sz="1800" b="0" i="1">
                                    <a:latin typeface="Cambria Math" panose="02040503050406030204" pitchFamily="18" charset="0"/>
                                    <a:cs typeface="Phetsarath OT" charset="0"/>
                                  </a:rPr>
                                </m:ctrlPr>
                              </m:fPr>
                              <m:num>
                                <m:sSub>
                                  <m:sSubPr>
                                    <m:ctrlPr>
                                      <a:rPr lang="en-US" altLang="ja-JP" sz="1800" b="0" i="1" smtClean="0">
                                        <a:latin typeface="Cambria Math" panose="02040503050406030204" pitchFamily="18" charset="0"/>
                                        <a:cs typeface="Phetsarath OT" charset="0"/>
                                      </a:rPr>
                                    </m:ctrlPr>
                                  </m:sSubPr>
                                  <m:e>
                                    <m:r>
                                      <a:rPr lang="en-US" altLang="ja-JP" sz="1800" b="0" i="1" smtClean="0">
                                        <a:latin typeface="Cambria Math" panose="02040503050406030204" pitchFamily="18" charset="0"/>
                                        <a:cs typeface="Phetsarath OT" charset="0"/>
                                      </a:rPr>
                                      <m:t>𝐶</m:t>
                                    </m:r>
                                  </m:e>
                                  <m:sub>
                                    <m:r>
                                      <a:rPr lang="en-US" altLang="ja-JP" sz="1800" b="0" i="1" smtClean="0">
                                        <a:latin typeface="Cambria Math" panose="02040503050406030204" pitchFamily="18" charset="0"/>
                                        <a:cs typeface="Phetsarath OT" charset="0"/>
                                      </a:rPr>
                                      <m:t>𝑦</m:t>
                                    </m:r>
                                  </m:sub>
                                </m:sSub>
                              </m:num>
                              <m:den>
                                <m:sSup>
                                  <m:sSupPr>
                                    <m:ctrlPr>
                                      <a:rPr lang="en-US" altLang="ja-JP" sz="1800" b="0" i="1">
                                        <a:latin typeface="Cambria Math" panose="02040503050406030204" pitchFamily="18" charset="0"/>
                                        <a:cs typeface="Phetsarath OT" charset="0"/>
                                      </a:rPr>
                                    </m:ctrlPr>
                                  </m:sSupPr>
                                  <m:e>
                                    <m:r>
                                      <a:rPr lang="en-US" altLang="ja-JP" sz="1800" b="0" i="1">
                                        <a:latin typeface="Cambria Math" panose="02040503050406030204" pitchFamily="18" charset="0"/>
                                        <a:cs typeface="Phetsarath OT" charset="0"/>
                                      </a:rPr>
                                      <m:t>(</m:t>
                                    </m:r>
                                    <m:r>
                                      <a:rPr lang="en-US" altLang="ja-JP" sz="1800" b="0" i="1">
                                        <a:latin typeface="Cambria Math" panose="02040503050406030204" pitchFamily="18" charset="0"/>
                                        <a:cs typeface="Phetsarath OT" charset="0"/>
                                      </a:rPr>
                                      <m:t>1</m:t>
                                    </m:r>
                                    <m:r>
                                      <a:rPr lang="en-US" altLang="ja-JP" sz="1800" b="0" i="1">
                                        <a:latin typeface="Cambria Math" panose="02040503050406030204" pitchFamily="18" charset="0"/>
                                        <a:cs typeface="Phetsarath OT" charset="0"/>
                                      </a:rPr>
                                      <m:t>+</m:t>
                                    </m:r>
                                    <m:r>
                                      <a:rPr lang="en-US" altLang="ja-JP" sz="1800" b="0" i="1">
                                        <a:latin typeface="Cambria Math" panose="02040503050406030204" pitchFamily="18" charset="0"/>
                                        <a:cs typeface="Phetsarath OT" charset="0"/>
                                      </a:rPr>
                                      <m:t>𝑟</m:t>
                                    </m:r>
                                    <m:r>
                                      <a:rPr lang="en-US" altLang="ja-JP" sz="1800" b="0" i="1">
                                        <a:latin typeface="Cambria Math" panose="02040503050406030204" pitchFamily="18" charset="0"/>
                                        <a:cs typeface="Phetsarath OT" charset="0"/>
                                      </a:rPr>
                                      <m:t>)</m:t>
                                    </m:r>
                                  </m:e>
                                  <m:sup>
                                    <m:r>
                                      <a:rPr lang="en-US" altLang="ja-JP" sz="1800" b="0" i="1">
                                        <a:latin typeface="Cambria Math" panose="02040503050406030204" pitchFamily="18" charset="0"/>
                                        <a:cs typeface="Phetsarath OT" charset="0"/>
                                      </a:rPr>
                                      <m:t>𝑦</m:t>
                                    </m:r>
                                  </m:sup>
                                </m:sSup>
                              </m:den>
                            </m:f>
                          </m:e>
                        </m:nary>
                      </m:den>
                    </m:f>
                  </m:oMath>
                </a14:m>
                <a:r>
                  <a:rPr lang="en-US" sz="1800" dirty="0"/>
                  <a:t>=</a:t>
                </a:r>
                <a14:m>
                  <m:oMath xmlns:m="http://schemas.openxmlformats.org/officeDocument/2006/math">
                    <m:d>
                      <m:dPr>
                        <m:begChr m:val="["/>
                        <m:endChr m:val="]"/>
                        <m:ctrlPr>
                          <a:rPr lang="en-US" altLang="ja-JP" sz="1800" b="0" i="1" smtClean="0">
                            <a:latin typeface="Cambria Math" panose="02040503050406030204" pitchFamily="18" charset="0"/>
                            <a:cs typeface="Phetsarath OT" charset="0"/>
                          </a:rPr>
                        </m:ctrlPr>
                      </m:dPr>
                      <m:e>
                        <m:f>
                          <m:fPr>
                            <m:ctrlPr>
                              <a:rPr lang="en-US" altLang="ja-JP" sz="1800" b="0" i="1">
                                <a:latin typeface="Cambria Math" panose="02040503050406030204" pitchFamily="18" charset="0"/>
                                <a:cs typeface="Phetsarath OT" charset="0"/>
                              </a:rPr>
                            </m:ctrlPr>
                          </m:fPr>
                          <m:num>
                            <m:r>
                              <a:rPr lang="en-US" altLang="ja-JP" sz="1800" b="0" i="1">
                                <a:latin typeface="Cambria Math" panose="02040503050406030204" pitchFamily="18" charset="0"/>
                                <a:cs typeface="Phetsarath OT" charset="0"/>
                              </a:rPr>
                              <m:t>7700</m:t>
                            </m:r>
                          </m:num>
                          <m:den>
                            <m:sSup>
                              <m:sSupPr>
                                <m:ctrlPr>
                                  <a:rPr lang="en-US" altLang="ja-JP" sz="1800" b="0" i="1">
                                    <a:latin typeface="Cambria Math" panose="02040503050406030204" pitchFamily="18" charset="0"/>
                                    <a:cs typeface="Phetsarath OT" charset="0"/>
                                  </a:rPr>
                                </m:ctrlPr>
                              </m:sSupPr>
                              <m:e>
                                <m:d>
                                  <m:dPr>
                                    <m:ctrlPr>
                                      <a:rPr lang="en-US" altLang="ja-JP" sz="1800" b="0" i="1">
                                        <a:latin typeface="Cambria Math" panose="02040503050406030204" pitchFamily="18" charset="0"/>
                                        <a:cs typeface="Phetsarath OT" charset="0"/>
                                      </a:rPr>
                                    </m:ctrlPr>
                                  </m:dPr>
                                  <m:e>
                                    <m:r>
                                      <a:rPr lang="en-US" altLang="ja-JP" sz="1800" b="0" i="1">
                                        <a:latin typeface="Cambria Math" panose="02040503050406030204" pitchFamily="18" charset="0"/>
                                        <a:cs typeface="Phetsarath OT" charset="0"/>
                                      </a:rPr>
                                      <m:t>1</m:t>
                                    </m:r>
                                    <m:r>
                                      <a:rPr lang="en-US" altLang="ja-JP" sz="1800" b="0" i="1">
                                        <a:latin typeface="Cambria Math" panose="02040503050406030204" pitchFamily="18" charset="0"/>
                                        <a:cs typeface="Phetsarath OT" charset="0"/>
                                      </a:rPr>
                                      <m:t>.</m:t>
                                    </m:r>
                                    <m:r>
                                      <a:rPr lang="en-US" altLang="ja-JP" sz="1800" b="0" i="1" smtClean="0">
                                        <a:latin typeface="Cambria Math" panose="02040503050406030204" pitchFamily="18" charset="0"/>
                                        <a:cs typeface="Phetsarath OT" charset="0"/>
                                      </a:rPr>
                                      <m:t>11</m:t>
                                    </m:r>
                                  </m:e>
                                </m:d>
                              </m:e>
                              <m:sup>
                                <m:r>
                                  <a:rPr lang="en-US" altLang="ja-JP" sz="1800" b="0" i="1">
                                    <a:latin typeface="Cambria Math" panose="02040503050406030204" pitchFamily="18" charset="0"/>
                                    <a:cs typeface="Phetsarath OT" charset="0"/>
                                  </a:rPr>
                                  <m:t>30</m:t>
                                </m:r>
                              </m:sup>
                            </m:sSup>
                          </m:den>
                        </m:f>
                        <m:r>
                          <a:rPr lang="en-US" altLang="ja-JP" sz="1800" b="0" i="1">
                            <a:latin typeface="Cambria Math" panose="02040503050406030204" pitchFamily="18" charset="0"/>
                            <a:cs typeface="Phetsarath OT" charset="0"/>
                          </a:rPr>
                          <m:t>+</m:t>
                        </m:r>
                        <m:f>
                          <m:fPr>
                            <m:ctrlPr>
                              <a:rPr lang="en-US" altLang="ja-JP" sz="1800" b="0" i="1">
                                <a:latin typeface="Cambria Math" panose="02040503050406030204" pitchFamily="18" charset="0"/>
                                <a:cs typeface="Phetsarath OT" charset="0"/>
                              </a:rPr>
                            </m:ctrlPr>
                          </m:fPr>
                          <m:num>
                            <m:r>
                              <a:rPr lang="en-US" altLang="ja-JP" sz="1800" b="0" i="1">
                                <a:latin typeface="Cambria Math" panose="02040503050406030204" pitchFamily="18" charset="0"/>
                                <a:cs typeface="Phetsarath OT" charset="0"/>
                              </a:rPr>
                              <m:t>400</m:t>
                            </m:r>
                          </m:num>
                          <m:den>
                            <m:sSup>
                              <m:sSupPr>
                                <m:ctrlPr>
                                  <a:rPr lang="en-US" altLang="ja-JP" sz="1800" b="0" i="1">
                                    <a:latin typeface="Cambria Math" panose="02040503050406030204" pitchFamily="18" charset="0"/>
                                    <a:cs typeface="Phetsarath OT" charset="0"/>
                                  </a:rPr>
                                </m:ctrlPr>
                              </m:sSupPr>
                              <m:e>
                                <m:d>
                                  <m:dPr>
                                    <m:ctrlPr>
                                      <a:rPr lang="en-US" altLang="ja-JP" sz="1800" b="0" i="1">
                                        <a:latin typeface="Cambria Math" panose="02040503050406030204" pitchFamily="18" charset="0"/>
                                        <a:cs typeface="Phetsarath OT" charset="0"/>
                                      </a:rPr>
                                    </m:ctrlPr>
                                  </m:dPr>
                                  <m:e>
                                    <m:r>
                                      <a:rPr lang="en-US" altLang="ja-JP" sz="1800" b="0" i="1">
                                        <a:latin typeface="Cambria Math" panose="02040503050406030204" pitchFamily="18" charset="0"/>
                                        <a:cs typeface="Phetsarath OT" charset="0"/>
                                      </a:rPr>
                                      <m:t>1</m:t>
                                    </m:r>
                                    <m:r>
                                      <a:rPr lang="en-US" altLang="ja-JP" sz="1800" b="0" i="1" smtClean="0">
                                        <a:latin typeface="Cambria Math" panose="02040503050406030204" pitchFamily="18" charset="0"/>
                                        <a:cs typeface="Phetsarath OT" charset="0"/>
                                      </a:rPr>
                                      <m:t>.</m:t>
                                    </m:r>
                                    <m:r>
                                      <a:rPr lang="en-US" altLang="ja-JP" sz="1800" b="0" i="1" smtClean="0">
                                        <a:latin typeface="Cambria Math" panose="02040503050406030204" pitchFamily="18" charset="0"/>
                                        <a:cs typeface="Phetsarath OT" charset="0"/>
                                      </a:rPr>
                                      <m:t>11</m:t>
                                    </m:r>
                                  </m:e>
                                </m:d>
                              </m:e>
                              <m:sup>
                                <m:r>
                                  <a:rPr lang="en-US" altLang="ja-JP" sz="1800" b="0" i="1">
                                    <a:latin typeface="Cambria Math" panose="02040503050406030204" pitchFamily="18" charset="0"/>
                                    <a:cs typeface="Phetsarath OT" charset="0"/>
                                  </a:rPr>
                                  <m:t>15</m:t>
                                </m:r>
                              </m:sup>
                            </m:sSup>
                          </m:den>
                        </m:f>
                      </m:e>
                    </m:d>
                    <m:r>
                      <a:rPr lang="en-US" altLang="ja-JP" sz="1800" b="0" i="1" smtClean="0">
                        <a:latin typeface="Cambria Math" panose="02040503050406030204" pitchFamily="18" charset="0"/>
                        <a:cs typeface="Phetsarath OT" charset="0"/>
                      </a:rPr>
                      <m:t>/</m:t>
                    </m:r>
                    <m:d>
                      <m:dPr>
                        <m:begChr m:val="["/>
                        <m:endChr m:val="]"/>
                        <m:ctrlPr>
                          <a:rPr lang="en-US" altLang="ja-JP" sz="1800" b="0" i="1" smtClean="0">
                            <a:latin typeface="Cambria Math" panose="02040503050406030204" pitchFamily="18" charset="0"/>
                            <a:cs typeface="Phetsarath OT" charset="0"/>
                          </a:rPr>
                        </m:ctrlPr>
                      </m:dPr>
                      <m:e>
                        <m:f>
                          <m:fPr>
                            <m:ctrlPr>
                              <a:rPr lang="en-US" altLang="ja-JP" sz="1800" b="0" i="1">
                                <a:latin typeface="Cambria Math" panose="02040503050406030204" pitchFamily="18" charset="0"/>
                                <a:cs typeface="Phetsarath OT" charset="0"/>
                              </a:rPr>
                            </m:ctrlPr>
                          </m:fPr>
                          <m:num>
                            <m:r>
                              <a:rPr lang="en-US" altLang="ja-JP" sz="1800" b="0" i="1">
                                <a:latin typeface="Cambria Math" panose="02040503050406030204" pitchFamily="18" charset="0"/>
                                <a:cs typeface="Phetsarath OT" charset="0"/>
                              </a:rPr>
                              <m:t>200</m:t>
                            </m:r>
                          </m:num>
                          <m:den>
                            <m:sSup>
                              <m:sSupPr>
                                <m:ctrlPr>
                                  <a:rPr lang="en-US" altLang="ja-JP" sz="1800" b="0" i="1">
                                    <a:latin typeface="Cambria Math" panose="02040503050406030204" pitchFamily="18" charset="0"/>
                                    <a:cs typeface="Phetsarath OT" charset="0"/>
                                  </a:rPr>
                                </m:ctrlPr>
                              </m:sSupPr>
                              <m:e>
                                <m:d>
                                  <m:dPr>
                                    <m:ctrlPr>
                                      <a:rPr lang="en-US" altLang="ja-JP" sz="1800" b="0" i="1">
                                        <a:latin typeface="Cambria Math" panose="02040503050406030204" pitchFamily="18" charset="0"/>
                                        <a:cs typeface="Phetsarath OT" charset="0"/>
                                      </a:rPr>
                                    </m:ctrlPr>
                                  </m:dPr>
                                  <m:e>
                                    <m:r>
                                      <a:rPr lang="en-US" altLang="ja-JP" sz="1800" b="0" i="1">
                                        <a:latin typeface="Cambria Math" panose="02040503050406030204" pitchFamily="18" charset="0"/>
                                        <a:cs typeface="Phetsarath OT" charset="0"/>
                                      </a:rPr>
                                      <m:t>1</m:t>
                                    </m:r>
                                    <m:r>
                                      <a:rPr lang="en-US" altLang="ja-JP" sz="1800" b="0" i="1">
                                        <a:latin typeface="Cambria Math" panose="02040503050406030204" pitchFamily="18" charset="0"/>
                                        <a:cs typeface="Phetsarath OT" charset="0"/>
                                      </a:rPr>
                                      <m:t>.</m:t>
                                    </m:r>
                                    <m:r>
                                      <a:rPr lang="en-US" altLang="ja-JP" sz="1800" b="0" i="1" smtClean="0">
                                        <a:latin typeface="Cambria Math" panose="02040503050406030204" pitchFamily="18" charset="0"/>
                                        <a:cs typeface="Phetsarath OT" charset="0"/>
                                      </a:rPr>
                                      <m:t>11</m:t>
                                    </m:r>
                                  </m:e>
                                </m:d>
                              </m:e>
                              <m:sup>
                                <m:r>
                                  <a:rPr lang="en-US" altLang="ja-JP" sz="1800" b="0" i="1">
                                    <a:latin typeface="Cambria Math" panose="02040503050406030204" pitchFamily="18" charset="0"/>
                                    <a:cs typeface="Phetsarath OT" charset="0"/>
                                  </a:rPr>
                                  <m:t>5</m:t>
                                </m:r>
                              </m:sup>
                            </m:sSup>
                          </m:den>
                        </m:f>
                        <m:r>
                          <a:rPr lang="en-US" altLang="ja-JP" sz="1800" b="0" i="1">
                            <a:latin typeface="Cambria Math" panose="02040503050406030204" pitchFamily="18" charset="0"/>
                            <a:cs typeface="Phetsarath OT" charset="0"/>
                          </a:rPr>
                          <m:t>−</m:t>
                        </m:r>
                        <m:r>
                          <a:rPr lang="en-US" altLang="ja-JP" sz="1800" b="0" i="1">
                            <a:latin typeface="Cambria Math" panose="02040503050406030204" pitchFamily="18" charset="0"/>
                            <a:cs typeface="Phetsarath OT" charset="0"/>
                          </a:rPr>
                          <m:t>500</m:t>
                        </m:r>
                      </m:e>
                    </m:d>
                    <m:r>
                      <a:rPr lang="en-US" altLang="ja-JP" sz="1800" b="0" i="1" smtClean="0">
                        <a:latin typeface="Cambria Math" panose="02040503050406030204" pitchFamily="18" charset="0"/>
                        <a:ea typeface="Cambria Math" panose="02040503050406030204" pitchFamily="18" charset="0"/>
                        <a:cs typeface="Phetsarath OT" charset="0"/>
                      </a:rPr>
                      <m:t>≈</m:t>
                    </m:r>
                    <m:r>
                      <a:rPr lang="en-US" altLang="ja-JP" sz="1800" b="0" i="1" smtClean="0">
                        <a:latin typeface="Cambria Math" panose="02040503050406030204" pitchFamily="18" charset="0"/>
                        <a:ea typeface="Cambria Math" panose="02040503050406030204" pitchFamily="18" charset="0"/>
                        <a:cs typeface="Phetsarath OT" charset="0"/>
                      </a:rPr>
                      <m:t>0</m:t>
                    </m:r>
                    <m:r>
                      <a:rPr lang="en-US" altLang="ja-JP" sz="1800" b="0" i="1" smtClean="0">
                        <a:latin typeface="Cambria Math" panose="02040503050406030204" pitchFamily="18" charset="0"/>
                        <a:ea typeface="Cambria Math" panose="02040503050406030204" pitchFamily="18" charset="0"/>
                        <a:cs typeface="Phetsarath OT" charset="0"/>
                      </a:rPr>
                      <m:t>.</m:t>
                    </m:r>
                    <m:r>
                      <a:rPr lang="en-US" altLang="ja-JP" sz="1800" b="0" i="1" smtClean="0">
                        <a:latin typeface="Cambria Math" panose="02040503050406030204" pitchFamily="18" charset="0"/>
                        <a:ea typeface="Cambria Math" panose="02040503050406030204" pitchFamily="18" charset="0"/>
                        <a:cs typeface="Phetsarath OT" charset="0"/>
                      </a:rPr>
                      <m:t>68</m:t>
                    </m:r>
                  </m:oMath>
                </a14:m>
                <a:endParaRPr lang="en-US" sz="1800" dirty="0"/>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b="0" i="0" smtClean="0">
                    <a:latin typeface="Cambria Math" panose="02040503050406030204" pitchFamily="18" charset="0"/>
                    <a:cs typeface="Phetsarath OT" charset="0"/>
                  </a:rPr>
                  <a:t>𝐵/𝐶(𝐴)=</a:t>
                </a:r>
                <a:r>
                  <a:rPr lang="en-US" altLang="ja-JP" sz="1800" b="0" i="0" smtClean="0">
                    <a:latin typeface="Cambria Math" charset="0"/>
                    <a:cs typeface="Phetsarath OT" charset="0"/>
                  </a:rPr>
                  <a:t>(</a:t>
                </a:r>
                <a:r>
                  <a:rPr lang="en-US" altLang="ja-JP" sz="1800" b="0" i="0">
                    <a:latin typeface="Cambria Math" charset="0"/>
                    <a:cs typeface="Phetsarath OT" charset="0"/>
                  </a:rPr>
                  <a:t>∑_(</a:t>
                </a:r>
                <a:r>
                  <a:rPr lang="en-US" altLang="ja-JP" sz="1800" b="0" i="0">
                    <a:latin typeface="Cambria Math" panose="02040503050406030204" pitchFamily="18" charset="0"/>
                    <a:cs typeface="Phetsarath OT" charset="0"/>
                  </a:rPr>
                  <a:t>𝑦=0</a:t>
                </a:r>
                <a:r>
                  <a:rPr lang="en-US" altLang="ja-JP" sz="1800" b="0" i="0">
                    <a:latin typeface="Cambria Math" charset="0"/>
                    <a:cs typeface="Phetsarath OT" charset="0"/>
                  </a:rPr>
                  <a:t>)^</a:t>
                </a:r>
                <a:r>
                  <a:rPr lang="en-US" altLang="ja-JP" sz="1800" b="0" i="0">
                    <a:latin typeface="Cambria Math" panose="02040503050406030204" pitchFamily="18" charset="0"/>
                    <a:cs typeface="Phetsarath OT" charset="0"/>
                  </a:rPr>
                  <a:t>𝑡</a:t>
                </a:r>
                <a:r>
                  <a:rPr lang="en-US" altLang="ja-JP" sz="1800" b="0" i="0">
                    <a:latin typeface="Cambria Math" charset="0"/>
                    <a:cs typeface="Phetsarath OT" charset="0"/>
                  </a:rPr>
                  <a:t>▒</a:t>
                </a:r>
                <a:r>
                  <a:rPr lang="en-US" altLang="ja-JP" sz="1800" b="0" i="0">
                    <a:latin typeface="Cambria Math" panose="02040503050406030204" pitchFamily="18" charset="0"/>
                    <a:cs typeface="Phetsarath OT" charset="0"/>
                  </a:rPr>
                  <a:t>𝑅</a:t>
                </a:r>
                <a:r>
                  <a:rPr lang="en-US" altLang="ja-JP" sz="1800" b="0" i="0">
                    <a:latin typeface="Cambria Math" charset="0"/>
                    <a:cs typeface="Phetsarath OT" charset="0"/>
                  </a:rPr>
                  <a:t>_</a:t>
                </a:r>
                <a:r>
                  <a:rPr lang="en-US" altLang="ja-JP" sz="1800" b="0" i="0">
                    <a:latin typeface="Cambria Math" panose="02040503050406030204" pitchFamily="18" charset="0"/>
                    <a:cs typeface="Phetsarath OT" charset="0"/>
                  </a:rPr>
                  <a:t>𝑦</a:t>
                </a:r>
                <a:r>
                  <a:rPr lang="en-US" altLang="ja-JP" sz="1800" b="0" i="0">
                    <a:latin typeface="Cambria Math" charset="0"/>
                    <a:cs typeface="Phetsarath OT" charset="0"/>
                  </a:rPr>
                  <a:t>/〖</a:t>
                </a:r>
                <a:r>
                  <a:rPr lang="en-US" altLang="ja-JP" sz="1800" b="0" i="0">
                    <a:latin typeface="Cambria Math" panose="02040503050406030204" pitchFamily="18" charset="0"/>
                    <a:cs typeface="Phetsarath OT" charset="0"/>
                  </a:rPr>
                  <a:t>(1+𝑟)</a:t>
                </a:r>
                <a:r>
                  <a:rPr lang="en-US" altLang="ja-JP" sz="1800" b="0" i="0">
                    <a:latin typeface="Cambria Math" charset="0"/>
                    <a:cs typeface="Phetsarath OT" charset="0"/>
                  </a:rPr>
                  <a:t>〗^</a:t>
                </a:r>
                <a:r>
                  <a:rPr lang="en-US" altLang="ja-JP" sz="1800" b="0" i="0">
                    <a:latin typeface="Cambria Math" panose="02040503050406030204" pitchFamily="18" charset="0"/>
                    <a:cs typeface="Phetsarath OT" charset="0"/>
                  </a:rPr>
                  <a:t>𝑦</a:t>
                </a:r>
                <a:r>
                  <a:rPr lang="en-US" altLang="ja-JP" sz="1800" b="0" i="0">
                    <a:latin typeface="Cambria Math" charset="0"/>
                    <a:cs typeface="Phetsarath OT" charset="0"/>
                  </a:rPr>
                  <a:t> </a:t>
                </a:r>
                <a:r>
                  <a:rPr lang="en-US" altLang="ja-JP" sz="1800" b="0" i="0" smtClean="0">
                    <a:latin typeface="Cambria Math" charset="0"/>
                    <a:cs typeface="Phetsarath OT" charset="0"/>
                  </a:rPr>
                  <a:t>)/(</a:t>
                </a:r>
                <a:r>
                  <a:rPr lang="en-US" altLang="ja-JP" sz="1800" b="0" i="0">
                    <a:latin typeface="Cambria Math" charset="0"/>
                    <a:cs typeface="Phetsarath OT" charset="0"/>
                  </a:rPr>
                  <a:t>∑_(</a:t>
                </a:r>
                <a:r>
                  <a:rPr lang="en-US" altLang="ja-JP" sz="1800" b="0" i="0">
                    <a:latin typeface="Cambria Math" panose="02040503050406030204" pitchFamily="18" charset="0"/>
                    <a:cs typeface="Phetsarath OT" charset="0"/>
                  </a:rPr>
                  <a:t>𝑦=0</a:t>
                </a:r>
                <a:r>
                  <a:rPr lang="en-US" altLang="ja-JP" sz="1800" b="0" i="0">
                    <a:latin typeface="Cambria Math" charset="0"/>
                    <a:cs typeface="Phetsarath OT" charset="0"/>
                  </a:rPr>
                  <a:t>)^</a:t>
                </a:r>
                <a:r>
                  <a:rPr lang="en-US" altLang="ja-JP" sz="1800" b="0" i="0">
                    <a:latin typeface="Cambria Math" panose="02040503050406030204" pitchFamily="18" charset="0"/>
                    <a:cs typeface="Phetsarath OT" charset="0"/>
                  </a:rPr>
                  <a:t>𝑡</a:t>
                </a:r>
                <a:r>
                  <a:rPr lang="en-US" altLang="ja-JP" sz="1800" b="0" i="0">
                    <a:latin typeface="Cambria Math" charset="0"/>
                    <a:cs typeface="Phetsarath OT" charset="0"/>
                  </a:rPr>
                  <a:t>▒</a:t>
                </a:r>
                <a:r>
                  <a:rPr lang="en-US" altLang="ja-JP" sz="1800" b="0" i="0" smtClean="0">
                    <a:latin typeface="Cambria Math" panose="02040503050406030204" pitchFamily="18" charset="0"/>
                    <a:cs typeface="Phetsarath OT" charset="0"/>
                  </a:rPr>
                  <a:t>𝐶</a:t>
                </a:r>
                <a:r>
                  <a:rPr lang="en-US" altLang="ja-JP" sz="1800" b="0" i="0" smtClean="0">
                    <a:latin typeface="Cambria Math" charset="0"/>
                    <a:cs typeface="Phetsarath OT" charset="0"/>
                  </a:rPr>
                  <a:t>_</a:t>
                </a:r>
                <a:r>
                  <a:rPr lang="en-US" altLang="ja-JP" sz="1800" b="0" i="0" smtClean="0">
                    <a:latin typeface="Cambria Math" panose="02040503050406030204" pitchFamily="18" charset="0"/>
                    <a:cs typeface="Phetsarath OT" charset="0"/>
                  </a:rPr>
                  <a:t>𝑦</a:t>
                </a:r>
                <a:r>
                  <a:rPr lang="en-US" altLang="ja-JP" sz="1800" b="0" i="0">
                    <a:latin typeface="Cambria Math" charset="0"/>
                    <a:cs typeface="Phetsarath OT" charset="0"/>
                  </a:rPr>
                  <a:t>/〖</a:t>
                </a:r>
                <a:r>
                  <a:rPr lang="en-US" altLang="ja-JP" sz="1800" b="0" i="0">
                    <a:latin typeface="Cambria Math" panose="02040503050406030204" pitchFamily="18" charset="0"/>
                    <a:cs typeface="Phetsarath OT" charset="0"/>
                  </a:rPr>
                  <a:t>(1+𝑟)</a:t>
                </a:r>
                <a:r>
                  <a:rPr lang="en-US" altLang="ja-JP" sz="1800" b="0" i="0">
                    <a:latin typeface="Cambria Math" charset="0"/>
                    <a:cs typeface="Phetsarath OT" charset="0"/>
                  </a:rPr>
                  <a:t>〗^</a:t>
                </a:r>
                <a:r>
                  <a:rPr lang="en-US" altLang="ja-JP" sz="1800" b="0" i="0">
                    <a:latin typeface="Cambria Math" panose="02040503050406030204" pitchFamily="18" charset="0"/>
                    <a:cs typeface="Phetsarath OT" charset="0"/>
                  </a:rPr>
                  <a:t>𝑦</a:t>
                </a:r>
                <a:r>
                  <a:rPr lang="en-US" altLang="ja-JP" sz="1800" b="0" i="0">
                    <a:latin typeface="Cambria Math" charset="0"/>
                    <a:cs typeface="Phetsarath OT" charset="0"/>
                  </a:rPr>
                  <a:t> </a:t>
                </a:r>
                <a:r>
                  <a:rPr lang="en-US" altLang="ja-JP" sz="1800" b="0" i="0" smtClean="0">
                    <a:latin typeface="Cambria Math" charset="0"/>
                    <a:cs typeface="Phetsarath OT" charset="0"/>
                  </a:rPr>
                  <a:t>)</a:t>
                </a:r>
                <a:r>
                  <a:rPr lang="en-US" sz="1800" dirty="0" smtClean="0"/>
                  <a:t>=</a:t>
                </a:r>
                <a:r>
                  <a:rPr lang="en-US" altLang="ja-JP" sz="1800" b="0" i="0" smtClean="0">
                    <a:latin typeface="Cambria Math" charset="0"/>
                    <a:cs typeface="Phetsarath OT" charset="0"/>
                  </a:rPr>
                  <a:t>[</a:t>
                </a:r>
                <a:r>
                  <a:rPr lang="en-US" altLang="ja-JP" sz="1800" b="0" i="0">
                    <a:latin typeface="Cambria Math" panose="02040503050406030204" pitchFamily="18" charset="0"/>
                    <a:cs typeface="Phetsarath OT" charset="0"/>
                  </a:rPr>
                  <a:t>7700</a:t>
                </a:r>
                <a:r>
                  <a:rPr lang="en-US" altLang="ja-JP" sz="1800" b="0" i="0">
                    <a:latin typeface="Cambria Math" charset="0"/>
                    <a:cs typeface="Phetsarath OT" charset="0"/>
                  </a:rPr>
                  <a:t>/(</a:t>
                </a:r>
                <a:r>
                  <a:rPr lang="en-US" altLang="ja-JP" sz="1800" b="0" i="0">
                    <a:latin typeface="Cambria Math" panose="02040503050406030204" pitchFamily="18" charset="0"/>
                    <a:cs typeface="Phetsarath OT" charset="0"/>
                  </a:rPr>
                  <a:t>1.</a:t>
                </a:r>
                <a:r>
                  <a:rPr lang="en-US" altLang="ja-JP" sz="1800" b="0" i="0" smtClean="0">
                    <a:latin typeface="Cambria Math" panose="02040503050406030204" pitchFamily="18" charset="0"/>
                    <a:cs typeface="Phetsarath OT" charset="0"/>
                  </a:rPr>
                  <a:t>11</a:t>
                </a:r>
                <a:r>
                  <a:rPr lang="en-US" altLang="ja-JP" sz="1800" b="0" i="0" smtClean="0">
                    <a:latin typeface="Cambria Math" charset="0"/>
                    <a:cs typeface="Phetsarath OT" charset="0"/>
                  </a:rPr>
                  <a:t>)</a:t>
                </a:r>
                <a:r>
                  <a:rPr lang="en-US" altLang="ja-JP" sz="1800" b="0" i="0">
                    <a:latin typeface="Cambria Math" charset="0"/>
                    <a:cs typeface="Phetsarath OT" charset="0"/>
                  </a:rPr>
                  <a:t>^</a:t>
                </a:r>
                <a:r>
                  <a:rPr lang="en-US" altLang="ja-JP" sz="1800" b="0" i="0">
                    <a:latin typeface="Cambria Math" panose="02040503050406030204" pitchFamily="18" charset="0"/>
                    <a:cs typeface="Phetsarath OT" charset="0"/>
                  </a:rPr>
                  <a:t>30</a:t>
                </a:r>
                <a:r>
                  <a:rPr lang="en-US" altLang="ja-JP" sz="1800" b="0" i="0">
                    <a:latin typeface="Cambria Math" charset="0"/>
                    <a:cs typeface="Phetsarath OT" charset="0"/>
                  </a:rPr>
                  <a:t> </a:t>
                </a:r>
                <a:r>
                  <a:rPr lang="en-US" altLang="ja-JP" sz="1800" b="0" i="0">
                    <a:latin typeface="Cambria Math" panose="02040503050406030204" pitchFamily="18" charset="0"/>
                    <a:cs typeface="Phetsarath OT" charset="0"/>
                  </a:rPr>
                  <a:t>+400</a:t>
                </a:r>
                <a:r>
                  <a:rPr lang="en-US" altLang="ja-JP" sz="1800" b="0" i="0">
                    <a:latin typeface="Cambria Math" charset="0"/>
                    <a:cs typeface="Phetsarath OT" charset="0"/>
                  </a:rPr>
                  <a:t>/(</a:t>
                </a:r>
                <a:r>
                  <a:rPr lang="en-US" altLang="ja-JP" sz="1800" b="0" i="0">
                    <a:latin typeface="Cambria Math" panose="02040503050406030204" pitchFamily="18" charset="0"/>
                    <a:cs typeface="Phetsarath OT" charset="0"/>
                  </a:rPr>
                  <a:t>1</a:t>
                </a:r>
                <a:r>
                  <a:rPr lang="en-US" altLang="ja-JP" sz="1800" b="0" i="0" smtClean="0">
                    <a:latin typeface="Cambria Math" panose="02040503050406030204" pitchFamily="18" charset="0"/>
                    <a:cs typeface="Phetsarath OT" charset="0"/>
                  </a:rPr>
                  <a:t>.11</a:t>
                </a:r>
                <a:r>
                  <a:rPr lang="en-US" altLang="ja-JP" sz="1800" b="0" i="0" smtClean="0">
                    <a:latin typeface="Cambria Math" charset="0"/>
                    <a:cs typeface="Phetsarath OT" charset="0"/>
                  </a:rPr>
                  <a:t>)</a:t>
                </a:r>
                <a:r>
                  <a:rPr lang="en-US" altLang="ja-JP" sz="1800" b="0" i="0">
                    <a:latin typeface="Cambria Math" charset="0"/>
                    <a:cs typeface="Phetsarath OT" charset="0"/>
                  </a:rPr>
                  <a:t>^</a:t>
                </a:r>
                <a:r>
                  <a:rPr lang="en-US" altLang="ja-JP" sz="1800" b="0" i="0">
                    <a:latin typeface="Cambria Math" panose="02040503050406030204" pitchFamily="18" charset="0"/>
                    <a:cs typeface="Phetsarath OT" charset="0"/>
                  </a:rPr>
                  <a:t>15</a:t>
                </a:r>
                <a:r>
                  <a:rPr lang="en-US" altLang="ja-JP" sz="1800" b="0" i="0">
                    <a:latin typeface="Cambria Math" charset="0"/>
                    <a:cs typeface="Phetsarath OT" charset="0"/>
                  </a:rPr>
                  <a:t> ]</a:t>
                </a:r>
                <a:r>
                  <a:rPr lang="en-US" altLang="ja-JP" sz="1800" b="0" i="0" smtClean="0">
                    <a:latin typeface="Cambria Math" panose="02040503050406030204" pitchFamily="18" charset="0"/>
                    <a:cs typeface="Phetsarath OT" charset="0"/>
                  </a:rPr>
                  <a:t>/</a:t>
                </a:r>
                <a:r>
                  <a:rPr lang="en-US" altLang="ja-JP" sz="1800" b="0" i="0" smtClean="0">
                    <a:latin typeface="Cambria Math" charset="0"/>
                    <a:cs typeface="Phetsarath OT" charset="0"/>
                  </a:rPr>
                  <a:t>[</a:t>
                </a:r>
                <a:r>
                  <a:rPr lang="en-US" altLang="ja-JP" sz="1800" b="0" i="0">
                    <a:latin typeface="Cambria Math" panose="02040503050406030204" pitchFamily="18" charset="0"/>
                    <a:cs typeface="Phetsarath OT" charset="0"/>
                  </a:rPr>
                  <a:t>200</a:t>
                </a:r>
                <a:r>
                  <a:rPr lang="en-US" altLang="ja-JP" sz="1800" b="0" i="0">
                    <a:latin typeface="Cambria Math" charset="0"/>
                    <a:cs typeface="Phetsarath OT" charset="0"/>
                  </a:rPr>
                  <a:t>/(</a:t>
                </a:r>
                <a:r>
                  <a:rPr lang="en-US" altLang="ja-JP" sz="1800" b="0" i="0">
                    <a:latin typeface="Cambria Math" panose="02040503050406030204" pitchFamily="18" charset="0"/>
                    <a:cs typeface="Phetsarath OT" charset="0"/>
                  </a:rPr>
                  <a:t>1.</a:t>
                </a:r>
                <a:r>
                  <a:rPr lang="en-US" altLang="ja-JP" sz="1800" b="0" i="0" smtClean="0">
                    <a:latin typeface="Cambria Math" panose="02040503050406030204" pitchFamily="18" charset="0"/>
                    <a:cs typeface="Phetsarath OT" charset="0"/>
                  </a:rPr>
                  <a:t>11</a:t>
                </a:r>
                <a:r>
                  <a:rPr lang="en-US" altLang="ja-JP" sz="1800" b="0" i="0" smtClean="0">
                    <a:latin typeface="Cambria Math" charset="0"/>
                    <a:cs typeface="Phetsarath OT" charset="0"/>
                  </a:rPr>
                  <a:t>)</a:t>
                </a:r>
                <a:r>
                  <a:rPr lang="en-US" altLang="ja-JP" sz="1800" b="0" i="0">
                    <a:latin typeface="Cambria Math" charset="0"/>
                    <a:cs typeface="Phetsarath OT" charset="0"/>
                  </a:rPr>
                  <a:t>^</a:t>
                </a:r>
                <a:r>
                  <a:rPr lang="en-US" altLang="ja-JP" sz="1800" b="0" i="0">
                    <a:latin typeface="Cambria Math" panose="02040503050406030204" pitchFamily="18" charset="0"/>
                    <a:cs typeface="Phetsarath OT" charset="0"/>
                  </a:rPr>
                  <a:t>5</a:t>
                </a:r>
                <a:r>
                  <a:rPr lang="en-US" altLang="ja-JP" sz="1800" b="0" i="0">
                    <a:latin typeface="Cambria Math" charset="0"/>
                    <a:cs typeface="Phetsarath OT" charset="0"/>
                  </a:rPr>
                  <a:t> </a:t>
                </a:r>
                <a:r>
                  <a:rPr lang="en-US" altLang="ja-JP" sz="1800" b="0" i="0">
                    <a:latin typeface="Cambria Math" panose="02040503050406030204" pitchFamily="18" charset="0"/>
                    <a:cs typeface="Phetsarath OT" charset="0"/>
                  </a:rPr>
                  <a:t>−500</a:t>
                </a:r>
                <a:r>
                  <a:rPr lang="en-US" altLang="ja-JP" sz="1800" b="0" i="0">
                    <a:latin typeface="Cambria Math" charset="0"/>
                    <a:cs typeface="Phetsarath OT" charset="0"/>
                  </a:rPr>
                  <a:t>]</a:t>
                </a:r>
                <a:r>
                  <a:rPr lang="en-US" altLang="ja-JP" sz="1800" b="0" i="0" smtClean="0">
                    <a:latin typeface="Cambria Math" panose="02040503050406030204" pitchFamily="18" charset="0"/>
                    <a:ea typeface="Cambria Math" panose="02040503050406030204" pitchFamily="18" charset="0"/>
                    <a:cs typeface="Phetsarath OT" charset="0"/>
                  </a:rPr>
                  <a:t>≈0.68</a:t>
                </a:r>
                <a:endParaRPr lang="en-US" sz="1800" dirty="0"/>
              </a:p>
              <a:p>
                <a:endParaRPr lang="en-US" dirty="0"/>
              </a:p>
            </p:txBody>
          </p:sp>
        </mc:Fallback>
      </mc:AlternateContent>
      <p:sp>
        <p:nvSpPr>
          <p:cNvPr id="4" name="Slide Number Placeholder 3"/>
          <p:cNvSpPr>
            <a:spLocks noGrp="1"/>
          </p:cNvSpPr>
          <p:nvPr>
            <p:ph type="sldNum" sz="quarter" idx="10"/>
          </p:nvPr>
        </p:nvSpPr>
        <p:spPr/>
        <p:txBody>
          <a:bodyPr/>
          <a:lstStyle/>
          <a:p>
            <a:fld id="{D1FBE022-5B55-4ACC-B532-C7BB91C930BD}" type="slidenum">
              <a:rPr lang="th-TH" smtClean="0"/>
              <a:pPr/>
              <a:t>40</a:t>
            </a:fld>
            <a:endParaRPr lang="th-TH"/>
          </a:p>
        </p:txBody>
      </p:sp>
    </p:spTree>
    <p:extLst>
      <p:ext uri="{BB962C8B-B14F-4D97-AF65-F5344CB8AC3E}">
        <p14:creationId xmlns:p14="http://schemas.microsoft.com/office/powerpoint/2010/main" val="5493875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800" dirty="0">
                <a:solidFill>
                  <a:schemeClr val="bg1"/>
                </a:solidFill>
                <a:latin typeface="Phetsarath OT" charset="0"/>
                <a:cs typeface="Phetsarath OT" charset="0"/>
              </a:rPr>
              <a:t>Commentary:  </a:t>
            </a:r>
            <a:r>
              <a:rPr lang="en-US" altLang="ko-KR" sz="1800" dirty="0">
                <a:solidFill>
                  <a:schemeClr val="bg1"/>
                </a:solidFill>
                <a:latin typeface="Phetsarath OT" charset="0"/>
                <a:ea typeface="굴림" pitchFamily="50" charset="-127"/>
                <a:cs typeface="Phetsarath OT" charset="0"/>
              </a:rPr>
              <a:t>The answer is False, </a:t>
            </a:r>
            <a:r>
              <a:rPr lang="en-US" sz="1800" dirty="0">
                <a:solidFill>
                  <a:schemeClr val="bg1"/>
                </a:solidFill>
                <a:latin typeface="Phetsarath OT" charset="0"/>
                <a:cs typeface="Phetsarath OT" charset="0"/>
              </a:rPr>
              <a:t>IRR=13%</a:t>
            </a:r>
          </a:p>
          <a:p>
            <a:endParaRPr lang="th-TH" sz="1800" dirty="0">
              <a:solidFill>
                <a:schemeClr val="bg1"/>
              </a:solidFill>
              <a:latin typeface="Phetsarath OT" charset="0"/>
            </a:endParaRPr>
          </a:p>
          <a:p>
            <a:endParaRPr lang="en-US" dirty="0"/>
          </a:p>
        </p:txBody>
      </p:sp>
      <p:sp>
        <p:nvSpPr>
          <p:cNvPr id="4" name="Slide Number Placeholder 3"/>
          <p:cNvSpPr>
            <a:spLocks noGrp="1"/>
          </p:cNvSpPr>
          <p:nvPr>
            <p:ph type="sldNum" sz="quarter" idx="10"/>
          </p:nvPr>
        </p:nvSpPr>
        <p:spPr/>
        <p:txBody>
          <a:bodyPr/>
          <a:lstStyle/>
          <a:p>
            <a:fld id="{D1FBE022-5B55-4ACC-B532-C7BB91C930BD}" type="slidenum">
              <a:rPr lang="th-TH" smtClean="0"/>
              <a:pPr/>
              <a:t>41</a:t>
            </a:fld>
            <a:endParaRPr lang="th-TH"/>
          </a:p>
        </p:txBody>
      </p:sp>
    </p:spTree>
    <p:extLst>
      <p:ext uri="{BB962C8B-B14F-4D97-AF65-F5344CB8AC3E}">
        <p14:creationId xmlns:p14="http://schemas.microsoft.com/office/powerpoint/2010/main" val="112718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20000"/>
              </a:spcBef>
              <a:spcAft>
                <a:spcPct val="0"/>
              </a:spcAft>
              <a:defRPr/>
            </a:pPr>
            <a:r>
              <a:rPr lang="en-US" altLang="ko-KR" sz="2000" dirty="0">
                <a:solidFill>
                  <a:srgbClr val="FF0000"/>
                </a:solidFill>
                <a:latin typeface="Phetsarath OT" charset="0"/>
                <a:ea typeface="굴림" pitchFamily="50" charset="-127"/>
                <a:cs typeface="Phetsarath OT" charset="0"/>
              </a:rPr>
              <a:t>#2</a:t>
            </a:r>
            <a:r>
              <a:rPr lang="en-US" altLang="ko-KR" sz="1800" dirty="0">
                <a:latin typeface="Phetsarath OT" charset="0"/>
                <a:cs typeface="Phetsarath OT" charset="0"/>
              </a:rPr>
              <a:t> </a:t>
            </a:r>
            <a:r>
              <a:rPr lang="en-US" sz="1800" dirty="0">
                <a:latin typeface="Phetsarath OT" charset="0"/>
                <a:cs typeface="Phetsarath OT" charset="0"/>
              </a:rPr>
              <a:t> There are 4 topics in this lesson:</a:t>
            </a:r>
          </a:p>
          <a:p>
            <a:pPr lvl="0" eaLnBrk="0" fontAlgn="base" hangingPunct="0">
              <a:spcBef>
                <a:spcPct val="20000"/>
              </a:spcBef>
              <a:spcAft>
                <a:spcPct val="0"/>
              </a:spcAft>
              <a:defRPr/>
            </a:pPr>
            <a:r>
              <a:rPr lang="en-US" altLang="ko-KR" sz="1800" dirty="0">
                <a:solidFill>
                  <a:srgbClr val="FF0000"/>
                </a:solidFill>
                <a:latin typeface="Phetsarath OT" charset="0"/>
                <a:ea typeface="굴림" pitchFamily="50" charset="-127"/>
                <a:cs typeface="Phetsarath OT" charset="0"/>
              </a:rPr>
              <a:t>#3 </a:t>
            </a:r>
            <a:r>
              <a:rPr lang="en-US" sz="1800" dirty="0">
                <a:latin typeface="Phetsarath OT" charset="0"/>
                <a:ea typeface="Arial Unicode MS" pitchFamily="50" charset="-127"/>
                <a:cs typeface="Phetsarath OT" charset="0"/>
              </a:rPr>
              <a:t>First, I will present about </a:t>
            </a:r>
            <a:r>
              <a:rPr lang="en-US" sz="1800" dirty="0">
                <a:latin typeface="Phetsarath OT" charset="0"/>
                <a:ea typeface="Arial Unicode MS" pitchFamily="34" charset="-128"/>
                <a:cs typeface="Phetsarath OT" charset="0"/>
              </a:rPr>
              <a:t>c</a:t>
            </a:r>
            <a:r>
              <a:rPr lang="en-US" altLang="ko-KR" sz="1800" dirty="0">
                <a:latin typeface="Phetsarath OT" charset="0"/>
                <a:ea typeface="Arial Unicode MS" pitchFamily="34" charset="-128"/>
                <a:cs typeface="Phetsarath OT" charset="0"/>
              </a:rPr>
              <a:t>apital and interest</a:t>
            </a:r>
            <a:endParaRPr lang="ko-KR" altLang="en-US" sz="1800" dirty="0">
              <a:latin typeface="Phetsarath OT" charset="0"/>
              <a:ea typeface="굴림" pitchFamily="50" charset="-127"/>
              <a:cs typeface="Phetsarath OT" charset="0"/>
            </a:endParaRPr>
          </a:p>
          <a:p>
            <a:pPr lvl="0" eaLnBrk="0" fontAlgn="base" hangingPunct="0">
              <a:spcBef>
                <a:spcPct val="20000"/>
              </a:spcBef>
              <a:spcAft>
                <a:spcPct val="0"/>
              </a:spcAft>
              <a:defRPr/>
            </a:pPr>
            <a:r>
              <a:rPr lang="en-US" altLang="ko-KR" sz="1800" dirty="0">
                <a:solidFill>
                  <a:srgbClr val="FF0000"/>
                </a:solidFill>
                <a:latin typeface="Phetsarath OT" charset="0"/>
                <a:ea typeface="굴림" pitchFamily="50" charset="-127"/>
                <a:cs typeface="Phetsarath OT" charset="0"/>
              </a:rPr>
              <a:t>#4  </a:t>
            </a:r>
            <a:r>
              <a:rPr lang="en-US" altLang="ko-KR" sz="1800" dirty="0">
                <a:latin typeface="Phetsarath OT" charset="0"/>
                <a:ea typeface="Arial Unicode MS" pitchFamily="50" charset="-127"/>
                <a:cs typeface="Phetsarath OT" charset="0"/>
              </a:rPr>
              <a:t>Second, I will elaborate on </a:t>
            </a:r>
            <a:r>
              <a:rPr lang="en-US" altLang="ko-KR" sz="1800" dirty="0">
                <a:latin typeface="Phetsarath OT" charset="0"/>
                <a:ea typeface="Arial Unicode MS" pitchFamily="34" charset="-128"/>
                <a:cs typeface="Phetsarath OT" charset="0"/>
              </a:rPr>
              <a:t>present and Net present value</a:t>
            </a:r>
            <a:endParaRPr lang="ko-KR" altLang="en-US" sz="1800" dirty="0">
              <a:latin typeface="Phetsarath OT" charset="0"/>
              <a:ea typeface="굴림" pitchFamily="50" charset="-127"/>
              <a:cs typeface="Phetsarath OT" charset="0"/>
            </a:endParaRPr>
          </a:p>
          <a:p>
            <a:pPr eaLnBrk="0" fontAlgn="base" hangingPunct="0">
              <a:spcBef>
                <a:spcPct val="20000"/>
              </a:spcBef>
              <a:spcAft>
                <a:spcPct val="0"/>
              </a:spcAft>
              <a:defRPr/>
            </a:pPr>
            <a:r>
              <a:rPr lang="en-US" altLang="ko-KR" sz="1800" dirty="0">
                <a:solidFill>
                  <a:srgbClr val="FF0000"/>
                </a:solidFill>
                <a:latin typeface="Phetsarath OT" charset="0"/>
                <a:ea typeface="굴림" pitchFamily="50" charset="-127"/>
                <a:cs typeface="Phetsarath OT" charset="0"/>
              </a:rPr>
              <a:t>#5 </a:t>
            </a:r>
            <a:r>
              <a:rPr lang="en-US" altLang="ko-KR" sz="1800" dirty="0">
                <a:latin typeface="Phetsarath OT" charset="0"/>
                <a:ea typeface="Arial Unicode MS" pitchFamily="50" charset="-127"/>
                <a:cs typeface="Phetsarath OT" charset="0"/>
              </a:rPr>
              <a:t>Then, </a:t>
            </a:r>
            <a:r>
              <a:rPr lang="en-US" altLang="ko-KR" sz="1800" dirty="0">
                <a:latin typeface="Phetsarath OT" charset="0"/>
                <a:ea typeface="Arial Unicode MS" pitchFamily="34" charset="-128"/>
                <a:cs typeface="Phetsarath OT" charset="0"/>
              </a:rPr>
              <a:t>investment Criteria</a:t>
            </a:r>
            <a:r>
              <a:rPr lang="lo-LA" altLang="ko-KR" sz="1800" dirty="0">
                <a:latin typeface="Phetsarath OT" charset="0"/>
                <a:ea typeface="Arial Unicode MS" pitchFamily="34" charset="-128"/>
                <a:cs typeface="Phetsarath OT" charset="0"/>
              </a:rPr>
              <a:t> </a:t>
            </a:r>
            <a:r>
              <a:rPr lang="en-US" altLang="ko-KR" sz="1800" dirty="0">
                <a:latin typeface="Phetsarath OT" charset="0"/>
                <a:ea typeface="Arial Unicode MS" pitchFamily="34" charset="-128"/>
                <a:cs typeface="Phetsarath OT" charset="0"/>
              </a:rPr>
              <a:t>will be discussed</a:t>
            </a:r>
            <a:endParaRPr lang="en-US" altLang="ko-KR" sz="1800" dirty="0">
              <a:latin typeface="Phetsarath OT" charset="0"/>
              <a:ea typeface="굴림" pitchFamily="50" charset="-127"/>
              <a:cs typeface="Phetsarath OT" charset="0"/>
            </a:endParaRPr>
          </a:p>
          <a:p>
            <a:pPr lvl="0" eaLnBrk="0" fontAlgn="base" hangingPunct="0">
              <a:spcBef>
                <a:spcPct val="20000"/>
              </a:spcBef>
              <a:spcAft>
                <a:spcPct val="0"/>
              </a:spcAft>
              <a:defRPr/>
            </a:pPr>
            <a:r>
              <a:rPr lang="en-US" altLang="ko-KR" sz="1800" dirty="0">
                <a:solidFill>
                  <a:srgbClr val="FF0000"/>
                </a:solidFill>
                <a:latin typeface="Phetsarath OT" charset="0"/>
                <a:ea typeface="굴림" pitchFamily="50" charset="-127"/>
                <a:cs typeface="Phetsarath OT" charset="0"/>
              </a:rPr>
              <a:t>#6</a:t>
            </a:r>
            <a:r>
              <a:rPr lang="en-US" altLang="ko-KR" sz="1800" dirty="0">
                <a:latin typeface="Phetsarath OT" charset="0"/>
                <a:ea typeface="Arial Unicode MS" pitchFamily="50" charset="-127"/>
                <a:cs typeface="Phetsarath OT" charset="0"/>
              </a:rPr>
              <a:t>Finally, learners will learn  about </a:t>
            </a:r>
            <a:r>
              <a:rPr lang="en-US" altLang="ko-KR" sz="1800" dirty="0">
                <a:latin typeface="Phetsarath OT" charset="0"/>
                <a:ea typeface="굴림" pitchFamily="50" charset="-127"/>
                <a:cs typeface="Phetsarath OT" charset="0"/>
              </a:rPr>
              <a:t>Case example of investment appraisal of a forestry plantation</a:t>
            </a:r>
          </a:p>
          <a:p>
            <a:endParaRPr lang="en-US" dirty="0"/>
          </a:p>
        </p:txBody>
      </p:sp>
      <p:sp>
        <p:nvSpPr>
          <p:cNvPr id="4" name="Slide Number Placeholder 3"/>
          <p:cNvSpPr>
            <a:spLocks noGrp="1"/>
          </p:cNvSpPr>
          <p:nvPr>
            <p:ph type="sldNum" sz="quarter" idx="10"/>
          </p:nvPr>
        </p:nvSpPr>
        <p:spPr/>
        <p:txBody>
          <a:bodyPr/>
          <a:lstStyle/>
          <a:p>
            <a:fld id="{D1FBE022-5B55-4ACC-B532-C7BB91C930BD}" type="slidenum">
              <a:rPr lang="th-TH" smtClean="0"/>
              <a:pPr/>
              <a:t>6</a:t>
            </a:fld>
            <a:endParaRPr lang="th-TH"/>
          </a:p>
        </p:txBody>
      </p:sp>
    </p:spTree>
    <p:extLst>
      <p:ext uri="{BB962C8B-B14F-4D97-AF65-F5344CB8AC3E}">
        <p14:creationId xmlns:p14="http://schemas.microsoft.com/office/powerpoint/2010/main" val="371704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FF0000"/>
                </a:solidFill>
                <a:latin typeface="Phetsarath OT" charset="0"/>
                <a:cs typeface="Phetsarath OT" charset="0"/>
              </a:rPr>
              <a:t> #2  </a:t>
            </a:r>
            <a:r>
              <a:rPr lang="en-US" sz="1800" dirty="0">
                <a:latin typeface="Phetsarath OT" charset="0"/>
                <a:cs typeface="Phetsarath OT" charset="0"/>
              </a:rPr>
              <a:t>Let’s do the quick pre-test about your experience! Please choose the only one right answer!</a:t>
            </a:r>
          </a:p>
          <a:p>
            <a:r>
              <a:rPr lang="en-US" sz="1800" dirty="0">
                <a:solidFill>
                  <a:schemeClr val="tx1"/>
                </a:solidFill>
              </a:rPr>
              <a:t>Answer: 3</a:t>
            </a:r>
          </a:p>
          <a:p>
            <a:pPr lvl="0" latinLnBrk="1">
              <a:spcBef>
                <a:spcPct val="20000"/>
              </a:spcBef>
            </a:pPr>
            <a:r>
              <a:rPr lang="en-US" sz="1800" dirty="0">
                <a:solidFill>
                  <a:schemeClr val="tx1"/>
                </a:solidFill>
              </a:rPr>
              <a:t>Commentary: </a:t>
            </a:r>
            <a:r>
              <a:rPr lang="en-US" sz="1800" dirty="0">
                <a:solidFill>
                  <a:schemeClr val="tx1"/>
                </a:solidFill>
                <a:latin typeface="Phetsarath OT" charset="0"/>
                <a:cs typeface="Phetsarath OT" charset="0"/>
              </a:rPr>
              <a:t>If we consider trees and land as capital, two of the most important input in forestry are capital and time. This is because forestry investment needs tree and land to be established. Furthermore, trees take so many years in order to be ready for harvesting which is unlike agricultural crops.</a:t>
            </a:r>
          </a:p>
        </p:txBody>
      </p:sp>
      <p:sp>
        <p:nvSpPr>
          <p:cNvPr id="4" name="Slide Number Placeholder 3"/>
          <p:cNvSpPr>
            <a:spLocks noGrp="1"/>
          </p:cNvSpPr>
          <p:nvPr>
            <p:ph type="sldNum" sz="quarter" idx="10"/>
          </p:nvPr>
        </p:nvSpPr>
        <p:spPr/>
        <p:txBody>
          <a:bodyPr/>
          <a:lstStyle/>
          <a:p>
            <a:fld id="{D1FBE022-5B55-4ACC-B532-C7BB91C930BD}" type="slidenum">
              <a:rPr lang="th-TH" smtClean="0"/>
              <a:pPr/>
              <a:t>7</a:t>
            </a:fld>
            <a:endParaRPr lang="th-TH"/>
          </a:p>
        </p:txBody>
      </p:sp>
    </p:spTree>
    <p:extLst>
      <p:ext uri="{BB962C8B-B14F-4D97-AF65-F5344CB8AC3E}">
        <p14:creationId xmlns:p14="http://schemas.microsoft.com/office/powerpoint/2010/main" val="869439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rPr>
              <a:t>#2 </a:t>
            </a:r>
            <a:r>
              <a:rPr lang="en-US" altLang="ko-KR" sz="1800" dirty="0">
                <a:latin typeface="Phetsarath OT" charset="0"/>
                <a:ea typeface="Arial Unicode MS" pitchFamily="34" charset="-128"/>
                <a:cs typeface="Phetsarath OT" charset="0"/>
              </a:rPr>
              <a:t>Topic01: </a:t>
            </a:r>
            <a:r>
              <a:rPr lang="en-US" altLang="ko-KR" sz="1800" dirty="0">
                <a:latin typeface="Phetsarath OT" charset="0"/>
                <a:ea typeface="Arial Unicode MS" pitchFamily="34" charset="-128"/>
                <a:cs typeface="Arial Unicode MS" pitchFamily="34" charset="-128"/>
              </a:rPr>
              <a:t>Capital and interest</a:t>
            </a:r>
          </a:p>
          <a:p>
            <a:endParaRPr lang="en-US" dirty="0"/>
          </a:p>
        </p:txBody>
      </p:sp>
      <p:sp>
        <p:nvSpPr>
          <p:cNvPr id="4" name="Slide Number Placeholder 3"/>
          <p:cNvSpPr>
            <a:spLocks noGrp="1"/>
          </p:cNvSpPr>
          <p:nvPr>
            <p:ph type="sldNum" sz="quarter" idx="10"/>
          </p:nvPr>
        </p:nvSpPr>
        <p:spPr/>
        <p:txBody>
          <a:bodyPr/>
          <a:lstStyle/>
          <a:p>
            <a:fld id="{D1FBE022-5B55-4ACC-B532-C7BB91C930BD}" type="slidenum">
              <a:rPr lang="th-TH" smtClean="0"/>
              <a:pPr/>
              <a:t>8</a:t>
            </a:fld>
            <a:endParaRPr lang="th-TH"/>
          </a:p>
        </p:txBody>
      </p:sp>
    </p:spTree>
    <p:extLst>
      <p:ext uri="{BB962C8B-B14F-4D97-AF65-F5344CB8AC3E}">
        <p14:creationId xmlns:p14="http://schemas.microsoft.com/office/powerpoint/2010/main" val="332267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0000"/>
                </a:solidFill>
                <a:latin typeface="Phetsarath OT" charset="0"/>
                <a:cs typeface="Phetsarath OT" charset="0"/>
              </a:rPr>
              <a:t>#2 </a:t>
            </a:r>
            <a:r>
              <a:rPr lang="en-US" sz="1200" dirty="0">
                <a:latin typeface="Phetsarath OT" charset="0"/>
                <a:cs typeface="Phetsarath OT" charset="0"/>
              </a:rPr>
              <a:t>The classical economic theory defines capital as durable goods produced by human and used in production. Broadly speaking, three types of capital assets can be classified:</a:t>
            </a:r>
          </a:p>
          <a:p>
            <a:pPr marL="457200" indent="-457200">
              <a:buClr>
                <a:srgbClr val="000000"/>
              </a:buClr>
              <a:buFont typeface="+mj-lt"/>
              <a:buAutoNum type="arabicPeriod"/>
            </a:pPr>
            <a:r>
              <a:rPr lang="en-US" sz="1200" dirty="0">
                <a:solidFill>
                  <a:srgbClr val="FF0000"/>
                </a:solidFill>
              </a:rPr>
              <a:t>#4</a:t>
            </a:r>
            <a:r>
              <a:rPr lang="en-US" sz="1200" dirty="0">
                <a:latin typeface="Phetsarath OT" charset="0"/>
                <a:cs typeface="Phetsarath OT" charset="0"/>
              </a:rPr>
              <a:t>Durable goods such as machinery, equipment, tools, works of art, and building, inventories of goods</a:t>
            </a:r>
          </a:p>
          <a:p>
            <a:pPr marL="457200" indent="-457200">
              <a:buClr>
                <a:srgbClr val="000000"/>
              </a:buClr>
              <a:buFont typeface="+mj-lt"/>
              <a:buAutoNum type="arabicPeriod"/>
            </a:pPr>
            <a:r>
              <a:rPr lang="en-US" sz="1200" dirty="0">
                <a:solidFill>
                  <a:srgbClr val="FF0000"/>
                </a:solidFill>
              </a:rPr>
              <a:t>#5</a:t>
            </a:r>
            <a:r>
              <a:rPr lang="en-US" sz="1200" dirty="0">
                <a:latin typeface="Phetsarath OT" charset="0"/>
                <a:cs typeface="Phetsarath OT" charset="0"/>
              </a:rPr>
              <a:t>Financial assets such as saving accounts bonds, stocks, and certificates of deposit</a:t>
            </a:r>
          </a:p>
          <a:p>
            <a:pPr marL="457200" indent="-457200">
              <a:buClr>
                <a:srgbClr val="000000"/>
              </a:buClr>
              <a:buFont typeface="+mj-lt"/>
              <a:buAutoNum type="arabicPeriod"/>
            </a:pPr>
            <a:r>
              <a:rPr lang="en-US" sz="1200" dirty="0">
                <a:solidFill>
                  <a:srgbClr val="FF0000"/>
                </a:solidFill>
              </a:rPr>
              <a:t>#6</a:t>
            </a:r>
            <a:r>
              <a:rPr lang="en-US" sz="1200" dirty="0">
                <a:latin typeface="Phetsarath OT" charset="0"/>
                <a:cs typeface="Phetsarath OT" charset="0"/>
              </a:rPr>
              <a:t>Land and natural resources such as coal, oil, and timber</a:t>
            </a:r>
          </a:p>
          <a:p>
            <a:pPr>
              <a:buClr>
                <a:srgbClr val="000000"/>
              </a:buClr>
            </a:pPr>
            <a:r>
              <a:rPr lang="en-US" sz="1200" dirty="0">
                <a:solidFill>
                  <a:srgbClr val="FF0000"/>
                </a:solidFill>
              </a:rPr>
              <a:t>#7</a:t>
            </a:r>
            <a:r>
              <a:rPr lang="en-US" sz="1200" dirty="0">
                <a:latin typeface="Phetsarath OT" charset="0"/>
                <a:cs typeface="Phetsarath OT" charset="0"/>
              </a:rPr>
              <a:t>By looking at their similarities, they are all assets that can be bought and sold. If you buy an asset, you give up the chance to spend that money now on goods and services.</a:t>
            </a:r>
          </a:p>
        </p:txBody>
      </p:sp>
      <p:sp>
        <p:nvSpPr>
          <p:cNvPr id="4" name="Slide Number Placeholder 3"/>
          <p:cNvSpPr>
            <a:spLocks noGrp="1"/>
          </p:cNvSpPr>
          <p:nvPr>
            <p:ph type="sldNum" sz="quarter" idx="10"/>
          </p:nvPr>
        </p:nvSpPr>
        <p:spPr/>
        <p:txBody>
          <a:bodyPr/>
          <a:lstStyle/>
          <a:p>
            <a:fld id="{D1FBE022-5B55-4ACC-B532-C7BB91C930BD}" type="slidenum">
              <a:rPr lang="th-TH" smtClean="0"/>
              <a:t>9</a:t>
            </a:fld>
            <a:endParaRPr lang="th-TH"/>
          </a:p>
        </p:txBody>
      </p:sp>
    </p:spTree>
    <p:extLst>
      <p:ext uri="{BB962C8B-B14F-4D97-AF65-F5344CB8AC3E}">
        <p14:creationId xmlns:p14="http://schemas.microsoft.com/office/powerpoint/2010/main" val="1807444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r>
              <a:rPr lang="en-US" sz="1200" dirty="0">
                <a:solidFill>
                  <a:srgbClr val="FF0000"/>
                </a:solidFill>
                <a:latin typeface="Phetsarath OT" charset="0"/>
                <a:cs typeface="Phetsarath OT" charset="0"/>
              </a:rPr>
              <a:t>#2 </a:t>
            </a:r>
            <a:r>
              <a:rPr lang="en-US" sz="1200" dirty="0">
                <a:latin typeface="Phetsarath OT" charset="0"/>
                <a:cs typeface="Phetsarath OT" charset="0"/>
              </a:rPr>
              <a:t>Compounding interest</a:t>
            </a:r>
            <a:endParaRPr lang="en-US" sz="1200" dirty="0">
              <a:solidFill>
                <a:srgbClr val="FF0000"/>
              </a:solidFill>
              <a:latin typeface="Phetsarath OT" charset="0"/>
              <a:cs typeface="Phetsarath OT" charset="0"/>
            </a:endParaRPr>
          </a:p>
          <a:p>
            <a:pPr marL="228600" indent="-228600"/>
            <a:r>
              <a:rPr lang="en-US" sz="1200" dirty="0">
                <a:solidFill>
                  <a:srgbClr val="FF0000"/>
                </a:solidFill>
                <a:latin typeface="Phetsarath OT" charset="0"/>
                <a:cs typeface="Phetsarath OT" charset="0"/>
              </a:rPr>
              <a:t> #3</a:t>
            </a:r>
            <a:r>
              <a:rPr lang="en-US" sz="1200" dirty="0"/>
              <a:t>Figure 6.1 shows the capital growing at the compound interest rate without any income withdraw. Suppose, the interest rate of bank is 6 percent </a:t>
            </a:r>
            <a:r>
              <a:rPr lang="en-US" sz="1200" dirty="0" err="1"/>
              <a:t>p.a</a:t>
            </a:r>
            <a:r>
              <a:rPr lang="en-US" sz="1200" dirty="0"/>
              <a:t> and vertical axis shows the value in dollar term. </a:t>
            </a:r>
            <a:r>
              <a:rPr lang="en-US" sz="1200" dirty="0">
                <a:solidFill>
                  <a:srgbClr val="FF0000"/>
                </a:solidFill>
                <a:latin typeface="Phetsarath OT" charset="0"/>
                <a:cs typeface="Phetsarath OT" charset="0"/>
              </a:rPr>
              <a:t>#4</a:t>
            </a:r>
            <a:r>
              <a:rPr lang="en-US" sz="1200" dirty="0">
                <a:latin typeface="Phetsarath OT" charset="0"/>
                <a:cs typeface="Phetsarath OT" charset="0"/>
              </a:rPr>
              <a:t>To compute any future value </a:t>
            </a:r>
            <a:r>
              <a:rPr lang="en-US" sz="1200" dirty="0" err="1">
                <a:latin typeface="Phetsarath OT" charset="0"/>
                <a:cs typeface="Phetsarath OT" charset="0"/>
              </a:rPr>
              <a:t>Vn</a:t>
            </a:r>
            <a:r>
              <a:rPr lang="en-US" sz="1200" dirty="0">
                <a:latin typeface="Phetsarath OT" charset="0"/>
                <a:cs typeface="Phetsarath OT" charset="0"/>
              </a:rPr>
              <a:t> from an initial investment of V</a:t>
            </a:r>
            <a:r>
              <a:rPr lang="en-US" sz="1200" baseline="-25000" dirty="0">
                <a:latin typeface="Phetsarath OT" charset="0"/>
                <a:cs typeface="Phetsarath OT" charset="0"/>
              </a:rPr>
              <a:t>o</a:t>
            </a:r>
            <a:r>
              <a:rPr lang="en-US" sz="1200" dirty="0">
                <a:latin typeface="Phetsarath OT" charset="0"/>
                <a:cs typeface="Phetsarath OT" charset="0"/>
              </a:rPr>
              <a:t>, the following formula 6.1 is used</a:t>
            </a:r>
          </a:p>
        </p:txBody>
      </p:sp>
      <p:sp>
        <p:nvSpPr>
          <p:cNvPr id="4" name="Slide Number Placeholder 3"/>
          <p:cNvSpPr>
            <a:spLocks noGrp="1"/>
          </p:cNvSpPr>
          <p:nvPr>
            <p:ph type="sldNum" sz="quarter" idx="10"/>
          </p:nvPr>
        </p:nvSpPr>
        <p:spPr/>
        <p:txBody>
          <a:bodyPr/>
          <a:lstStyle/>
          <a:p>
            <a:fld id="{D1FBE022-5B55-4ACC-B532-C7BB91C930BD}" type="slidenum">
              <a:rPr lang="th-TH" smtClean="0"/>
              <a:t>10</a:t>
            </a:fld>
            <a:endParaRPr lang="th-TH"/>
          </a:p>
        </p:txBody>
      </p:sp>
    </p:spTree>
    <p:extLst>
      <p:ext uri="{BB962C8B-B14F-4D97-AF65-F5344CB8AC3E}">
        <p14:creationId xmlns:p14="http://schemas.microsoft.com/office/powerpoint/2010/main" val="1151572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r>
              <a:rPr lang="en-US" sz="1200" dirty="0">
                <a:solidFill>
                  <a:srgbClr val="FF0000"/>
                </a:solidFill>
                <a:latin typeface="Phetsarath OT" charset="0"/>
                <a:cs typeface="Phetsarath OT" charset="0"/>
              </a:rPr>
              <a:t>#3~1 </a:t>
            </a:r>
            <a:r>
              <a:rPr lang="en-US" sz="1200" dirty="0">
                <a:latin typeface="Phetsarath OT" charset="0"/>
                <a:cs typeface="Phetsarath OT" charset="0"/>
              </a:rPr>
              <a:t>For instance, if we put $2  dollar in the bank at year  0 at 6 percent interest, it will grow </a:t>
            </a:r>
            <a:r>
              <a:rPr lang="en-US" sz="1200" dirty="0" err="1">
                <a:latin typeface="Phetsarath OT" charset="0"/>
                <a:cs typeface="Phetsarath OT" charset="0"/>
              </a:rPr>
              <a:t>V</a:t>
            </a:r>
            <a:r>
              <a:rPr lang="en-US" sz="1200" baseline="-25000" dirty="0" err="1">
                <a:latin typeface="Phetsarath OT" charset="0"/>
                <a:cs typeface="Phetsarath OT" charset="0"/>
              </a:rPr>
              <a:t>n</a:t>
            </a:r>
            <a:r>
              <a:rPr lang="en-US" sz="1200" dirty="0">
                <a:latin typeface="Phetsarath OT" charset="0"/>
                <a:cs typeface="Phetsarath OT" charset="0"/>
              </a:rPr>
              <a:t>=2(1.06)</a:t>
            </a:r>
            <a:r>
              <a:rPr lang="en-US" sz="1200" baseline="30000" dirty="0">
                <a:latin typeface="Phetsarath OT" charset="0"/>
                <a:cs typeface="Phetsarath OT" charset="0"/>
              </a:rPr>
              <a:t>15</a:t>
            </a:r>
            <a:r>
              <a:rPr lang="en-US" sz="1200" dirty="0">
                <a:latin typeface="Phetsarath OT" charset="0"/>
                <a:cs typeface="Phetsarath OT" charset="0"/>
              </a:rPr>
              <a:t>= $4.79 in n= 15 years as shown in figure 1.2. So at 6 percent interest, you will more than double your money in 15 years. </a:t>
            </a:r>
          </a:p>
          <a:p>
            <a:pPr marL="228600" indent="-228600"/>
            <a:r>
              <a:rPr lang="en-US" sz="1200" dirty="0">
                <a:solidFill>
                  <a:srgbClr val="FF0000"/>
                </a:solidFill>
                <a:latin typeface="Phetsarath OT" charset="0"/>
                <a:cs typeface="Phetsarath OT" charset="0"/>
              </a:rPr>
              <a:t>#3~2 </a:t>
            </a:r>
            <a:r>
              <a:rPr lang="en-US" sz="1200" dirty="0">
                <a:latin typeface="Phetsarath OT" charset="0"/>
                <a:cs typeface="Phetsarath OT" charset="0"/>
              </a:rPr>
              <a:t>Likewise, if we put $10  dollar in the bank at year  0 at 6 percent interest, it will grow </a:t>
            </a:r>
            <a:r>
              <a:rPr lang="en-US" sz="1200" dirty="0" err="1">
                <a:latin typeface="Phetsarath OT" charset="0"/>
                <a:cs typeface="Phetsarath OT" charset="0"/>
              </a:rPr>
              <a:t>V</a:t>
            </a:r>
            <a:r>
              <a:rPr lang="en-US" sz="1200" baseline="-25000" dirty="0" err="1">
                <a:latin typeface="Phetsarath OT" charset="0"/>
                <a:cs typeface="Phetsarath OT" charset="0"/>
              </a:rPr>
              <a:t>n</a:t>
            </a:r>
            <a:r>
              <a:rPr lang="en-US" sz="1200" dirty="0">
                <a:latin typeface="Phetsarath OT" charset="0"/>
                <a:cs typeface="Phetsarath OT" charset="0"/>
              </a:rPr>
              <a:t>=10(1.06)</a:t>
            </a:r>
            <a:r>
              <a:rPr lang="en-US" sz="1200" baseline="30000" dirty="0">
                <a:latin typeface="Phetsarath OT" charset="0"/>
                <a:cs typeface="Phetsarath OT" charset="0"/>
              </a:rPr>
              <a:t>15</a:t>
            </a:r>
            <a:r>
              <a:rPr lang="en-US" sz="1200" dirty="0">
                <a:latin typeface="Phetsarath OT" charset="0"/>
                <a:cs typeface="Phetsarath OT" charset="0"/>
              </a:rPr>
              <a:t>= $24 in n= 15 years. So at 6 percent interest, you will more than double your money in 15 years. </a:t>
            </a:r>
          </a:p>
        </p:txBody>
      </p:sp>
      <p:sp>
        <p:nvSpPr>
          <p:cNvPr id="4" name="Slide Number Placeholder 3"/>
          <p:cNvSpPr>
            <a:spLocks noGrp="1"/>
          </p:cNvSpPr>
          <p:nvPr>
            <p:ph type="sldNum" sz="quarter" idx="10"/>
          </p:nvPr>
        </p:nvSpPr>
        <p:spPr/>
        <p:txBody>
          <a:bodyPr/>
          <a:lstStyle/>
          <a:p>
            <a:fld id="{D1FBE022-5B55-4ACC-B532-C7BB91C930BD}" type="slidenum">
              <a:rPr lang="th-TH" smtClean="0"/>
              <a:t>11</a:t>
            </a:fld>
            <a:endParaRPr lang="th-TH"/>
          </a:p>
        </p:txBody>
      </p:sp>
    </p:spTree>
    <p:extLst>
      <p:ext uri="{BB962C8B-B14F-4D97-AF65-F5344CB8AC3E}">
        <p14:creationId xmlns:p14="http://schemas.microsoft.com/office/powerpoint/2010/main" val="14490893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8A2C8F9-B528-4DD9-A79A-B330CF93FC8F}" type="datetimeFigureOut">
              <a:rPr lang="en-US" smtClean="0"/>
              <a:pPr/>
              <a:t>10/22/2019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F8977E7-C334-4764-A6EE-730238781FB0}" type="slidenum">
              <a:rPr lang="en-US" smtClean="0"/>
              <a:pPr/>
              <a:t>‹#›</a:t>
            </a:fld>
            <a:endParaRPr lang="en-US"/>
          </a:p>
        </p:txBody>
      </p:sp>
      <p:pic>
        <p:nvPicPr>
          <p:cNvPr id="7" name="Picture 25"/>
          <p:cNvPicPr>
            <a:picLocks noChangeAspect="1"/>
          </p:cNvPicPr>
          <p:nvPr userDrawn="1"/>
        </p:nvPicPr>
        <p:blipFill>
          <a:blip r:embed="rId2" cstate="print"/>
          <a:stretch>
            <a:fillRect/>
          </a:stretch>
        </p:blipFill>
        <p:spPr>
          <a:xfrm>
            <a:off x="10108892" y="376594"/>
            <a:ext cx="2054530" cy="4834547"/>
          </a:xfrm>
          <a:prstGeom prst="rect">
            <a:avLst/>
          </a:prstGeom>
          <a:ln w="6350">
            <a:solidFill>
              <a:schemeClr val="tx1"/>
            </a:solidFill>
          </a:ln>
        </p:spPr>
      </p:pic>
    </p:spTree>
    <p:extLst>
      <p:ext uri="{BB962C8B-B14F-4D97-AF65-F5344CB8AC3E}">
        <p14:creationId xmlns:p14="http://schemas.microsoft.com/office/powerpoint/2010/main" val="1887907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0144906" y="668321"/>
            <a:ext cx="1994083" cy="456491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8A2C8F9-B528-4DD9-A79A-B330CF93FC8F}" type="datetimeFigureOut">
              <a:rPr lang="en-US" smtClean="0"/>
              <a:pPr/>
              <a:t>10/22/2019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F8977E7-C334-4764-A6EE-730238781FB0}" type="slidenum">
              <a:rPr lang="en-US" smtClean="0"/>
              <a:pPr/>
              <a:t>‹#›</a:t>
            </a:fld>
            <a:endParaRPr lang="en-US"/>
          </a:p>
        </p:txBody>
      </p:sp>
    </p:spTree>
    <p:extLst>
      <p:ext uri="{BB962C8B-B14F-4D97-AF65-F5344CB8AC3E}">
        <p14:creationId xmlns:p14="http://schemas.microsoft.com/office/powerpoint/2010/main" val="1714732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8A2C8F9-B528-4DD9-A79A-B330CF93FC8F}" type="datetimeFigureOut">
              <a:rPr lang="en-US" smtClean="0"/>
              <a:pPr/>
              <a:t>10/22/2019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F8977E7-C334-4764-A6EE-730238781FB0}" type="slidenum">
              <a:rPr lang="en-US" smtClean="0"/>
              <a:pPr/>
              <a:t>‹#›</a:t>
            </a:fld>
            <a:endParaRPr lang="en-US"/>
          </a:p>
        </p:txBody>
      </p:sp>
    </p:spTree>
    <p:extLst>
      <p:ext uri="{BB962C8B-B14F-4D97-AF65-F5344CB8AC3E}">
        <p14:creationId xmlns:p14="http://schemas.microsoft.com/office/powerpoint/2010/main" val="369284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28" name="Picture 25"/>
          <p:cNvPicPr>
            <a:picLocks noChangeAspect="1"/>
          </p:cNvPicPr>
          <p:nvPr userDrawn="1"/>
        </p:nvPicPr>
        <p:blipFill>
          <a:blip r:embed="rId2" cstate="print"/>
          <a:stretch>
            <a:fillRect/>
          </a:stretch>
        </p:blipFill>
        <p:spPr>
          <a:xfrm>
            <a:off x="10108892" y="376594"/>
            <a:ext cx="2054530" cy="4956091"/>
          </a:xfrm>
          <a:prstGeom prst="rect">
            <a:avLst/>
          </a:prstGeom>
          <a:ln w="6350">
            <a:solidFill>
              <a:schemeClr val="tx1"/>
            </a:solidFill>
          </a:ln>
        </p:spPr>
      </p:pic>
      <p:sp>
        <p:nvSpPr>
          <p:cNvPr id="7" name="Rectangle 34"/>
          <p:cNvSpPr/>
          <p:nvPr userDrawn="1"/>
        </p:nvSpPr>
        <p:spPr>
          <a:xfrm>
            <a:off x="2075544" y="376593"/>
            <a:ext cx="8014821" cy="498432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ectangle 13"/>
          <p:cNvSpPr/>
          <p:nvPr userDrawn="1"/>
        </p:nvSpPr>
        <p:spPr>
          <a:xfrm>
            <a:off x="29028" y="381805"/>
            <a:ext cx="2019098" cy="4943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p:cNvSpPr/>
          <p:nvPr userDrawn="1"/>
        </p:nvSpPr>
        <p:spPr>
          <a:xfrm>
            <a:off x="-20842" y="5379572"/>
            <a:ext cx="12184264" cy="15173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3"/>
          <p:cNvSpPr/>
          <p:nvPr userDrawn="1"/>
        </p:nvSpPr>
        <p:spPr>
          <a:xfrm>
            <a:off x="3719" y="5372420"/>
            <a:ext cx="393484" cy="151737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a:t>
            </a:r>
          </a:p>
          <a:p>
            <a:pPr algn="ctr"/>
            <a:r>
              <a:rPr lang="en-US" sz="1400" b="1" dirty="0">
                <a:solidFill>
                  <a:schemeClr val="tx1"/>
                </a:solidFill>
              </a:rPr>
              <a:t>C</a:t>
            </a:r>
          </a:p>
          <a:p>
            <a:pPr algn="ctr"/>
            <a:r>
              <a:rPr lang="en-US" sz="1400" b="1" dirty="0">
                <a:solidFill>
                  <a:schemeClr val="tx1"/>
                </a:solidFill>
              </a:rPr>
              <a:t>R</a:t>
            </a:r>
          </a:p>
          <a:p>
            <a:pPr algn="ctr"/>
            <a:r>
              <a:rPr lang="en-US" sz="1400" b="1" dirty="0">
                <a:solidFill>
                  <a:schemeClr val="tx1"/>
                </a:solidFill>
              </a:rPr>
              <a:t>I</a:t>
            </a:r>
          </a:p>
          <a:p>
            <a:pPr algn="ctr"/>
            <a:r>
              <a:rPr lang="en-US" sz="1400" b="1" dirty="0">
                <a:solidFill>
                  <a:schemeClr val="tx1"/>
                </a:solidFill>
              </a:rPr>
              <a:t>P</a:t>
            </a:r>
          </a:p>
          <a:p>
            <a:pPr algn="ctr"/>
            <a:r>
              <a:rPr lang="en-US" sz="1400" b="1" dirty="0">
                <a:solidFill>
                  <a:schemeClr val="tx1"/>
                </a:solidFill>
              </a:rPr>
              <a:t>T</a:t>
            </a:r>
          </a:p>
        </p:txBody>
      </p:sp>
      <p:sp>
        <p:nvSpPr>
          <p:cNvPr id="29" name="Rectangle 26"/>
          <p:cNvSpPr/>
          <p:nvPr userDrawn="1"/>
        </p:nvSpPr>
        <p:spPr>
          <a:xfrm>
            <a:off x="10122144" y="376593"/>
            <a:ext cx="2016845" cy="27020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Screen Description</a:t>
            </a:r>
          </a:p>
        </p:txBody>
      </p:sp>
      <p:sp>
        <p:nvSpPr>
          <p:cNvPr id="31" name="Right Arrow 47"/>
          <p:cNvSpPr/>
          <p:nvPr userDrawn="1"/>
        </p:nvSpPr>
        <p:spPr>
          <a:xfrm>
            <a:off x="9522557" y="5210584"/>
            <a:ext cx="218602" cy="12210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a:endParaRPr lang="en-US"/>
          </a:p>
        </p:txBody>
      </p:sp>
      <p:sp>
        <p:nvSpPr>
          <p:cNvPr id="32" name="Right Arrow 79"/>
          <p:cNvSpPr/>
          <p:nvPr userDrawn="1"/>
        </p:nvSpPr>
        <p:spPr>
          <a:xfrm rot="10800000">
            <a:off x="8682209" y="5208723"/>
            <a:ext cx="265848" cy="13654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a:endParaRPr lang="en-US"/>
          </a:p>
        </p:txBody>
      </p:sp>
      <p:sp>
        <p:nvSpPr>
          <p:cNvPr id="46" name="Rectangle 14"/>
          <p:cNvSpPr/>
          <p:nvPr userDrawn="1"/>
        </p:nvSpPr>
        <p:spPr>
          <a:xfrm>
            <a:off x="31405" y="444836"/>
            <a:ext cx="1935445" cy="300908"/>
          </a:xfrm>
          <a:prstGeom prst="rect">
            <a:avLst/>
          </a:prstGeom>
          <a:solidFill>
            <a:schemeClr val="accent4">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INDEX</a:t>
            </a:r>
          </a:p>
        </p:txBody>
      </p:sp>
      <p:sp>
        <p:nvSpPr>
          <p:cNvPr id="47" name="Rectangle 15"/>
          <p:cNvSpPr/>
          <p:nvPr userDrawn="1"/>
        </p:nvSpPr>
        <p:spPr>
          <a:xfrm>
            <a:off x="71745" y="808094"/>
            <a:ext cx="1935445" cy="274320"/>
          </a:xfrm>
          <a:prstGeom prst="rect">
            <a:avLst/>
          </a:prstGeom>
          <a:solidFill>
            <a:schemeClr val="accent1">
              <a:lumMod val="20000"/>
              <a:lumOff val="80000"/>
            </a:schemeClr>
          </a:solidFill>
          <a:ln>
            <a:solidFill>
              <a:schemeClr val="accent1">
                <a:shade val="50000"/>
              </a:schemeClr>
            </a:solidFill>
          </a:ln>
          <a:effectLst>
            <a:glow rad="63500">
              <a:schemeClr val="accent4">
                <a:satMod val="175000"/>
                <a:alpha val="40000"/>
              </a:schemeClr>
            </a:glow>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Intro</a:t>
            </a:r>
          </a:p>
        </p:txBody>
      </p:sp>
      <p:sp>
        <p:nvSpPr>
          <p:cNvPr id="48" name="Rectangle 16"/>
          <p:cNvSpPr/>
          <p:nvPr userDrawn="1"/>
        </p:nvSpPr>
        <p:spPr>
          <a:xfrm>
            <a:off x="85917" y="2044671"/>
            <a:ext cx="1935445" cy="274320"/>
          </a:xfrm>
          <a:prstGeom prst="rect">
            <a:avLst/>
          </a:prstGeom>
          <a:solidFill>
            <a:schemeClr val="accent1">
              <a:lumMod val="20000"/>
              <a:lumOff val="80000"/>
            </a:schemeClr>
          </a:solidFill>
          <a:ln>
            <a:solidFill>
              <a:schemeClr val="accent1">
                <a:shade val="50000"/>
              </a:schemeClr>
            </a:solidFill>
          </a:ln>
          <a:effectLst>
            <a:glow rad="63500">
              <a:schemeClr val="accent4">
                <a:satMod val="175000"/>
                <a:alpha val="40000"/>
              </a:schemeClr>
            </a:glow>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Lesson</a:t>
            </a:r>
          </a:p>
        </p:txBody>
      </p:sp>
      <p:sp>
        <p:nvSpPr>
          <p:cNvPr id="51" name="Rectangle 19"/>
          <p:cNvSpPr/>
          <p:nvPr userDrawn="1"/>
        </p:nvSpPr>
        <p:spPr>
          <a:xfrm>
            <a:off x="59022" y="4132091"/>
            <a:ext cx="1935445" cy="274320"/>
          </a:xfrm>
          <a:prstGeom prst="rect">
            <a:avLst/>
          </a:prstGeom>
          <a:solidFill>
            <a:schemeClr val="accent1">
              <a:lumMod val="20000"/>
              <a:lumOff val="80000"/>
            </a:schemeClr>
          </a:solidFill>
          <a:ln>
            <a:solidFill>
              <a:schemeClr val="accent1">
                <a:shade val="50000"/>
              </a:schemeClr>
            </a:solidFill>
          </a:ln>
          <a:effectLst>
            <a:glow rad="63500">
              <a:schemeClr val="accent4">
                <a:satMod val="175000"/>
                <a:alpha val="40000"/>
              </a:schemeClr>
            </a:glow>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Wrap - Up</a:t>
            </a:r>
          </a:p>
        </p:txBody>
      </p:sp>
      <p:sp>
        <p:nvSpPr>
          <p:cNvPr id="52" name="TextBox 51"/>
          <p:cNvSpPr txBox="1"/>
          <p:nvPr userDrawn="1"/>
        </p:nvSpPr>
        <p:spPr>
          <a:xfrm>
            <a:off x="65099" y="4477227"/>
            <a:ext cx="1996998" cy="646331"/>
          </a:xfrm>
          <a:prstGeom prst="rect">
            <a:avLst/>
          </a:prstGeom>
          <a:noFill/>
        </p:spPr>
        <p:txBody>
          <a:bodyPr wrap="square" rtlCol="0">
            <a:spAutoFit/>
          </a:bodyPr>
          <a:lstStyle/>
          <a:p>
            <a:pPr marL="285750" indent="-285750">
              <a:buFont typeface="Arial" panose="020B0604020202020204" pitchFamily="34" charset="0"/>
              <a:buChar char="•"/>
            </a:pPr>
            <a:r>
              <a:rPr lang="en-US" sz="1200" dirty="0">
                <a:latin typeface="Phetsarath OT" charset="0"/>
                <a:cs typeface="Phetsarath OT" charset="0"/>
              </a:rPr>
              <a:t>Summary</a:t>
            </a:r>
          </a:p>
          <a:p>
            <a:pPr marL="285750" indent="-285750">
              <a:buFont typeface="Arial" panose="020B0604020202020204" pitchFamily="34" charset="0"/>
              <a:buChar char="•"/>
            </a:pPr>
            <a:r>
              <a:rPr lang="en-US" sz="1200" dirty="0">
                <a:latin typeface="Phetsarath OT" charset="0"/>
                <a:cs typeface="Phetsarath OT" charset="0"/>
              </a:rPr>
              <a:t>Next lesson</a:t>
            </a:r>
            <a:r>
              <a:rPr lang="en-US" sz="1200" baseline="0" dirty="0">
                <a:latin typeface="Phetsarath OT" charset="0"/>
                <a:cs typeface="Phetsarath OT" charset="0"/>
              </a:rPr>
              <a:t> guide</a:t>
            </a:r>
          </a:p>
          <a:p>
            <a:pPr marL="285750" indent="-285750">
              <a:buFont typeface="Arial" panose="020B0604020202020204" pitchFamily="34" charset="0"/>
              <a:buChar char="•"/>
            </a:pPr>
            <a:r>
              <a:rPr lang="en-US" sz="1200" baseline="0" dirty="0">
                <a:latin typeface="Phetsarath OT" charset="0"/>
                <a:cs typeface="Phetsarath OT" charset="0"/>
              </a:rPr>
              <a:t>Reference</a:t>
            </a:r>
            <a:endParaRPr lang="en-US" sz="1200" dirty="0">
              <a:latin typeface="Phetsarath OT" charset="0"/>
              <a:cs typeface="Phetsarath OT" charset="0"/>
            </a:endParaRPr>
          </a:p>
        </p:txBody>
      </p:sp>
      <p:sp>
        <p:nvSpPr>
          <p:cNvPr id="53" name="TextBox 52"/>
          <p:cNvSpPr txBox="1"/>
          <p:nvPr userDrawn="1"/>
        </p:nvSpPr>
        <p:spPr>
          <a:xfrm>
            <a:off x="22100" y="1125130"/>
            <a:ext cx="1996998" cy="830997"/>
          </a:xfrm>
          <a:prstGeom prst="rect">
            <a:avLst/>
          </a:prstGeom>
          <a:noFill/>
        </p:spPr>
        <p:txBody>
          <a:bodyPr wrap="square" rtlCol="0">
            <a:spAutoFit/>
          </a:bodyPr>
          <a:lstStyle/>
          <a:p>
            <a:pPr marL="285750" indent="-285750">
              <a:buFont typeface="Arial" panose="020B0604020202020204" pitchFamily="34" charset="0"/>
              <a:buChar char="•"/>
            </a:pPr>
            <a:r>
              <a:rPr lang="en-US" sz="1200" dirty="0">
                <a:latin typeface="Phetsarath OT" charset="0"/>
                <a:cs typeface="Phetsarath OT" charset="0"/>
              </a:rPr>
              <a:t>Overview</a:t>
            </a:r>
          </a:p>
          <a:p>
            <a:pPr marL="285750" indent="-285750">
              <a:buFont typeface="Arial" panose="020B0604020202020204" pitchFamily="34" charset="0"/>
              <a:buChar char="•"/>
            </a:pPr>
            <a:r>
              <a:rPr lang="en-US" sz="1200" dirty="0">
                <a:latin typeface="Phetsarath OT" charset="0"/>
                <a:cs typeface="Phetsarath OT" charset="0"/>
              </a:rPr>
              <a:t>Keywords</a:t>
            </a:r>
          </a:p>
          <a:p>
            <a:pPr marL="285750" indent="-285750">
              <a:buFont typeface="Arial" panose="020B0604020202020204" pitchFamily="34" charset="0"/>
              <a:buChar char="•"/>
            </a:pPr>
            <a:r>
              <a:rPr lang="en-US" sz="1200" dirty="0">
                <a:latin typeface="Phetsarath OT" charset="0"/>
                <a:cs typeface="Phetsarath OT" charset="0"/>
              </a:rPr>
              <a:t>Objectives</a:t>
            </a:r>
          </a:p>
          <a:p>
            <a:pPr marL="285750" indent="-285750">
              <a:buFont typeface="Arial" panose="020B0604020202020204" pitchFamily="34" charset="0"/>
              <a:buChar char="•"/>
            </a:pPr>
            <a:r>
              <a:rPr lang="en-US" sz="1200" dirty="0">
                <a:latin typeface="Phetsarath OT" charset="0"/>
                <a:cs typeface="Phetsarath OT" charset="0"/>
              </a:rPr>
              <a:t>Pretest</a:t>
            </a:r>
          </a:p>
        </p:txBody>
      </p:sp>
      <p:sp>
        <p:nvSpPr>
          <p:cNvPr id="56" name="TextBox 55"/>
          <p:cNvSpPr txBox="1"/>
          <p:nvPr userDrawn="1"/>
        </p:nvSpPr>
        <p:spPr>
          <a:xfrm>
            <a:off x="49971" y="2389293"/>
            <a:ext cx="2056949" cy="1495794"/>
          </a:xfrm>
          <a:prstGeom prst="rect">
            <a:avLst/>
          </a:prstGeom>
          <a:noFill/>
        </p:spPr>
        <p:txBody>
          <a:bodyPr wrap="square" rtlCol="0">
            <a:spAutoFit/>
          </a:bodyPr>
          <a:lstStyle/>
          <a:p>
            <a:pPr marL="228600" marR="0" lvl="0" indent="-2286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altLang="ko-KR" sz="1200" b="0" i="0" u="none" strike="noStrike" cap="none" normalizeH="0" baseline="0" dirty="0">
                <a:ln>
                  <a:noFill/>
                </a:ln>
                <a:solidFill>
                  <a:schemeClr val="tx1"/>
                </a:solidFill>
                <a:effectLst/>
                <a:latin typeface="Phetsarath OT" charset="0"/>
                <a:ea typeface="Arial Unicode MS" pitchFamily="34" charset="-128"/>
                <a:cs typeface="Phetsarath OT" charset="0"/>
              </a:rPr>
              <a:t>Capital and interest</a:t>
            </a:r>
            <a:endParaRPr kumimoji="0" lang="ko-KR" altLang="en-US" sz="1200" b="0" i="0" u="none" strike="noStrike" cap="none" normalizeH="0" baseline="0" dirty="0">
              <a:ln>
                <a:noFill/>
              </a:ln>
              <a:solidFill>
                <a:schemeClr val="tx1"/>
              </a:solidFill>
              <a:effectLst/>
              <a:latin typeface="Phetsarath OT" charset="0"/>
              <a:ea typeface="굴림" pitchFamily="50" charset="-127"/>
              <a:cs typeface="Phetsarath OT" charset="0"/>
            </a:endParaRPr>
          </a:p>
          <a:p>
            <a:pPr marL="228600" marR="0" lvl="0" indent="-2286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altLang="ko-KR" sz="1200" b="0" i="0" u="none" strike="noStrike" cap="none" normalizeH="0" baseline="0" dirty="0">
                <a:ln>
                  <a:noFill/>
                </a:ln>
                <a:solidFill>
                  <a:schemeClr val="tx1"/>
                </a:solidFill>
                <a:effectLst/>
                <a:latin typeface="Phetsarath OT" charset="0"/>
                <a:ea typeface="Arial Unicode MS" pitchFamily="34" charset="-128"/>
                <a:cs typeface="Phetsarath OT" charset="0"/>
              </a:rPr>
              <a:t>Present and Net present value</a:t>
            </a:r>
            <a:endParaRPr kumimoji="0" lang="ko-KR" altLang="en-US" sz="1200" b="0" i="0" u="none" strike="noStrike" cap="none" normalizeH="0" baseline="0" dirty="0">
              <a:ln>
                <a:noFill/>
              </a:ln>
              <a:solidFill>
                <a:schemeClr val="tx1"/>
              </a:solidFill>
              <a:effectLst/>
              <a:latin typeface="Phetsarath OT" charset="0"/>
              <a:ea typeface="굴림" pitchFamily="50" charset="-127"/>
              <a:cs typeface="Phetsarath OT" charset="0"/>
            </a:endParaRPr>
          </a:p>
          <a:p>
            <a:pPr marL="228600" marR="0" lvl="0" indent="-2286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altLang="ko-KR" sz="1200" b="0" i="0" u="none" strike="noStrike" cap="none" normalizeH="0" baseline="0" dirty="0">
                <a:ln>
                  <a:noFill/>
                </a:ln>
                <a:solidFill>
                  <a:schemeClr val="tx1"/>
                </a:solidFill>
                <a:effectLst/>
                <a:latin typeface="Phetsarath OT" charset="0"/>
                <a:ea typeface="Arial Unicode MS" pitchFamily="34" charset="-128"/>
                <a:cs typeface="Phetsarath OT" charset="0"/>
              </a:rPr>
              <a:t>Investment Criteria</a:t>
            </a:r>
            <a:endParaRPr kumimoji="0" lang="en-US" altLang="ko-KR" sz="1200" b="0" i="0" u="none" strike="noStrike" kern="1200" cap="none" normalizeH="0" baseline="0" dirty="0">
              <a:ln>
                <a:noFill/>
              </a:ln>
              <a:solidFill>
                <a:schemeClr val="tx1"/>
              </a:solidFill>
              <a:effectLst/>
              <a:latin typeface="Phetsarath OT" charset="0"/>
              <a:ea typeface="굴림" pitchFamily="50" charset="-127"/>
              <a:cs typeface="Phetsarath OT" charset="0"/>
            </a:endParaRPr>
          </a:p>
          <a:p>
            <a:pPr marL="228600" marR="0" lvl="0" indent="-2286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altLang="ko-KR" sz="1200" b="0" i="0" u="none" strike="noStrike" kern="1200" cap="none" normalizeH="0" baseline="0" dirty="0">
                <a:ln>
                  <a:noFill/>
                </a:ln>
                <a:solidFill>
                  <a:schemeClr val="tx1"/>
                </a:solidFill>
                <a:effectLst/>
                <a:latin typeface="Phetsarath OT" charset="0"/>
                <a:ea typeface="굴림" pitchFamily="50" charset="-127"/>
                <a:cs typeface="Phetsarath OT" charset="0"/>
              </a:rPr>
              <a:t>Case example of investment appraisal of a forestry plantation</a:t>
            </a:r>
          </a:p>
        </p:txBody>
      </p:sp>
      <p:grpSp>
        <p:nvGrpSpPr>
          <p:cNvPr id="57" name="Group 3"/>
          <p:cNvGrpSpPr/>
          <p:nvPr userDrawn="1"/>
        </p:nvGrpSpPr>
        <p:grpSpPr>
          <a:xfrm>
            <a:off x="1" y="-55"/>
            <a:ext cx="12163421" cy="301401"/>
            <a:chOff x="1" y="-85"/>
            <a:chExt cx="12163421" cy="474870"/>
          </a:xfrm>
        </p:grpSpPr>
        <p:sp>
          <p:nvSpPr>
            <p:cNvPr id="58" name="Rectangle 4"/>
            <p:cNvSpPr/>
            <p:nvPr/>
          </p:nvSpPr>
          <p:spPr>
            <a:xfrm>
              <a:off x="1" y="0"/>
              <a:ext cx="1244599" cy="47478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Course Title</a:t>
              </a:r>
            </a:p>
          </p:txBody>
        </p:sp>
        <p:sp>
          <p:nvSpPr>
            <p:cNvPr id="59" name="Rectangle 5"/>
            <p:cNvSpPr/>
            <p:nvPr/>
          </p:nvSpPr>
          <p:spPr>
            <a:xfrm>
              <a:off x="1244600" y="-1"/>
              <a:ext cx="1837331" cy="4747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60" name="Rectangle 6"/>
            <p:cNvSpPr/>
            <p:nvPr/>
          </p:nvSpPr>
          <p:spPr>
            <a:xfrm>
              <a:off x="3081931" y="-85"/>
              <a:ext cx="1301383" cy="47487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Lesson Title</a:t>
              </a:r>
            </a:p>
          </p:txBody>
        </p:sp>
        <p:sp>
          <p:nvSpPr>
            <p:cNvPr id="61" name="Rectangle 7"/>
            <p:cNvSpPr/>
            <p:nvPr/>
          </p:nvSpPr>
          <p:spPr>
            <a:xfrm>
              <a:off x="4383314" y="0"/>
              <a:ext cx="2781161" cy="4747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ko-KR" altLang="en-US" sz="1400" b="0" i="0" u="none" strike="noStrike" cap="none" normalizeH="0" baseline="0" dirty="0">
                <a:ln>
                  <a:noFill/>
                </a:ln>
                <a:solidFill>
                  <a:schemeClr val="tx1"/>
                </a:solidFill>
                <a:effectLst/>
                <a:latin typeface="Calibri" pitchFamily="34" charset="0"/>
                <a:ea typeface="굴림" pitchFamily="34" charset="-127"/>
              </a:endParaRPr>
            </a:p>
          </p:txBody>
        </p:sp>
        <p:sp>
          <p:nvSpPr>
            <p:cNvPr id="62" name="Rectangle 8"/>
            <p:cNvSpPr/>
            <p:nvPr/>
          </p:nvSpPr>
          <p:spPr>
            <a:xfrm>
              <a:off x="6923313" y="-1"/>
              <a:ext cx="1354853" cy="47478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Frame Number</a:t>
              </a:r>
            </a:p>
          </p:txBody>
        </p:sp>
        <p:sp>
          <p:nvSpPr>
            <p:cNvPr id="63" name="Rectangle 9"/>
            <p:cNvSpPr/>
            <p:nvPr/>
          </p:nvSpPr>
          <p:spPr>
            <a:xfrm>
              <a:off x="8278167" y="-3"/>
              <a:ext cx="1113765" cy="4747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4" name="Rectangle 10"/>
            <p:cNvSpPr/>
            <p:nvPr/>
          </p:nvSpPr>
          <p:spPr>
            <a:xfrm>
              <a:off x="9375763" y="-2"/>
              <a:ext cx="1652963" cy="47478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Screen Number</a:t>
              </a:r>
            </a:p>
          </p:txBody>
        </p:sp>
        <p:sp>
          <p:nvSpPr>
            <p:cNvPr id="65" name="Rectangle 11"/>
            <p:cNvSpPr/>
            <p:nvPr/>
          </p:nvSpPr>
          <p:spPr>
            <a:xfrm>
              <a:off x="11028726" y="0"/>
              <a:ext cx="1134696" cy="4747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grpSp>
      <p:sp>
        <p:nvSpPr>
          <p:cNvPr id="67" name="Title Placeholder 1"/>
          <p:cNvSpPr txBox="1">
            <a:spLocks/>
          </p:cNvSpPr>
          <p:nvPr userDrawn="1"/>
        </p:nvSpPr>
        <p:spPr>
          <a:xfrm>
            <a:off x="1244600" y="26954"/>
            <a:ext cx="2281061" cy="2743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r>
              <a:rPr lang="en-US" dirty="0"/>
              <a:t>Forest Resource Economics</a:t>
            </a:r>
          </a:p>
        </p:txBody>
      </p:sp>
      <p:sp>
        <p:nvSpPr>
          <p:cNvPr id="69" name="제목 1"/>
          <p:cNvSpPr txBox="1">
            <a:spLocks/>
          </p:cNvSpPr>
          <p:nvPr userDrawn="1"/>
        </p:nvSpPr>
        <p:spPr>
          <a:xfrm>
            <a:off x="4383313" y="-55"/>
            <a:ext cx="2540000" cy="3496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987425" lvl="0" indent="-987425" latinLnBrk="0">
              <a:defRPr/>
            </a:pPr>
            <a:r>
              <a:rPr lang="en-US" altLang="ko-KR" sz="1100" b="0" dirty="0">
                <a:solidFill>
                  <a:schemeClr val="tx1"/>
                </a:solidFill>
                <a:latin typeface="Phetsarath OT" charset="0"/>
                <a:ea typeface="굴림" pitchFamily="50" charset="-127"/>
                <a:cs typeface="Phetsarath OT" charset="0"/>
              </a:rPr>
              <a:t>06. Forest as capital</a:t>
            </a:r>
            <a:endParaRPr kumimoji="0" lang="en-US" altLang="ko-KR" sz="1100" b="0" dirty="0">
              <a:solidFill>
                <a:schemeClr val="tx1"/>
              </a:solidFill>
              <a:effectLst>
                <a:outerShdw blurRad="38100" dist="38100" dir="2700000" algn="tl">
                  <a:srgbClr val="000000">
                    <a:alpha val="43137"/>
                  </a:srgbClr>
                </a:outerShdw>
              </a:effectLst>
              <a:latin typeface="Phetsarath OT" charset="0"/>
              <a:ea typeface="굴림" pitchFamily="50" charset="-127"/>
              <a:cs typeface="Phetsarath OT" charset="0"/>
            </a:endParaRPr>
          </a:p>
        </p:txBody>
      </p:sp>
      <p:sp>
        <p:nvSpPr>
          <p:cNvPr id="38" name="Slide Number Placeholder 5"/>
          <p:cNvSpPr txBox="1">
            <a:spLocks/>
          </p:cNvSpPr>
          <p:nvPr userDrawn="1"/>
        </p:nvSpPr>
        <p:spPr>
          <a:xfrm>
            <a:off x="11129110" y="26954"/>
            <a:ext cx="743576" cy="217044"/>
          </a:xfrm>
          <a:prstGeom prst="rect">
            <a:avLst/>
          </a:prstGeom>
          <a:noFill/>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4CB46E-7D9D-46C3-A832-BB31723B855D}" type="slidenum">
              <a:rPr lang="en-US" sz="1200" smtClean="0"/>
              <a:pPr/>
              <a:t>‹#›</a:t>
            </a:fld>
            <a:r>
              <a:rPr lang="en-US" sz="1200" dirty="0"/>
              <a:t>/</a:t>
            </a:r>
            <a:r>
              <a:rPr lang="lo-LA" sz="1200" dirty="0"/>
              <a:t>6</a:t>
            </a:r>
            <a:r>
              <a:rPr lang="en-US" sz="1200" dirty="0"/>
              <a:t>1</a:t>
            </a:r>
          </a:p>
        </p:txBody>
      </p:sp>
      <p:pic>
        <p:nvPicPr>
          <p:cNvPr id="3"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3701" y="385765"/>
            <a:ext cx="7996663" cy="495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userDrawn="1"/>
        </p:nvSpPr>
        <p:spPr>
          <a:xfrm>
            <a:off x="4957543" y="444836"/>
            <a:ext cx="405290" cy="276999"/>
          </a:xfrm>
          <a:prstGeom prst="rect">
            <a:avLst/>
          </a:prstGeom>
          <a:noFill/>
        </p:spPr>
        <p:txBody>
          <a:bodyPr wrap="square" rtlCol="0">
            <a:spAutoFit/>
          </a:bodyPr>
          <a:lstStyle/>
          <a:p>
            <a:r>
              <a:rPr lang="en-US" sz="1200" dirty="0">
                <a:solidFill>
                  <a:srgbClr val="FF0000"/>
                </a:solidFill>
              </a:rPr>
              <a:t>#1</a:t>
            </a:r>
            <a:endParaRPr lang="th-TH" sz="1200" dirty="0">
              <a:solidFill>
                <a:srgbClr val="FF0000"/>
              </a:solidFill>
            </a:endParaRPr>
          </a:p>
        </p:txBody>
      </p:sp>
      <p:sp>
        <p:nvSpPr>
          <p:cNvPr id="39" name="TextBox 38"/>
          <p:cNvSpPr txBox="1"/>
          <p:nvPr userDrawn="1"/>
        </p:nvSpPr>
        <p:spPr>
          <a:xfrm>
            <a:off x="8206147" y="444836"/>
            <a:ext cx="405290" cy="276999"/>
          </a:xfrm>
          <a:prstGeom prst="rect">
            <a:avLst/>
          </a:prstGeom>
          <a:noFill/>
        </p:spPr>
        <p:txBody>
          <a:bodyPr wrap="square" rtlCol="0">
            <a:spAutoFit/>
          </a:bodyPr>
          <a:lstStyle/>
          <a:p>
            <a:r>
              <a:rPr lang="en-US" sz="1200" dirty="0">
                <a:solidFill>
                  <a:srgbClr val="FF0000"/>
                </a:solidFill>
              </a:rPr>
              <a:t>#1</a:t>
            </a:r>
            <a:endParaRPr lang="th-TH" sz="1200" dirty="0">
              <a:solidFill>
                <a:srgbClr val="FF0000"/>
              </a:solidFill>
            </a:endParaRPr>
          </a:p>
        </p:txBody>
      </p:sp>
      <p:sp>
        <p:nvSpPr>
          <p:cNvPr id="41" name="Rounded Rectangle 36"/>
          <p:cNvSpPr/>
          <p:nvPr userDrawn="1"/>
        </p:nvSpPr>
        <p:spPr>
          <a:xfrm>
            <a:off x="2106921" y="5191619"/>
            <a:ext cx="7976193" cy="183789"/>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1200" baseline="0" dirty="0"/>
              <a:t>  </a:t>
            </a:r>
            <a:r>
              <a:rPr lang="en-US" sz="1200" dirty="0"/>
              <a:t> </a:t>
            </a:r>
            <a:endParaRPr lang="en-US" sz="1600" dirty="0"/>
          </a:p>
        </p:txBody>
      </p:sp>
      <p:sp>
        <p:nvSpPr>
          <p:cNvPr id="40" name="Isosceles Triangle 39"/>
          <p:cNvSpPr/>
          <p:nvPr/>
        </p:nvSpPr>
        <p:spPr>
          <a:xfrm rot="8044044">
            <a:off x="9681264" y="4939103"/>
            <a:ext cx="601760" cy="299306"/>
          </a:xfrm>
          <a:prstGeom prst="triangl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9749242" y="4633662"/>
            <a:ext cx="478840" cy="307777"/>
          </a:xfrm>
          <a:prstGeom prst="rect">
            <a:avLst/>
          </a:prstGeom>
          <a:noFill/>
        </p:spPr>
        <p:txBody>
          <a:bodyPr wrap="square" rtlCol="0">
            <a:spAutoFit/>
          </a:bodyPr>
          <a:lstStyle/>
          <a:p>
            <a:fld id="{4A4CB46E-7D9D-46C3-A832-BB31723B855D}" type="slidenum">
              <a:rPr lang="en-US" sz="1400" smtClean="0">
                <a:solidFill>
                  <a:schemeClr val="tx1"/>
                </a:solidFill>
              </a:rPr>
              <a:pPr/>
              <a:t>‹#›</a:t>
            </a:fld>
            <a:endParaRPr lang="en-US" i="1" dirty="0"/>
          </a:p>
        </p:txBody>
      </p:sp>
      <p:sp>
        <p:nvSpPr>
          <p:cNvPr id="45" name="Slide Number Placeholder 5"/>
          <p:cNvSpPr txBox="1">
            <a:spLocks/>
          </p:cNvSpPr>
          <p:nvPr userDrawn="1"/>
        </p:nvSpPr>
        <p:spPr>
          <a:xfrm>
            <a:off x="9741967" y="4883885"/>
            <a:ext cx="553896" cy="230832"/>
          </a:xfrm>
          <a:prstGeom prst="roundRect">
            <a:avLst/>
          </a:prstGeom>
          <a:noFill/>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aseline="0" dirty="0">
                <a:solidFill>
                  <a:schemeClr val="tx1"/>
                </a:solidFill>
              </a:rPr>
              <a:t>      </a:t>
            </a:r>
            <a:r>
              <a:rPr lang="lo-LA" sz="1400" dirty="0">
                <a:solidFill>
                  <a:schemeClr val="tx1"/>
                </a:solidFill>
              </a:rPr>
              <a:t>6</a:t>
            </a:r>
            <a:r>
              <a:rPr lang="en-US" sz="1400" dirty="0">
                <a:solidFill>
                  <a:schemeClr val="tx1"/>
                </a:solidFill>
              </a:rPr>
              <a:t>1</a:t>
            </a:r>
          </a:p>
        </p:txBody>
      </p:sp>
      <p:grpSp>
        <p:nvGrpSpPr>
          <p:cNvPr id="4" name="Group 3"/>
          <p:cNvGrpSpPr/>
          <p:nvPr userDrawn="1"/>
        </p:nvGrpSpPr>
        <p:grpSpPr>
          <a:xfrm>
            <a:off x="8919685" y="5219062"/>
            <a:ext cx="700006" cy="145908"/>
            <a:chOff x="2381925" y="5226512"/>
            <a:chExt cx="700006" cy="145908"/>
          </a:xfrm>
        </p:grpSpPr>
        <p:sp>
          <p:nvSpPr>
            <p:cNvPr id="2" name="Right Arrow 1"/>
            <p:cNvSpPr/>
            <p:nvPr userDrawn="1"/>
          </p:nvSpPr>
          <p:spPr>
            <a:xfrm>
              <a:off x="2817509" y="5226512"/>
              <a:ext cx="264422" cy="13468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ight Arrow 48"/>
            <p:cNvSpPr/>
            <p:nvPr userDrawn="1"/>
          </p:nvSpPr>
          <p:spPr>
            <a:xfrm rot="10800000">
              <a:off x="2381925" y="5237732"/>
              <a:ext cx="264422" cy="13468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Tree>
    <p:extLst>
      <p:ext uri="{BB962C8B-B14F-4D97-AF65-F5344CB8AC3E}">
        <p14:creationId xmlns:p14="http://schemas.microsoft.com/office/powerpoint/2010/main" val="1305279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8A2C8F9-B528-4DD9-A79A-B330CF93FC8F}" type="datetimeFigureOut">
              <a:rPr lang="en-US" smtClean="0"/>
              <a:pPr/>
              <a:t>10/22/2019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F8977E7-C334-4764-A6EE-730238781FB0}" type="slidenum">
              <a:rPr lang="en-US" smtClean="0"/>
              <a:pPr/>
              <a:t>‹#›</a:t>
            </a:fld>
            <a:endParaRPr lang="en-US"/>
          </a:p>
        </p:txBody>
      </p:sp>
    </p:spTree>
    <p:extLst>
      <p:ext uri="{BB962C8B-B14F-4D97-AF65-F5344CB8AC3E}">
        <p14:creationId xmlns:p14="http://schemas.microsoft.com/office/powerpoint/2010/main" val="250862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8A2C8F9-B528-4DD9-A79A-B330CF93FC8F}" type="datetimeFigureOut">
              <a:rPr lang="en-US" smtClean="0"/>
              <a:pPr/>
              <a:t>10/22/2019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F8977E7-C334-4764-A6EE-730238781FB0}" type="slidenum">
              <a:rPr lang="en-US" smtClean="0"/>
              <a:pPr/>
              <a:t>‹#›</a:t>
            </a:fld>
            <a:endParaRPr lang="en-US"/>
          </a:p>
        </p:txBody>
      </p:sp>
    </p:spTree>
    <p:extLst>
      <p:ext uri="{BB962C8B-B14F-4D97-AF65-F5344CB8AC3E}">
        <p14:creationId xmlns:p14="http://schemas.microsoft.com/office/powerpoint/2010/main" val="4148261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8A2C8F9-B528-4DD9-A79A-B330CF93FC8F}" type="datetimeFigureOut">
              <a:rPr lang="en-US" smtClean="0"/>
              <a:pPr/>
              <a:t>10/22/2019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F8977E7-C334-4764-A6EE-730238781FB0}" type="slidenum">
              <a:rPr lang="en-US" smtClean="0"/>
              <a:pPr/>
              <a:t>‹#›</a:t>
            </a:fld>
            <a:endParaRPr lang="en-US"/>
          </a:p>
        </p:txBody>
      </p:sp>
    </p:spTree>
    <p:extLst>
      <p:ext uri="{BB962C8B-B14F-4D97-AF65-F5344CB8AC3E}">
        <p14:creationId xmlns:p14="http://schemas.microsoft.com/office/powerpoint/2010/main" val="3596998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28A2C8F9-B528-4DD9-A79A-B330CF93FC8F}" type="datetimeFigureOut">
              <a:rPr lang="en-US" smtClean="0"/>
              <a:pPr/>
              <a:t>10/22/2019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F8977E7-C334-4764-A6EE-730238781FB0}" type="slidenum">
              <a:rPr lang="en-US" smtClean="0"/>
              <a:pPr/>
              <a:t>‹#›</a:t>
            </a:fld>
            <a:endParaRPr lang="en-US"/>
          </a:p>
        </p:txBody>
      </p:sp>
    </p:spTree>
    <p:extLst>
      <p:ext uri="{BB962C8B-B14F-4D97-AF65-F5344CB8AC3E}">
        <p14:creationId xmlns:p14="http://schemas.microsoft.com/office/powerpoint/2010/main" val="352337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8A2C8F9-B528-4DD9-A79A-B330CF93FC8F}" type="datetimeFigureOut">
              <a:rPr lang="en-US" smtClean="0"/>
              <a:pPr/>
              <a:t>10/22/2019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F8977E7-C334-4764-A6EE-730238781FB0}" type="slidenum">
              <a:rPr lang="en-US" smtClean="0"/>
              <a:pPr/>
              <a:t>‹#›</a:t>
            </a:fld>
            <a:endParaRPr lang="en-US"/>
          </a:p>
        </p:txBody>
      </p:sp>
    </p:spTree>
    <p:extLst>
      <p:ext uri="{BB962C8B-B14F-4D97-AF65-F5344CB8AC3E}">
        <p14:creationId xmlns:p14="http://schemas.microsoft.com/office/powerpoint/2010/main" val="358483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8A2C8F9-B528-4DD9-A79A-B330CF93FC8F}" type="datetimeFigureOut">
              <a:rPr lang="en-US" smtClean="0"/>
              <a:pPr/>
              <a:t>10/22/2019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F8977E7-C334-4764-A6EE-730238781FB0}" type="slidenum">
              <a:rPr lang="en-US" smtClean="0"/>
              <a:pPr/>
              <a:t>‹#›</a:t>
            </a:fld>
            <a:endParaRPr lang="en-US"/>
          </a:p>
        </p:txBody>
      </p:sp>
    </p:spTree>
    <p:extLst>
      <p:ext uri="{BB962C8B-B14F-4D97-AF65-F5344CB8AC3E}">
        <p14:creationId xmlns:p14="http://schemas.microsoft.com/office/powerpoint/2010/main" val="4051788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8A2C8F9-B528-4DD9-A79A-B330CF93FC8F}" type="datetimeFigureOut">
              <a:rPr lang="en-US" smtClean="0"/>
              <a:pPr/>
              <a:t>10/22/2019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F8977E7-C334-4764-A6EE-730238781FB0}" type="slidenum">
              <a:rPr lang="en-US" smtClean="0"/>
              <a:pPr/>
              <a:t>‹#›</a:t>
            </a:fld>
            <a:endParaRPr lang="en-US"/>
          </a:p>
        </p:txBody>
      </p:sp>
    </p:spTree>
    <p:extLst>
      <p:ext uri="{BB962C8B-B14F-4D97-AF65-F5344CB8AC3E}">
        <p14:creationId xmlns:p14="http://schemas.microsoft.com/office/powerpoint/2010/main" val="945785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8" name="Group 3"/>
          <p:cNvGrpSpPr/>
          <p:nvPr userDrawn="1"/>
        </p:nvGrpSpPr>
        <p:grpSpPr>
          <a:xfrm>
            <a:off x="1" y="-55"/>
            <a:ext cx="12163421" cy="301401"/>
            <a:chOff x="1" y="-85"/>
            <a:chExt cx="12163421" cy="474870"/>
          </a:xfrm>
        </p:grpSpPr>
        <p:sp>
          <p:nvSpPr>
            <p:cNvPr id="39" name="Rectangle 4"/>
            <p:cNvSpPr/>
            <p:nvPr/>
          </p:nvSpPr>
          <p:spPr>
            <a:xfrm>
              <a:off x="1" y="0"/>
              <a:ext cx="1244599" cy="47478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Course Title</a:t>
              </a:r>
            </a:p>
          </p:txBody>
        </p:sp>
        <p:sp>
          <p:nvSpPr>
            <p:cNvPr id="40" name="Rectangle 5"/>
            <p:cNvSpPr/>
            <p:nvPr/>
          </p:nvSpPr>
          <p:spPr>
            <a:xfrm>
              <a:off x="1244600" y="-1"/>
              <a:ext cx="1837331" cy="4747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1" name="Rectangle 6"/>
            <p:cNvSpPr/>
            <p:nvPr/>
          </p:nvSpPr>
          <p:spPr>
            <a:xfrm>
              <a:off x="3081931" y="-85"/>
              <a:ext cx="1301383" cy="47487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Lesson Title</a:t>
              </a:r>
            </a:p>
          </p:txBody>
        </p:sp>
        <p:sp>
          <p:nvSpPr>
            <p:cNvPr id="42" name="Rectangle 7"/>
            <p:cNvSpPr/>
            <p:nvPr/>
          </p:nvSpPr>
          <p:spPr>
            <a:xfrm>
              <a:off x="4383314" y="0"/>
              <a:ext cx="2781161" cy="4747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ko-KR" altLang="en-US" sz="1400" b="0" i="0" u="none" strike="noStrike" cap="none" normalizeH="0" baseline="0" dirty="0">
                <a:ln>
                  <a:noFill/>
                </a:ln>
                <a:solidFill>
                  <a:schemeClr val="tx1"/>
                </a:solidFill>
                <a:effectLst/>
                <a:latin typeface="Calibri" pitchFamily="34" charset="0"/>
                <a:ea typeface="굴림" pitchFamily="34" charset="-127"/>
              </a:endParaRPr>
            </a:p>
          </p:txBody>
        </p:sp>
        <p:sp>
          <p:nvSpPr>
            <p:cNvPr id="43" name="Rectangle 8"/>
            <p:cNvSpPr/>
            <p:nvPr/>
          </p:nvSpPr>
          <p:spPr>
            <a:xfrm>
              <a:off x="7164475" y="-1"/>
              <a:ext cx="1446962" cy="47478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Frame Number</a:t>
              </a:r>
            </a:p>
          </p:txBody>
        </p:sp>
        <p:sp>
          <p:nvSpPr>
            <p:cNvPr id="44" name="Rectangle 9"/>
            <p:cNvSpPr/>
            <p:nvPr/>
          </p:nvSpPr>
          <p:spPr>
            <a:xfrm>
              <a:off x="8611437" y="-3"/>
              <a:ext cx="911120" cy="4747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Rectangle 10"/>
            <p:cNvSpPr/>
            <p:nvPr/>
          </p:nvSpPr>
          <p:spPr>
            <a:xfrm>
              <a:off x="9375763" y="-2"/>
              <a:ext cx="1652963" cy="47478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Screen Number</a:t>
              </a:r>
            </a:p>
          </p:txBody>
        </p:sp>
        <p:sp>
          <p:nvSpPr>
            <p:cNvPr id="46" name="Rectangle 11"/>
            <p:cNvSpPr/>
            <p:nvPr/>
          </p:nvSpPr>
          <p:spPr>
            <a:xfrm>
              <a:off x="11028726" y="0"/>
              <a:ext cx="1134696" cy="4747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grpSp>
      <p:sp>
        <p:nvSpPr>
          <p:cNvPr id="47" name="Rectangle 13"/>
          <p:cNvSpPr/>
          <p:nvPr userDrawn="1"/>
        </p:nvSpPr>
        <p:spPr>
          <a:xfrm>
            <a:off x="-20842" y="381805"/>
            <a:ext cx="2039940" cy="4943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14"/>
          <p:cNvSpPr/>
          <p:nvPr userDrawn="1"/>
        </p:nvSpPr>
        <p:spPr>
          <a:xfrm>
            <a:off x="31405" y="444836"/>
            <a:ext cx="1935445" cy="300908"/>
          </a:xfrm>
          <a:prstGeom prst="rect">
            <a:avLst/>
          </a:prstGeom>
          <a:solidFill>
            <a:schemeClr val="accent4">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INDEX</a:t>
            </a:r>
          </a:p>
        </p:txBody>
      </p:sp>
      <p:sp>
        <p:nvSpPr>
          <p:cNvPr id="49" name="Rectangle 15"/>
          <p:cNvSpPr/>
          <p:nvPr userDrawn="1"/>
        </p:nvSpPr>
        <p:spPr>
          <a:xfrm>
            <a:off x="31404" y="808094"/>
            <a:ext cx="1935445" cy="274320"/>
          </a:xfrm>
          <a:prstGeom prst="rect">
            <a:avLst/>
          </a:prstGeom>
          <a:solidFill>
            <a:schemeClr val="accent1">
              <a:lumMod val="20000"/>
              <a:lumOff val="80000"/>
            </a:schemeClr>
          </a:solidFill>
          <a:ln>
            <a:solidFill>
              <a:schemeClr val="accent1">
                <a:shade val="50000"/>
              </a:schemeClr>
            </a:solidFill>
          </a:ln>
          <a:effectLst>
            <a:glow rad="63500">
              <a:schemeClr val="accent4">
                <a:satMod val="175000"/>
                <a:alpha val="40000"/>
              </a:schemeClr>
            </a:glow>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Intro</a:t>
            </a:r>
          </a:p>
        </p:txBody>
      </p:sp>
      <p:sp>
        <p:nvSpPr>
          <p:cNvPr id="50" name="Rectangle 16"/>
          <p:cNvSpPr/>
          <p:nvPr userDrawn="1"/>
        </p:nvSpPr>
        <p:spPr>
          <a:xfrm>
            <a:off x="59023" y="1977436"/>
            <a:ext cx="1935445" cy="274320"/>
          </a:xfrm>
          <a:prstGeom prst="rect">
            <a:avLst/>
          </a:prstGeom>
          <a:solidFill>
            <a:schemeClr val="accent1">
              <a:lumMod val="20000"/>
              <a:lumOff val="80000"/>
            </a:schemeClr>
          </a:solidFill>
          <a:ln>
            <a:solidFill>
              <a:schemeClr val="accent1">
                <a:shade val="50000"/>
              </a:schemeClr>
            </a:solidFill>
          </a:ln>
          <a:effectLst>
            <a:glow rad="63500">
              <a:schemeClr val="accent4">
                <a:satMod val="175000"/>
                <a:alpha val="40000"/>
              </a:schemeClr>
            </a:glow>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Lesson</a:t>
            </a:r>
          </a:p>
        </p:txBody>
      </p:sp>
      <p:sp>
        <p:nvSpPr>
          <p:cNvPr id="51" name="Rectangle 17"/>
          <p:cNvSpPr/>
          <p:nvPr userDrawn="1"/>
        </p:nvSpPr>
        <p:spPr>
          <a:xfrm>
            <a:off x="24276" y="3842991"/>
            <a:ext cx="1935445" cy="274320"/>
          </a:xfrm>
          <a:prstGeom prst="rect">
            <a:avLst/>
          </a:prstGeom>
          <a:solidFill>
            <a:schemeClr val="accent1">
              <a:lumMod val="20000"/>
              <a:lumOff val="80000"/>
            </a:schemeClr>
          </a:solidFill>
          <a:ln>
            <a:solidFill>
              <a:schemeClr val="accent1">
                <a:shade val="50000"/>
              </a:schemeClr>
            </a:solidFill>
          </a:ln>
          <a:effectLst>
            <a:glow rad="63500">
              <a:schemeClr val="accent4">
                <a:satMod val="175000"/>
                <a:alpha val="40000"/>
              </a:schemeClr>
            </a:glow>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Quiz</a:t>
            </a:r>
          </a:p>
        </p:txBody>
      </p:sp>
      <p:sp>
        <p:nvSpPr>
          <p:cNvPr id="52" name="TextBox 51"/>
          <p:cNvSpPr txBox="1"/>
          <p:nvPr userDrawn="1"/>
        </p:nvSpPr>
        <p:spPr>
          <a:xfrm>
            <a:off x="77933" y="4177308"/>
            <a:ext cx="1996998" cy="276999"/>
          </a:xfrm>
          <a:prstGeom prst="rect">
            <a:avLst/>
          </a:prstGeom>
          <a:noFill/>
        </p:spPr>
        <p:txBody>
          <a:bodyPr wrap="square" rtlCol="0">
            <a:spAutoFit/>
          </a:bodyPr>
          <a:lstStyle/>
          <a:p>
            <a:pPr marL="285750" indent="-285750">
              <a:buFont typeface="Arial" panose="020B0604020202020204" pitchFamily="34" charset="0"/>
              <a:buChar char="•"/>
            </a:pPr>
            <a:r>
              <a:rPr lang="en-US" sz="1200" dirty="0"/>
              <a:t>Quiz.</a:t>
            </a:r>
          </a:p>
        </p:txBody>
      </p:sp>
      <p:sp>
        <p:nvSpPr>
          <p:cNvPr id="53" name="Rectangle 19"/>
          <p:cNvSpPr/>
          <p:nvPr userDrawn="1"/>
        </p:nvSpPr>
        <p:spPr>
          <a:xfrm>
            <a:off x="40111" y="4452675"/>
            <a:ext cx="1935445" cy="274320"/>
          </a:xfrm>
          <a:prstGeom prst="rect">
            <a:avLst/>
          </a:prstGeom>
          <a:solidFill>
            <a:schemeClr val="accent1">
              <a:lumMod val="20000"/>
              <a:lumOff val="80000"/>
            </a:schemeClr>
          </a:solidFill>
          <a:ln>
            <a:solidFill>
              <a:schemeClr val="accent1">
                <a:shade val="50000"/>
              </a:schemeClr>
            </a:solidFill>
          </a:ln>
          <a:effectLst>
            <a:glow rad="63500">
              <a:schemeClr val="accent4">
                <a:satMod val="175000"/>
                <a:alpha val="40000"/>
              </a:schemeClr>
            </a:glow>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Wrap - Up</a:t>
            </a:r>
          </a:p>
        </p:txBody>
      </p:sp>
      <p:sp>
        <p:nvSpPr>
          <p:cNvPr id="54" name="TextBox 53"/>
          <p:cNvSpPr txBox="1"/>
          <p:nvPr userDrawn="1"/>
        </p:nvSpPr>
        <p:spPr>
          <a:xfrm>
            <a:off x="64740" y="4741834"/>
            <a:ext cx="1996998" cy="646331"/>
          </a:xfrm>
          <a:prstGeom prst="rect">
            <a:avLst/>
          </a:prstGeom>
          <a:noFill/>
        </p:spPr>
        <p:txBody>
          <a:bodyPr wrap="square" rtlCol="0">
            <a:spAutoFit/>
          </a:bodyPr>
          <a:lstStyle/>
          <a:p>
            <a:pPr marL="285750" indent="-285750">
              <a:buFont typeface="Arial" panose="020B0604020202020204" pitchFamily="34" charset="0"/>
              <a:buChar char="•"/>
            </a:pPr>
            <a:r>
              <a:rPr lang="en-US" sz="1200" dirty="0"/>
              <a:t>Summary</a:t>
            </a:r>
          </a:p>
          <a:p>
            <a:pPr marL="285750" indent="-285750">
              <a:buFont typeface="Arial" panose="020B0604020202020204" pitchFamily="34" charset="0"/>
              <a:buChar char="•"/>
            </a:pPr>
            <a:r>
              <a:rPr lang="en-US" sz="1200" dirty="0"/>
              <a:t>Next lesson</a:t>
            </a:r>
            <a:r>
              <a:rPr lang="en-US" sz="1200" baseline="0" dirty="0"/>
              <a:t> guide</a:t>
            </a:r>
          </a:p>
          <a:p>
            <a:pPr marL="285750" indent="-285750">
              <a:buFont typeface="Arial" panose="020B0604020202020204" pitchFamily="34" charset="0"/>
              <a:buChar char="•"/>
            </a:pPr>
            <a:r>
              <a:rPr lang="en-US" sz="1200" baseline="0" dirty="0"/>
              <a:t>Reference</a:t>
            </a:r>
            <a:endParaRPr lang="en-US" sz="1200" dirty="0"/>
          </a:p>
        </p:txBody>
      </p:sp>
      <p:sp>
        <p:nvSpPr>
          <p:cNvPr id="55" name="TextBox 54"/>
          <p:cNvSpPr txBox="1"/>
          <p:nvPr userDrawn="1"/>
        </p:nvSpPr>
        <p:spPr>
          <a:xfrm>
            <a:off x="22100" y="1125130"/>
            <a:ext cx="1996998" cy="830997"/>
          </a:xfrm>
          <a:prstGeom prst="rect">
            <a:avLst/>
          </a:prstGeom>
          <a:noFill/>
        </p:spPr>
        <p:txBody>
          <a:bodyPr wrap="square" rtlCol="0">
            <a:spAutoFit/>
          </a:bodyPr>
          <a:lstStyle/>
          <a:p>
            <a:pPr marL="285750" indent="-285750">
              <a:buFont typeface="Arial" panose="020B0604020202020204" pitchFamily="34" charset="0"/>
              <a:buChar char="•"/>
            </a:pPr>
            <a:r>
              <a:rPr lang="en-US" sz="1200" dirty="0"/>
              <a:t>Overview</a:t>
            </a:r>
          </a:p>
          <a:p>
            <a:pPr marL="285750" indent="-285750">
              <a:buFont typeface="Arial" panose="020B0604020202020204" pitchFamily="34" charset="0"/>
              <a:buChar char="•"/>
            </a:pPr>
            <a:r>
              <a:rPr lang="en-US" sz="1200" dirty="0"/>
              <a:t>Keywords</a:t>
            </a:r>
          </a:p>
          <a:p>
            <a:pPr marL="285750" indent="-285750">
              <a:buFont typeface="Arial" panose="020B0604020202020204" pitchFamily="34" charset="0"/>
              <a:buChar char="•"/>
            </a:pPr>
            <a:r>
              <a:rPr lang="en-US" sz="1200" dirty="0"/>
              <a:t>Objectives</a:t>
            </a:r>
          </a:p>
          <a:p>
            <a:pPr marL="285750" indent="-285750">
              <a:buFont typeface="Arial" panose="020B0604020202020204" pitchFamily="34" charset="0"/>
              <a:buChar char="•"/>
            </a:pPr>
            <a:r>
              <a:rPr lang="en-US" sz="1200" dirty="0"/>
              <a:t>pretest</a:t>
            </a:r>
          </a:p>
        </p:txBody>
      </p:sp>
      <p:sp>
        <p:nvSpPr>
          <p:cNvPr id="56" name="Rectangle 22"/>
          <p:cNvSpPr/>
          <p:nvPr userDrawn="1"/>
        </p:nvSpPr>
        <p:spPr>
          <a:xfrm>
            <a:off x="-20842" y="5379572"/>
            <a:ext cx="12184264" cy="15173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23"/>
          <p:cNvSpPr/>
          <p:nvPr userDrawn="1"/>
        </p:nvSpPr>
        <p:spPr>
          <a:xfrm>
            <a:off x="61775" y="5388164"/>
            <a:ext cx="393484" cy="15016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a:t>
            </a:r>
          </a:p>
          <a:p>
            <a:pPr algn="ctr"/>
            <a:r>
              <a:rPr lang="en-US" sz="1400" b="1" dirty="0">
                <a:solidFill>
                  <a:schemeClr val="tx1"/>
                </a:solidFill>
              </a:rPr>
              <a:t>C</a:t>
            </a:r>
          </a:p>
          <a:p>
            <a:pPr algn="ctr"/>
            <a:r>
              <a:rPr lang="en-US" sz="1400" b="1" dirty="0">
                <a:solidFill>
                  <a:schemeClr val="tx1"/>
                </a:solidFill>
              </a:rPr>
              <a:t>R</a:t>
            </a:r>
          </a:p>
          <a:p>
            <a:pPr algn="ctr"/>
            <a:r>
              <a:rPr lang="en-US" sz="1400" b="1" dirty="0">
                <a:solidFill>
                  <a:schemeClr val="tx1"/>
                </a:solidFill>
              </a:rPr>
              <a:t>I</a:t>
            </a:r>
          </a:p>
          <a:p>
            <a:pPr algn="ctr"/>
            <a:r>
              <a:rPr lang="en-US" sz="1400" b="1" dirty="0">
                <a:solidFill>
                  <a:schemeClr val="tx1"/>
                </a:solidFill>
              </a:rPr>
              <a:t>P</a:t>
            </a:r>
          </a:p>
          <a:p>
            <a:pPr algn="ctr"/>
            <a:r>
              <a:rPr lang="en-US" sz="1400" b="1" dirty="0">
                <a:solidFill>
                  <a:schemeClr val="tx1"/>
                </a:solidFill>
              </a:rPr>
              <a:t>T</a:t>
            </a:r>
          </a:p>
        </p:txBody>
      </p:sp>
      <p:pic>
        <p:nvPicPr>
          <p:cNvPr id="58" name="Picture 25"/>
          <p:cNvPicPr>
            <a:picLocks noChangeAspect="1"/>
          </p:cNvPicPr>
          <p:nvPr userDrawn="1"/>
        </p:nvPicPr>
        <p:blipFill>
          <a:blip r:embed="rId13" cstate="print"/>
          <a:stretch>
            <a:fillRect/>
          </a:stretch>
        </p:blipFill>
        <p:spPr>
          <a:xfrm>
            <a:off x="10108892" y="376594"/>
            <a:ext cx="2054530" cy="4834547"/>
          </a:xfrm>
          <a:prstGeom prst="rect">
            <a:avLst/>
          </a:prstGeom>
          <a:ln w="6350">
            <a:solidFill>
              <a:schemeClr val="tx1"/>
            </a:solidFill>
          </a:ln>
        </p:spPr>
      </p:pic>
      <p:sp>
        <p:nvSpPr>
          <p:cNvPr id="59" name="Rectangle 26"/>
          <p:cNvSpPr/>
          <p:nvPr userDrawn="1"/>
        </p:nvSpPr>
        <p:spPr>
          <a:xfrm>
            <a:off x="10122144" y="376593"/>
            <a:ext cx="2016845" cy="27020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Screen Description</a:t>
            </a:r>
          </a:p>
        </p:txBody>
      </p:sp>
      <p:sp>
        <p:nvSpPr>
          <p:cNvPr id="60" name="Rounded Rectangle 36"/>
          <p:cNvSpPr/>
          <p:nvPr userDrawn="1"/>
        </p:nvSpPr>
        <p:spPr>
          <a:xfrm>
            <a:off x="2075544" y="5173689"/>
            <a:ext cx="7976193" cy="183789"/>
          </a:xfrm>
          <a:prstGeom prst="roundRect">
            <a:avLst/>
          </a:prstGeom>
          <a:solidFill>
            <a:srgbClr val="492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1200" dirty="0"/>
              <a:t>01/ </a:t>
            </a:r>
            <a:r>
              <a:rPr lang="en-US" sz="1200" baseline="0" dirty="0"/>
              <a:t>   </a:t>
            </a:r>
            <a:r>
              <a:rPr lang="en-US" sz="1200" dirty="0"/>
              <a:t>   </a:t>
            </a:r>
            <a:endParaRPr lang="en-US" sz="1600" dirty="0"/>
          </a:p>
        </p:txBody>
      </p:sp>
      <p:sp>
        <p:nvSpPr>
          <p:cNvPr id="61" name="Right Arrow 47"/>
          <p:cNvSpPr/>
          <p:nvPr userDrawn="1"/>
        </p:nvSpPr>
        <p:spPr>
          <a:xfrm>
            <a:off x="9522557" y="5210584"/>
            <a:ext cx="218602" cy="12210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a:endParaRPr lang="en-US"/>
          </a:p>
        </p:txBody>
      </p:sp>
      <p:sp>
        <p:nvSpPr>
          <p:cNvPr id="62" name="Right Arrow 79"/>
          <p:cNvSpPr/>
          <p:nvPr userDrawn="1"/>
        </p:nvSpPr>
        <p:spPr>
          <a:xfrm rot="10800000">
            <a:off x="8682209" y="5208723"/>
            <a:ext cx="265848" cy="13654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a:endParaRPr lang="en-US"/>
          </a:p>
        </p:txBody>
      </p:sp>
      <p:sp>
        <p:nvSpPr>
          <p:cNvPr id="63" name="TextBox 62"/>
          <p:cNvSpPr txBox="1"/>
          <p:nvPr userDrawn="1"/>
        </p:nvSpPr>
        <p:spPr>
          <a:xfrm>
            <a:off x="4485057" y="269809"/>
            <a:ext cx="469960" cy="276999"/>
          </a:xfrm>
          <a:prstGeom prst="rect">
            <a:avLst/>
          </a:prstGeom>
          <a:noFill/>
        </p:spPr>
        <p:txBody>
          <a:bodyPr wrap="square" rtlCol="0">
            <a:spAutoFit/>
          </a:bodyPr>
          <a:lstStyle/>
          <a:p>
            <a:r>
              <a:rPr lang="en-US" sz="1200" dirty="0">
                <a:solidFill>
                  <a:schemeClr val="accent5"/>
                </a:solidFill>
              </a:rPr>
              <a:t>#1</a:t>
            </a:r>
          </a:p>
        </p:txBody>
      </p:sp>
      <p:sp>
        <p:nvSpPr>
          <p:cNvPr id="65" name="TextBox 64"/>
          <p:cNvSpPr txBox="1"/>
          <p:nvPr userDrawn="1"/>
        </p:nvSpPr>
        <p:spPr>
          <a:xfrm>
            <a:off x="2340026" y="618247"/>
            <a:ext cx="329513" cy="246221"/>
          </a:xfrm>
          <a:prstGeom prst="rect">
            <a:avLst/>
          </a:prstGeom>
          <a:noFill/>
        </p:spPr>
        <p:txBody>
          <a:bodyPr wrap="square" rtlCol="0">
            <a:spAutoFit/>
          </a:bodyPr>
          <a:lstStyle/>
          <a:p>
            <a:r>
              <a:rPr lang="en-US" sz="1000" dirty="0">
                <a:solidFill>
                  <a:schemeClr val="accent5"/>
                </a:solidFill>
              </a:rPr>
              <a:t>#2</a:t>
            </a:r>
          </a:p>
        </p:txBody>
      </p:sp>
      <p:sp>
        <p:nvSpPr>
          <p:cNvPr id="2" name="Title Placeholder 1"/>
          <p:cNvSpPr>
            <a:spLocks noGrp="1"/>
          </p:cNvSpPr>
          <p:nvPr>
            <p:ph type="title"/>
          </p:nvPr>
        </p:nvSpPr>
        <p:spPr>
          <a:xfrm>
            <a:off x="4383313" y="-55"/>
            <a:ext cx="2781162" cy="349639"/>
          </a:xfrm>
          <a:prstGeom prst="rect">
            <a:avLst/>
          </a:prstGeom>
        </p:spPr>
        <p:txBody>
          <a:bodyPr vert="horz" lIns="91440" tIns="45720" rIns="91440" bIns="45720" rtlCol="0" anchor="ctr">
            <a:normAutofit/>
          </a:bodyPr>
          <a:lstStyle/>
          <a:p>
            <a:r>
              <a:rPr lang="en-US" dirty="0"/>
              <a:t>Introduction to Forest Resource Economics</a:t>
            </a:r>
          </a:p>
        </p:txBody>
      </p:sp>
      <p:sp>
        <p:nvSpPr>
          <p:cNvPr id="6" name="Slide Number Placeholder 5"/>
          <p:cNvSpPr>
            <a:spLocks noGrp="1"/>
          </p:cNvSpPr>
          <p:nvPr>
            <p:ph type="sldNum" sz="quarter" idx="4"/>
          </p:nvPr>
        </p:nvSpPr>
        <p:spPr>
          <a:xfrm>
            <a:off x="11028726" y="22907"/>
            <a:ext cx="1134696" cy="278385"/>
          </a:xfrm>
          <a:prstGeom prst="rect">
            <a:avLst/>
          </a:prstGeom>
        </p:spPr>
        <p:txBody>
          <a:bodyPr vert="horz" lIns="91440" tIns="45720" rIns="91440" bIns="45720" rtlCol="0" anchor="ctr"/>
          <a:lstStyle>
            <a:lvl1pPr algn="ctr">
              <a:defRPr sz="1200">
                <a:solidFill>
                  <a:schemeClr val="tx1">
                    <a:tint val="75000"/>
                  </a:schemeClr>
                </a:solidFill>
              </a:defRPr>
            </a:lvl1pPr>
          </a:lstStyle>
          <a:p>
            <a:fld id="{AF8977E7-C334-4764-A6EE-730238781FB0}" type="slidenum">
              <a:rPr lang="en-US" smtClean="0"/>
              <a:pPr/>
              <a:t>‹#›</a:t>
            </a:fld>
            <a:endParaRPr lang="en-US"/>
          </a:p>
        </p:txBody>
      </p:sp>
      <p:sp>
        <p:nvSpPr>
          <p:cNvPr id="67" name="Rectangle 13"/>
          <p:cNvSpPr/>
          <p:nvPr userDrawn="1"/>
        </p:nvSpPr>
        <p:spPr>
          <a:xfrm>
            <a:off x="2102637" y="383264"/>
            <a:ext cx="7896851" cy="47252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Placeholder 1"/>
          <p:cNvSpPr txBox="1">
            <a:spLocks/>
          </p:cNvSpPr>
          <p:nvPr userDrawn="1"/>
        </p:nvSpPr>
        <p:spPr>
          <a:xfrm>
            <a:off x="1244600" y="26954"/>
            <a:ext cx="2281061" cy="2743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r>
              <a:rPr lang="en-US" dirty="0"/>
              <a:t>Forest Resource Economics</a:t>
            </a:r>
          </a:p>
        </p:txBody>
      </p:sp>
      <p:sp>
        <p:nvSpPr>
          <p:cNvPr id="36" name="Title Placeholder 1"/>
          <p:cNvSpPr txBox="1">
            <a:spLocks/>
          </p:cNvSpPr>
          <p:nvPr userDrawn="1"/>
        </p:nvSpPr>
        <p:spPr>
          <a:xfrm>
            <a:off x="96846" y="1270271"/>
            <a:ext cx="1870004" cy="823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endParaRPr lang="en-US" dirty="0"/>
          </a:p>
        </p:txBody>
      </p:sp>
      <p:sp>
        <p:nvSpPr>
          <p:cNvPr id="37" name="TextBox 36"/>
          <p:cNvSpPr txBox="1"/>
          <p:nvPr userDrawn="1"/>
        </p:nvSpPr>
        <p:spPr>
          <a:xfrm>
            <a:off x="63419" y="2322058"/>
            <a:ext cx="1996998" cy="1495794"/>
          </a:xfrm>
          <a:prstGeom prst="rect">
            <a:avLst/>
          </a:prstGeom>
          <a:noFill/>
        </p:spPr>
        <p:txBody>
          <a:bodyPr wrap="square" rtlCol="0">
            <a:spAutoFit/>
          </a:bodyPr>
          <a:lstStyle/>
          <a:p>
            <a:pPr marL="228600" marR="0" lvl="0" indent="-228600" algn="l" defTabSz="914400" rtl="0" eaLnBrk="0" fontAlgn="base" latinLnBrk="0" hangingPunct="0">
              <a:lnSpc>
                <a:spcPct val="100000"/>
              </a:lnSpc>
              <a:spcBef>
                <a:spcPct val="20000"/>
              </a:spcBef>
              <a:spcAft>
                <a:spcPct val="0"/>
              </a:spcAft>
              <a:buClrTx/>
              <a:buSzTx/>
              <a:buFont typeface="+mj-lt"/>
              <a:buAutoNum type="arabicPeriod"/>
              <a:tabLst/>
            </a:pPr>
            <a:r>
              <a:rPr kumimoji="0" lang="en-US" altLang="ko-KR" sz="1200" b="0" i="0" u="none" strike="noStrike" cap="none" normalizeH="0" baseline="0" dirty="0">
                <a:ln>
                  <a:noFill/>
                </a:ln>
                <a:solidFill>
                  <a:schemeClr val="tx1"/>
                </a:solidFill>
                <a:effectLst/>
                <a:latin typeface="Calibri" pitchFamily="34" charset="0"/>
                <a:ea typeface="굴림" pitchFamily="50" charset="-127"/>
              </a:rPr>
              <a:t>Understanding of economics</a:t>
            </a:r>
            <a:endParaRPr kumimoji="0" lang="ko-KR" altLang="en-US" sz="1200" b="0" i="0" u="none" strike="noStrike" cap="none" normalizeH="0" baseline="0" dirty="0">
              <a:ln>
                <a:noFill/>
              </a:ln>
              <a:solidFill>
                <a:schemeClr val="tx1"/>
              </a:solidFill>
              <a:effectLst/>
              <a:latin typeface="Calibri" pitchFamily="34" charset="0"/>
              <a:ea typeface="굴림" pitchFamily="50" charset="-127"/>
            </a:endParaRPr>
          </a:p>
          <a:p>
            <a:pPr marL="228600" marR="0" lvl="0" indent="-228600" algn="l" defTabSz="914400" rtl="0" eaLnBrk="0" fontAlgn="base" latinLnBrk="0" hangingPunct="0">
              <a:lnSpc>
                <a:spcPct val="100000"/>
              </a:lnSpc>
              <a:spcBef>
                <a:spcPct val="20000"/>
              </a:spcBef>
              <a:spcAft>
                <a:spcPct val="0"/>
              </a:spcAft>
              <a:buClrTx/>
              <a:buSzTx/>
              <a:buFont typeface="+mj-lt"/>
              <a:buAutoNum type="arabicPeriod"/>
              <a:tabLst/>
            </a:pPr>
            <a:r>
              <a:rPr kumimoji="0" lang="en-US" altLang="ko-KR" sz="1200" b="0" i="0" u="none" strike="noStrike" cap="none" normalizeH="0" baseline="0" dirty="0">
                <a:ln>
                  <a:noFill/>
                </a:ln>
                <a:solidFill>
                  <a:schemeClr val="tx1"/>
                </a:solidFill>
                <a:effectLst/>
                <a:latin typeface="Calibri" pitchFamily="34" charset="0"/>
                <a:ea typeface="굴림" pitchFamily="50" charset="-127"/>
              </a:rPr>
              <a:t>Understanding of forest resource economics</a:t>
            </a:r>
            <a:endParaRPr kumimoji="0" lang="ko-KR" altLang="en-US" sz="1200" b="0" i="0" u="none" strike="noStrike" cap="none" normalizeH="0" baseline="0" dirty="0">
              <a:ln>
                <a:noFill/>
              </a:ln>
              <a:solidFill>
                <a:schemeClr val="tx1"/>
              </a:solidFill>
              <a:effectLst/>
              <a:latin typeface="Calibri" pitchFamily="34" charset="0"/>
              <a:ea typeface="굴림" pitchFamily="50" charset="-127"/>
            </a:endParaRPr>
          </a:p>
          <a:p>
            <a:pPr marL="228600" marR="0" lvl="0" indent="-228600" algn="l" defTabSz="914400" rtl="0" eaLnBrk="0" fontAlgn="base" latinLnBrk="0" hangingPunct="0">
              <a:lnSpc>
                <a:spcPct val="100000"/>
              </a:lnSpc>
              <a:spcBef>
                <a:spcPct val="20000"/>
              </a:spcBef>
              <a:spcAft>
                <a:spcPct val="0"/>
              </a:spcAft>
              <a:buClrTx/>
              <a:buSzTx/>
              <a:buFont typeface="+mj-lt"/>
              <a:buAutoNum type="arabicPeriod"/>
              <a:tabLst/>
            </a:pPr>
            <a:r>
              <a:rPr kumimoji="0" lang="en-US" altLang="ko-KR" sz="1200" b="0" i="0" u="none" strike="noStrike" kern="1200" cap="none" normalizeH="0" baseline="0" dirty="0">
                <a:ln>
                  <a:noFill/>
                </a:ln>
                <a:solidFill>
                  <a:schemeClr val="tx1"/>
                </a:solidFill>
                <a:effectLst/>
                <a:latin typeface="Calibri" pitchFamily="34" charset="0"/>
                <a:ea typeface="굴림" pitchFamily="50" charset="-127"/>
                <a:cs typeface="+mn-cs"/>
              </a:rPr>
              <a:t>Historical stages of Lao forest policy</a:t>
            </a:r>
          </a:p>
          <a:p>
            <a:pPr marL="228600" marR="0" lvl="0" indent="-228600" algn="l" defTabSz="914400" rtl="0" eaLnBrk="0" fontAlgn="base" latinLnBrk="0" hangingPunct="0">
              <a:lnSpc>
                <a:spcPct val="100000"/>
              </a:lnSpc>
              <a:spcBef>
                <a:spcPct val="20000"/>
              </a:spcBef>
              <a:spcAft>
                <a:spcPct val="0"/>
              </a:spcAft>
              <a:buClrTx/>
              <a:buSzTx/>
              <a:buFont typeface="+mj-lt"/>
              <a:buAutoNum type="arabicPeriod"/>
              <a:tabLst/>
            </a:pPr>
            <a:r>
              <a:rPr kumimoji="0" lang="en-US" altLang="ko-KR" sz="1200" b="0" i="0" u="none" strike="noStrike" kern="1200" cap="none" normalizeH="0" baseline="0" dirty="0">
                <a:ln>
                  <a:noFill/>
                </a:ln>
                <a:solidFill>
                  <a:schemeClr val="tx1"/>
                </a:solidFill>
                <a:effectLst/>
                <a:latin typeface="Calibri" pitchFamily="34" charset="0"/>
                <a:ea typeface="굴림" pitchFamily="50" charset="-127"/>
                <a:cs typeface="+mn-cs"/>
              </a:rPr>
              <a:t>Case study</a:t>
            </a:r>
          </a:p>
        </p:txBody>
      </p:sp>
    </p:spTree>
    <p:extLst>
      <p:ext uri="{BB962C8B-B14F-4D97-AF65-F5344CB8AC3E}">
        <p14:creationId xmlns:p14="http://schemas.microsoft.com/office/powerpoint/2010/main" val="228471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1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4.wmf"/><Relationship Id="rId5" Type="http://schemas.openxmlformats.org/officeDocument/2006/relationships/oleObject" Target="../embeddings/oleObject1.bin"/><Relationship Id="rId4" Type="http://schemas.openxmlformats.org/officeDocument/2006/relationships/image" Target="../media/image7.gi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2.png"/><Relationship Id="rId5" Type="http://schemas.openxmlformats.org/officeDocument/2006/relationships/image" Target="../media/image24.wmf"/><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4.png"/><Relationship Id="rId5" Type="http://schemas.openxmlformats.org/officeDocument/2006/relationships/image" Target="../media/image24.wmf"/><Relationship Id="rId4" Type="http://schemas.openxmlformats.org/officeDocument/2006/relationships/oleObject" Target="../embeddings/oleObject3.bin"/></Relationships>
</file>

<file path=ppt/slides/_rels/slide3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10"/>
          <p:cNvSpPr txBox="1"/>
          <p:nvPr/>
        </p:nvSpPr>
        <p:spPr>
          <a:xfrm>
            <a:off x="1986189" y="849315"/>
            <a:ext cx="8867547" cy="769441"/>
          </a:xfrm>
          <a:prstGeom prst="rect">
            <a:avLst/>
          </a:prstGeom>
          <a:noFill/>
        </p:spPr>
        <p:txBody>
          <a:bodyPr wrap="square">
            <a:spAutoFit/>
          </a:bodyPr>
          <a:lstStyle>
            <a:defPPr>
              <a:defRPr lang="ko-KR"/>
            </a:defPPr>
            <a:lvl1pPr algn="l" rtl="0" fontAlgn="base" latinLnBrk="1">
              <a:spcBef>
                <a:spcPct val="0"/>
              </a:spcBef>
              <a:spcAft>
                <a:spcPct val="0"/>
              </a:spcAft>
              <a:defRPr kumimoji="1" sz="900" kern="1200">
                <a:solidFill>
                  <a:schemeClr val="tx1"/>
                </a:solidFill>
                <a:latin typeface="굴림" charset="-127"/>
                <a:ea typeface="굴림" charset="-127"/>
                <a:cs typeface="+mn-cs"/>
              </a:defRPr>
            </a:lvl1pPr>
            <a:lvl2pPr marL="457200" algn="l" rtl="0" fontAlgn="base" latinLnBrk="1">
              <a:spcBef>
                <a:spcPct val="0"/>
              </a:spcBef>
              <a:spcAft>
                <a:spcPct val="0"/>
              </a:spcAft>
              <a:defRPr kumimoji="1" sz="900" kern="1200">
                <a:solidFill>
                  <a:schemeClr val="tx1"/>
                </a:solidFill>
                <a:latin typeface="굴림" charset="-127"/>
                <a:ea typeface="굴림" charset="-127"/>
                <a:cs typeface="+mn-cs"/>
              </a:defRPr>
            </a:lvl2pPr>
            <a:lvl3pPr marL="914400" algn="l" rtl="0" fontAlgn="base" latinLnBrk="1">
              <a:spcBef>
                <a:spcPct val="0"/>
              </a:spcBef>
              <a:spcAft>
                <a:spcPct val="0"/>
              </a:spcAft>
              <a:defRPr kumimoji="1" sz="900"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sz="900"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sz="900" kern="1200">
                <a:solidFill>
                  <a:schemeClr val="tx1"/>
                </a:solidFill>
                <a:latin typeface="굴림" charset="-127"/>
                <a:ea typeface="굴림" charset="-127"/>
                <a:cs typeface="+mn-cs"/>
              </a:defRPr>
            </a:lvl5pPr>
            <a:lvl6pPr marL="2286000" algn="l" defTabSz="914400" rtl="0" eaLnBrk="1" latinLnBrk="1" hangingPunct="1">
              <a:defRPr kumimoji="1" sz="900" kern="1200">
                <a:solidFill>
                  <a:schemeClr val="tx1"/>
                </a:solidFill>
                <a:latin typeface="굴림" charset="-127"/>
                <a:ea typeface="굴림" charset="-127"/>
                <a:cs typeface="+mn-cs"/>
              </a:defRPr>
            </a:lvl6pPr>
            <a:lvl7pPr marL="2743200" algn="l" defTabSz="914400" rtl="0" eaLnBrk="1" latinLnBrk="1" hangingPunct="1">
              <a:defRPr kumimoji="1" sz="900" kern="1200">
                <a:solidFill>
                  <a:schemeClr val="tx1"/>
                </a:solidFill>
                <a:latin typeface="굴림" charset="-127"/>
                <a:ea typeface="굴림" charset="-127"/>
                <a:cs typeface="+mn-cs"/>
              </a:defRPr>
            </a:lvl7pPr>
            <a:lvl8pPr marL="3200400" algn="l" defTabSz="914400" rtl="0" eaLnBrk="1" latinLnBrk="1" hangingPunct="1">
              <a:defRPr kumimoji="1" sz="900" kern="1200">
                <a:solidFill>
                  <a:schemeClr val="tx1"/>
                </a:solidFill>
                <a:latin typeface="굴림" charset="-127"/>
                <a:ea typeface="굴림" charset="-127"/>
                <a:cs typeface="+mn-cs"/>
              </a:defRPr>
            </a:lvl8pPr>
            <a:lvl9pPr marL="3657600" algn="l" defTabSz="914400" rtl="0" eaLnBrk="1" latinLnBrk="1" hangingPunct="1">
              <a:defRPr kumimoji="1" sz="900" kern="1200">
                <a:solidFill>
                  <a:schemeClr val="tx1"/>
                </a:solidFill>
                <a:latin typeface="굴림" charset="-127"/>
                <a:ea typeface="굴림" charset="-127"/>
                <a:cs typeface="+mn-cs"/>
              </a:defRPr>
            </a:lvl9pPr>
          </a:lstStyle>
          <a:p>
            <a:pPr marL="987425" lvl="0" indent="-987425" latinLnBrk="0">
              <a:defRPr/>
            </a:pPr>
            <a:r>
              <a:rPr lang="en-US" altLang="ko-KR" sz="4400" b="1" dirty="0">
                <a:solidFill>
                  <a:schemeClr val="accent6"/>
                </a:solidFill>
                <a:latin typeface="Phetsarath OT" charset="0"/>
                <a:ea typeface="굴림" pitchFamily="50" charset="-127"/>
                <a:cs typeface="Phetsarath OT" charset="0"/>
              </a:rPr>
              <a:t>06. </a:t>
            </a:r>
            <a:r>
              <a:rPr lang="en-US" altLang="ko-KR" sz="4400" b="1" dirty="0" err="1">
                <a:solidFill>
                  <a:schemeClr val="accent6"/>
                </a:solidFill>
                <a:latin typeface="Phetsarath OT" charset="0"/>
                <a:ea typeface="굴림" pitchFamily="50" charset="-127"/>
                <a:cs typeface="Phetsarath OT" charset="0"/>
              </a:rPr>
              <a:t>ປ່າໄມ້ປຽບເໜືອນທືນ</a:t>
            </a:r>
            <a:endParaRPr kumimoji="0" lang="en-US" altLang="ko-KR" sz="4400" b="1" dirty="0">
              <a:solidFill>
                <a:schemeClr val="accent6"/>
              </a:solidFill>
              <a:effectLst>
                <a:outerShdw blurRad="38100" dist="38100" dir="2700000" algn="tl">
                  <a:srgbClr val="000000">
                    <a:alpha val="43137"/>
                  </a:srgbClr>
                </a:outerShdw>
              </a:effectLst>
              <a:latin typeface="Phetsarath OT" charset="0"/>
              <a:ea typeface="굴림" pitchFamily="50" charset="-127"/>
              <a:cs typeface="Phetsarath OT" charset="0"/>
            </a:endParaRPr>
          </a:p>
        </p:txBody>
      </p:sp>
      <p:sp>
        <p:nvSpPr>
          <p:cNvPr id="7" name="직사각형 6"/>
          <p:cNvSpPr/>
          <p:nvPr/>
        </p:nvSpPr>
        <p:spPr>
          <a:xfrm>
            <a:off x="1338262" y="440531"/>
            <a:ext cx="9515475" cy="5976937"/>
          </a:xfrm>
          <a:prstGeom prst="rect">
            <a:avLst/>
          </a:prstGeom>
          <a:no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algn="l" rtl="0" fontAlgn="base" latinLnBrk="1">
              <a:spcBef>
                <a:spcPct val="0"/>
              </a:spcBef>
              <a:spcAft>
                <a:spcPct val="0"/>
              </a:spcAft>
              <a:defRPr kumimoji="1" sz="900" kern="1200">
                <a:solidFill>
                  <a:schemeClr val="lt1"/>
                </a:solidFill>
                <a:latin typeface="+mn-lt"/>
                <a:ea typeface="+mn-ea"/>
                <a:cs typeface="+mn-cs"/>
              </a:defRPr>
            </a:lvl1pPr>
            <a:lvl2pPr marL="457200" algn="l" rtl="0" fontAlgn="base" latinLnBrk="1">
              <a:spcBef>
                <a:spcPct val="0"/>
              </a:spcBef>
              <a:spcAft>
                <a:spcPct val="0"/>
              </a:spcAft>
              <a:defRPr kumimoji="1" sz="900" kern="1200">
                <a:solidFill>
                  <a:schemeClr val="lt1"/>
                </a:solidFill>
                <a:latin typeface="+mn-lt"/>
                <a:ea typeface="+mn-ea"/>
                <a:cs typeface="+mn-cs"/>
              </a:defRPr>
            </a:lvl2pPr>
            <a:lvl3pPr marL="914400" algn="l" rtl="0" fontAlgn="base" latinLnBrk="1">
              <a:spcBef>
                <a:spcPct val="0"/>
              </a:spcBef>
              <a:spcAft>
                <a:spcPct val="0"/>
              </a:spcAft>
              <a:defRPr kumimoji="1" sz="900" kern="1200">
                <a:solidFill>
                  <a:schemeClr val="lt1"/>
                </a:solidFill>
                <a:latin typeface="+mn-lt"/>
                <a:ea typeface="+mn-ea"/>
                <a:cs typeface="+mn-cs"/>
              </a:defRPr>
            </a:lvl3pPr>
            <a:lvl4pPr marL="1371600" algn="l" rtl="0" fontAlgn="base" latinLnBrk="1">
              <a:spcBef>
                <a:spcPct val="0"/>
              </a:spcBef>
              <a:spcAft>
                <a:spcPct val="0"/>
              </a:spcAft>
              <a:defRPr kumimoji="1" sz="900" kern="1200">
                <a:solidFill>
                  <a:schemeClr val="lt1"/>
                </a:solidFill>
                <a:latin typeface="+mn-lt"/>
                <a:ea typeface="+mn-ea"/>
                <a:cs typeface="+mn-cs"/>
              </a:defRPr>
            </a:lvl4pPr>
            <a:lvl5pPr marL="1828800" algn="l" rtl="0" fontAlgn="base" latinLnBrk="1">
              <a:spcBef>
                <a:spcPct val="0"/>
              </a:spcBef>
              <a:spcAft>
                <a:spcPct val="0"/>
              </a:spcAft>
              <a:defRPr kumimoji="1" sz="900" kern="1200">
                <a:solidFill>
                  <a:schemeClr val="lt1"/>
                </a:solidFill>
                <a:latin typeface="+mn-lt"/>
                <a:ea typeface="+mn-ea"/>
                <a:cs typeface="+mn-cs"/>
              </a:defRPr>
            </a:lvl5pPr>
            <a:lvl6pPr marL="2286000" algn="l" defTabSz="914400" rtl="0" eaLnBrk="1" latinLnBrk="1" hangingPunct="1">
              <a:defRPr kumimoji="1" sz="900" kern="1200">
                <a:solidFill>
                  <a:schemeClr val="lt1"/>
                </a:solidFill>
                <a:latin typeface="+mn-lt"/>
                <a:ea typeface="+mn-ea"/>
                <a:cs typeface="+mn-cs"/>
              </a:defRPr>
            </a:lvl6pPr>
            <a:lvl7pPr marL="2743200" algn="l" defTabSz="914400" rtl="0" eaLnBrk="1" latinLnBrk="1" hangingPunct="1">
              <a:defRPr kumimoji="1" sz="900" kern="1200">
                <a:solidFill>
                  <a:schemeClr val="lt1"/>
                </a:solidFill>
                <a:latin typeface="+mn-lt"/>
                <a:ea typeface="+mn-ea"/>
                <a:cs typeface="+mn-cs"/>
              </a:defRPr>
            </a:lvl7pPr>
            <a:lvl8pPr marL="3200400" algn="l" defTabSz="914400" rtl="0" eaLnBrk="1" latinLnBrk="1" hangingPunct="1">
              <a:defRPr kumimoji="1" sz="900" kern="1200">
                <a:solidFill>
                  <a:schemeClr val="lt1"/>
                </a:solidFill>
                <a:latin typeface="+mn-lt"/>
                <a:ea typeface="+mn-ea"/>
                <a:cs typeface="+mn-cs"/>
              </a:defRPr>
            </a:lvl8pPr>
            <a:lvl9pPr marL="3657600" algn="l" defTabSz="914400" rtl="0" eaLnBrk="1" latinLnBrk="1" hangingPunct="1">
              <a:defRPr kumimoji="1" sz="900" kern="1200">
                <a:solidFill>
                  <a:schemeClr val="lt1"/>
                </a:solidFill>
                <a:latin typeface="+mn-lt"/>
                <a:ea typeface="+mn-ea"/>
                <a:cs typeface="+mn-cs"/>
              </a:defRPr>
            </a:lvl9pPr>
          </a:lstStyle>
          <a:p>
            <a:pPr algn="ctr">
              <a:lnSpc>
                <a:spcPct val="90000"/>
              </a:lnSpc>
              <a:defRPr/>
            </a:pPr>
            <a:endParaRPr lang="ko-KR" altLang="en-US">
              <a:solidFill>
                <a:prstClr val="white"/>
              </a:solidFill>
            </a:endParaRPr>
          </a:p>
        </p:txBody>
      </p:sp>
      <p:sp>
        <p:nvSpPr>
          <p:cNvPr id="8" name="TextBox 12"/>
          <p:cNvSpPr txBox="1"/>
          <p:nvPr/>
        </p:nvSpPr>
        <p:spPr>
          <a:xfrm>
            <a:off x="8045448" y="5625306"/>
            <a:ext cx="2808288" cy="738187"/>
          </a:xfrm>
          <a:prstGeom prst="rect">
            <a:avLst/>
          </a:prstGeom>
          <a:noFill/>
        </p:spPr>
        <p:txBody>
          <a:bodyPr>
            <a:spAutoFit/>
          </a:bodyPr>
          <a:lstStyle>
            <a:defPPr>
              <a:defRPr lang="ko-KR"/>
            </a:defPPr>
            <a:lvl1pPr algn="l" rtl="0" fontAlgn="base" latinLnBrk="1">
              <a:spcBef>
                <a:spcPct val="0"/>
              </a:spcBef>
              <a:spcAft>
                <a:spcPct val="0"/>
              </a:spcAft>
              <a:defRPr kumimoji="1" sz="900" kern="1200">
                <a:solidFill>
                  <a:schemeClr val="tx1"/>
                </a:solidFill>
                <a:latin typeface="굴림" charset="-127"/>
                <a:ea typeface="굴림" charset="-127"/>
                <a:cs typeface="+mn-cs"/>
              </a:defRPr>
            </a:lvl1pPr>
            <a:lvl2pPr marL="457200" algn="l" rtl="0" fontAlgn="base" latinLnBrk="1">
              <a:spcBef>
                <a:spcPct val="0"/>
              </a:spcBef>
              <a:spcAft>
                <a:spcPct val="0"/>
              </a:spcAft>
              <a:defRPr kumimoji="1" sz="900" kern="1200">
                <a:solidFill>
                  <a:schemeClr val="tx1"/>
                </a:solidFill>
                <a:latin typeface="굴림" charset="-127"/>
                <a:ea typeface="굴림" charset="-127"/>
                <a:cs typeface="+mn-cs"/>
              </a:defRPr>
            </a:lvl2pPr>
            <a:lvl3pPr marL="914400" algn="l" rtl="0" fontAlgn="base" latinLnBrk="1">
              <a:spcBef>
                <a:spcPct val="0"/>
              </a:spcBef>
              <a:spcAft>
                <a:spcPct val="0"/>
              </a:spcAft>
              <a:defRPr kumimoji="1" sz="900"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sz="900"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sz="900" kern="1200">
                <a:solidFill>
                  <a:schemeClr val="tx1"/>
                </a:solidFill>
                <a:latin typeface="굴림" charset="-127"/>
                <a:ea typeface="굴림" charset="-127"/>
                <a:cs typeface="+mn-cs"/>
              </a:defRPr>
            </a:lvl5pPr>
            <a:lvl6pPr marL="2286000" algn="l" defTabSz="914400" rtl="0" eaLnBrk="1" latinLnBrk="1" hangingPunct="1">
              <a:defRPr kumimoji="1" sz="900" kern="1200">
                <a:solidFill>
                  <a:schemeClr val="tx1"/>
                </a:solidFill>
                <a:latin typeface="굴림" charset="-127"/>
                <a:ea typeface="굴림" charset="-127"/>
                <a:cs typeface="+mn-cs"/>
              </a:defRPr>
            </a:lvl6pPr>
            <a:lvl7pPr marL="2743200" algn="l" defTabSz="914400" rtl="0" eaLnBrk="1" latinLnBrk="1" hangingPunct="1">
              <a:defRPr kumimoji="1" sz="900" kern="1200">
                <a:solidFill>
                  <a:schemeClr val="tx1"/>
                </a:solidFill>
                <a:latin typeface="굴림" charset="-127"/>
                <a:ea typeface="굴림" charset="-127"/>
                <a:cs typeface="+mn-cs"/>
              </a:defRPr>
            </a:lvl7pPr>
            <a:lvl8pPr marL="3200400" algn="l" defTabSz="914400" rtl="0" eaLnBrk="1" latinLnBrk="1" hangingPunct="1">
              <a:defRPr kumimoji="1" sz="900" kern="1200">
                <a:solidFill>
                  <a:schemeClr val="tx1"/>
                </a:solidFill>
                <a:latin typeface="굴림" charset="-127"/>
                <a:ea typeface="굴림" charset="-127"/>
                <a:cs typeface="+mn-cs"/>
              </a:defRPr>
            </a:lvl8pPr>
            <a:lvl9pPr marL="3657600" algn="l" defTabSz="914400" rtl="0" eaLnBrk="1" latinLnBrk="1" hangingPunct="1">
              <a:defRPr kumimoji="1" sz="900" kern="1200">
                <a:solidFill>
                  <a:schemeClr val="tx1"/>
                </a:solidFill>
                <a:latin typeface="굴림" charset="-127"/>
                <a:ea typeface="굴림" charset="-127"/>
                <a:cs typeface="+mn-cs"/>
              </a:defRPr>
            </a:lvl9pPr>
          </a:lstStyle>
          <a:p>
            <a:pPr algn="ctr">
              <a:lnSpc>
                <a:spcPct val="150000"/>
              </a:lnSpc>
              <a:defRPr/>
            </a:pPr>
            <a:r>
              <a:rPr lang="en-US" altLang="ko-KR" sz="2800" b="1" i="1" dirty="0">
                <a:solidFill>
                  <a:prstClr val="white">
                    <a:lumMod val="85000"/>
                  </a:prstClr>
                </a:solidFill>
                <a:latin typeface="HY헤드라인M" pitchFamily="18" charset="-127"/>
                <a:ea typeface="HY헤드라인M" pitchFamily="18" charset="-127"/>
              </a:rPr>
              <a:t>Storyboard</a:t>
            </a:r>
            <a:endParaRPr lang="ko-KR" altLang="en-US" sz="2800" b="1" i="1" dirty="0">
              <a:solidFill>
                <a:prstClr val="white">
                  <a:lumMod val="85000"/>
                </a:prstClr>
              </a:solidFill>
              <a:latin typeface="HY헤드라인M" pitchFamily="18" charset="-127"/>
              <a:ea typeface="HY헤드라인M" pitchFamily="18" charset="-127"/>
            </a:endParaRPr>
          </a:p>
        </p:txBody>
      </p:sp>
      <p:graphicFrame>
        <p:nvGraphicFramePr>
          <p:cNvPr id="6" name="Group 110"/>
          <p:cNvGraphicFramePr>
            <a:graphicFrameLocks noGrp="1"/>
          </p:cNvGraphicFramePr>
          <p:nvPr>
            <p:extLst>
              <p:ext uri="{D42A27DB-BD31-4B8C-83A1-F6EECF244321}">
                <p14:modId xmlns:p14="http://schemas.microsoft.com/office/powerpoint/2010/main" val="2201827726"/>
              </p:ext>
            </p:extLst>
          </p:nvPr>
        </p:nvGraphicFramePr>
        <p:xfrm>
          <a:off x="1988004" y="2444748"/>
          <a:ext cx="8548914" cy="3694908"/>
        </p:xfrm>
        <a:graphic>
          <a:graphicData uri="http://schemas.openxmlformats.org/drawingml/2006/table">
            <a:tbl>
              <a:tblPr/>
              <a:tblGrid>
                <a:gridCol w="2618105">
                  <a:extLst>
                    <a:ext uri="{9D8B030D-6E8A-4147-A177-3AD203B41FA5}">
                      <a16:colId xmlns:a16="http://schemas.microsoft.com/office/drawing/2014/main" val="20000"/>
                    </a:ext>
                  </a:extLst>
                </a:gridCol>
                <a:gridCol w="5930809">
                  <a:extLst>
                    <a:ext uri="{9D8B030D-6E8A-4147-A177-3AD203B41FA5}">
                      <a16:colId xmlns:a16="http://schemas.microsoft.com/office/drawing/2014/main" val="20001"/>
                    </a:ext>
                  </a:extLst>
                </a:gridCol>
              </a:tblGrid>
              <a:tr h="527844">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a:ln>
                            <a:noFill/>
                          </a:ln>
                          <a:solidFill>
                            <a:schemeClr val="tx1"/>
                          </a:solidFill>
                          <a:effectLst/>
                          <a:latin typeface="Phetsarath OT" charset="0"/>
                          <a:ea typeface="Arial Unicode MS" pitchFamily="34" charset="-128"/>
                          <a:cs typeface="Phetsarath OT" charset="0"/>
                        </a:rPr>
                        <a:t>Country</a:t>
                      </a:r>
                      <a:endParaRPr kumimoji="0" lang="en-US" altLang="ko-KR" sz="2400" b="0" i="0" u="none" strike="noStrike" cap="none" normalizeH="0" baseline="0" dirty="0">
                        <a:ln>
                          <a:noFill/>
                        </a:ln>
                        <a:solidFill>
                          <a:schemeClr val="tx1"/>
                        </a:solidFill>
                        <a:effectLst/>
                        <a:latin typeface="Phetsarath OT" charset="0"/>
                        <a:ea typeface="굴림" pitchFamily="34" charset="-127"/>
                        <a:cs typeface="Phetsarath OT" charset="0"/>
                      </a:endParaRPr>
                    </a:p>
                  </a:txBody>
                  <a:tcPr horzOverflow="overflow">
                    <a:lnL w="254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EEECE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a:ln>
                            <a:noFill/>
                          </a:ln>
                          <a:solidFill>
                            <a:schemeClr val="tx1"/>
                          </a:solidFill>
                          <a:effectLst/>
                          <a:latin typeface="Phetsarath OT" charset="0"/>
                          <a:ea typeface="Arial Unicode MS" pitchFamily="34" charset="-128"/>
                          <a:cs typeface="Phetsarath OT" charset="0"/>
                        </a:rPr>
                        <a:t>Laos</a:t>
                      </a:r>
                    </a:p>
                  </a:txBody>
                  <a:tcPr horzOverflow="overflow">
                    <a:lnL w="127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527844">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a:ln>
                            <a:noFill/>
                          </a:ln>
                          <a:solidFill>
                            <a:schemeClr val="tx1"/>
                          </a:solidFill>
                          <a:effectLst/>
                          <a:latin typeface="Phetsarath OT" charset="0"/>
                          <a:ea typeface="Arial Unicode MS" pitchFamily="34" charset="-128"/>
                          <a:cs typeface="Phetsarath OT" charset="0"/>
                        </a:rPr>
                        <a:t>Language</a:t>
                      </a:r>
                      <a:endParaRPr kumimoji="0" lang="en-US" altLang="ko-KR" sz="2400" b="0" i="0" u="none" strike="noStrike" cap="none" normalizeH="0" baseline="0" dirty="0">
                        <a:ln>
                          <a:noFill/>
                        </a:ln>
                        <a:solidFill>
                          <a:schemeClr val="tx1"/>
                        </a:solidFill>
                        <a:effectLst/>
                        <a:latin typeface="Phetsarath OT" charset="0"/>
                        <a:ea typeface="굴림" pitchFamily="34" charset="-127"/>
                        <a:cs typeface="Phetsarath OT" charset="0"/>
                      </a:endParaRPr>
                    </a:p>
                  </a:txBody>
                  <a:tcPr horzOverflow="overflow">
                    <a:lnL w="254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EEECE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ko-KR" altLang="en-US" sz="1400" b="0" i="0" u="none" strike="noStrike" cap="none" normalizeH="0" baseline="0" dirty="0">
                          <a:ln>
                            <a:noFill/>
                          </a:ln>
                          <a:solidFill>
                            <a:schemeClr val="tx1"/>
                          </a:solidFill>
                          <a:effectLst/>
                          <a:latin typeface="Phetsarath OT" charset="0"/>
                          <a:ea typeface="Arial Unicode MS" pitchFamily="34" charset="-128"/>
                          <a:cs typeface="Phetsarath OT" charset="0"/>
                        </a:rPr>
                        <a:t>■ </a:t>
                      </a:r>
                      <a:r>
                        <a:rPr kumimoji="0" lang="en-US" altLang="ko-KR" sz="1400" b="0" i="0" u="none" strike="noStrike" cap="none" normalizeH="0" baseline="0" dirty="0">
                          <a:ln>
                            <a:noFill/>
                          </a:ln>
                          <a:solidFill>
                            <a:schemeClr val="tx1"/>
                          </a:solidFill>
                          <a:effectLst/>
                          <a:latin typeface="Phetsarath OT" charset="0"/>
                          <a:ea typeface="Arial Unicode MS" pitchFamily="34" charset="-128"/>
                          <a:cs typeface="Phetsarath OT" charset="0"/>
                        </a:rPr>
                        <a:t>English                      ■ Local Language</a:t>
                      </a:r>
                      <a:endParaRPr kumimoji="0" lang="en-US" altLang="ko-KR" sz="2400" b="0" i="0" u="none" strike="noStrike" cap="none" normalizeH="0" baseline="0" dirty="0">
                        <a:ln>
                          <a:noFill/>
                        </a:ln>
                        <a:solidFill>
                          <a:schemeClr val="tx1"/>
                        </a:solidFill>
                        <a:effectLst/>
                        <a:latin typeface="Phetsarath OT" charset="0"/>
                        <a:ea typeface="굴림" pitchFamily="34" charset="-127"/>
                        <a:cs typeface="Phetsarath OT" charset="0"/>
                      </a:endParaRPr>
                    </a:p>
                  </a:txBody>
                  <a:tcPr horzOverflow="overflow">
                    <a:lnL w="127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527844">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a:ln>
                            <a:noFill/>
                          </a:ln>
                          <a:solidFill>
                            <a:schemeClr val="tx1"/>
                          </a:solidFill>
                          <a:effectLst/>
                          <a:latin typeface="Phetsarath OT" charset="0"/>
                          <a:ea typeface="Arial Unicode MS" pitchFamily="34" charset="-128"/>
                          <a:cs typeface="Phetsarath OT" charset="0"/>
                        </a:rPr>
                        <a:t>Course Title</a:t>
                      </a:r>
                      <a:endParaRPr kumimoji="0" lang="en-US" altLang="ko-KR" sz="2400" b="0" i="0" u="none" strike="noStrike" cap="none" normalizeH="0" baseline="0" dirty="0">
                        <a:ln>
                          <a:noFill/>
                        </a:ln>
                        <a:solidFill>
                          <a:schemeClr val="tx1"/>
                        </a:solidFill>
                        <a:effectLst/>
                        <a:latin typeface="Phetsarath OT" charset="0"/>
                        <a:ea typeface="굴림" pitchFamily="34" charset="-127"/>
                        <a:cs typeface="Phetsarath OT" charset="0"/>
                      </a:endParaRPr>
                    </a:p>
                  </a:txBody>
                  <a:tcPr horzOverflow="overflow">
                    <a:lnL w="254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EEECE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a:ln>
                            <a:noFill/>
                          </a:ln>
                          <a:solidFill>
                            <a:schemeClr val="tx1"/>
                          </a:solidFill>
                          <a:effectLst/>
                          <a:latin typeface="Phetsarath OT" charset="0"/>
                          <a:ea typeface="Arial Unicode MS" pitchFamily="34" charset="-128"/>
                          <a:cs typeface="Phetsarath OT" charset="0"/>
                        </a:rPr>
                        <a:t>Forest Resource Economics</a:t>
                      </a:r>
                    </a:p>
                  </a:txBody>
                  <a:tcPr horzOverflow="overflow">
                    <a:lnL w="127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527844">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a:ln>
                            <a:noFill/>
                          </a:ln>
                          <a:solidFill>
                            <a:schemeClr val="tx1"/>
                          </a:solidFill>
                          <a:effectLst/>
                          <a:latin typeface="Phetsarath OT" charset="0"/>
                          <a:ea typeface="Arial Unicode MS" pitchFamily="34" charset="-128"/>
                          <a:cs typeface="Phetsarath OT" charset="0"/>
                        </a:rPr>
                        <a:t>Lesson Title</a:t>
                      </a:r>
                      <a:endParaRPr kumimoji="0" lang="en-US" altLang="ko-KR" sz="2400" b="0" i="0" u="none" strike="noStrike" cap="none" normalizeH="0" baseline="0" dirty="0">
                        <a:ln>
                          <a:noFill/>
                        </a:ln>
                        <a:solidFill>
                          <a:schemeClr val="tx1"/>
                        </a:solidFill>
                        <a:effectLst/>
                        <a:latin typeface="Phetsarath OT" charset="0"/>
                        <a:ea typeface="굴림" pitchFamily="34" charset="-127"/>
                        <a:cs typeface="Phetsarath OT" charset="0"/>
                      </a:endParaRPr>
                    </a:p>
                  </a:txBody>
                  <a:tcPr horzOverflow="overflow">
                    <a:lnL w="254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EEECE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lang="en-US" altLang="ko-KR" sz="1400" b="0" dirty="0">
                          <a:solidFill>
                            <a:schemeClr val="tx1"/>
                          </a:solidFill>
                          <a:latin typeface="Phetsarath OT" charset="0"/>
                          <a:ea typeface="굴림" pitchFamily="50" charset="-127"/>
                          <a:cs typeface="Phetsarath OT" charset="0"/>
                        </a:rPr>
                        <a:t>06. Forest as capital</a:t>
                      </a:r>
                      <a:endParaRPr kumimoji="0" lang="en-US" altLang="ko-KR" sz="1400" b="0" i="0" u="none" strike="noStrike" cap="none" normalizeH="0" baseline="0" dirty="0">
                        <a:ln>
                          <a:noFill/>
                        </a:ln>
                        <a:solidFill>
                          <a:schemeClr val="tx1"/>
                        </a:solidFill>
                        <a:effectLst/>
                        <a:latin typeface="Phetsarath OT" charset="0"/>
                        <a:ea typeface="Arial Unicode MS" pitchFamily="34" charset="-128"/>
                        <a:cs typeface="Phetsarath OT" charset="0"/>
                      </a:endParaRPr>
                    </a:p>
                  </a:txBody>
                  <a:tcPr horzOverflow="overflow">
                    <a:lnL w="127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527844">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a:ln>
                            <a:noFill/>
                          </a:ln>
                          <a:solidFill>
                            <a:schemeClr val="tx1"/>
                          </a:solidFill>
                          <a:effectLst/>
                          <a:latin typeface="Phetsarath OT" charset="0"/>
                          <a:ea typeface="Arial Unicode MS" pitchFamily="34" charset="-128"/>
                          <a:cs typeface="Phetsarath OT" charset="0"/>
                        </a:rPr>
                        <a:t>SME</a:t>
                      </a:r>
                      <a:endParaRPr kumimoji="0" lang="en-US" altLang="ko-KR" sz="2400" b="0" i="0" u="none" strike="noStrike" cap="none" normalizeH="0" baseline="0" dirty="0">
                        <a:ln>
                          <a:noFill/>
                        </a:ln>
                        <a:solidFill>
                          <a:schemeClr val="tx1"/>
                        </a:solidFill>
                        <a:effectLst/>
                        <a:latin typeface="Phetsarath OT" charset="0"/>
                        <a:ea typeface="굴림" pitchFamily="34" charset="-127"/>
                        <a:cs typeface="Phetsarath OT" charset="0"/>
                      </a:endParaRPr>
                    </a:p>
                  </a:txBody>
                  <a:tcPr horzOverflow="overflow">
                    <a:lnL w="254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EEECE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err="1">
                          <a:ln>
                            <a:noFill/>
                          </a:ln>
                          <a:solidFill>
                            <a:schemeClr val="tx1"/>
                          </a:solidFill>
                          <a:effectLst/>
                          <a:latin typeface="Phetsarath OT" charset="0"/>
                          <a:ea typeface="Arial Unicode MS" pitchFamily="34" charset="-128"/>
                          <a:cs typeface="Phetsarath OT" charset="0"/>
                        </a:rPr>
                        <a:t>Somvang</a:t>
                      </a:r>
                      <a:r>
                        <a:rPr kumimoji="0" lang="en-US" altLang="ko-KR" sz="1400" b="0" i="0" u="none" strike="noStrike" cap="none" normalizeH="0" baseline="0" dirty="0">
                          <a:ln>
                            <a:noFill/>
                          </a:ln>
                          <a:solidFill>
                            <a:schemeClr val="tx1"/>
                          </a:solidFill>
                          <a:effectLst/>
                          <a:latin typeface="Phetsarath OT" charset="0"/>
                          <a:ea typeface="Arial Unicode MS" pitchFamily="34" charset="-128"/>
                          <a:cs typeface="Phetsarath OT" charset="0"/>
                        </a:rPr>
                        <a:t> </a:t>
                      </a:r>
                      <a:r>
                        <a:rPr kumimoji="0" lang="en-US" altLang="ko-KR" sz="1400" b="0" i="0" u="none" strike="noStrike" cap="none" normalizeH="0" baseline="0" dirty="0" err="1">
                          <a:ln>
                            <a:noFill/>
                          </a:ln>
                          <a:solidFill>
                            <a:schemeClr val="tx1"/>
                          </a:solidFill>
                          <a:effectLst/>
                          <a:latin typeface="Phetsarath OT" charset="0"/>
                          <a:ea typeface="Arial Unicode MS" pitchFamily="34" charset="-128"/>
                          <a:cs typeface="Phetsarath OT" charset="0"/>
                        </a:rPr>
                        <a:t>Phimmavong</a:t>
                      </a:r>
                      <a:r>
                        <a:rPr kumimoji="0" lang="en-US" altLang="ko-KR" sz="1400" b="0" i="0" u="none" strike="noStrike" cap="none" normalizeH="0" baseline="0" dirty="0">
                          <a:ln>
                            <a:noFill/>
                          </a:ln>
                          <a:solidFill>
                            <a:schemeClr val="tx1"/>
                          </a:solidFill>
                          <a:effectLst/>
                          <a:latin typeface="Phetsarath OT" charset="0"/>
                          <a:ea typeface="Arial Unicode MS" pitchFamily="34" charset="-128"/>
                          <a:cs typeface="Phetsarath OT" charset="0"/>
                        </a:rPr>
                        <a:t>, PhD</a:t>
                      </a:r>
                    </a:p>
                  </a:txBody>
                  <a:tcPr horzOverflow="overflow">
                    <a:lnL w="127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527844">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a:ln>
                            <a:noFill/>
                          </a:ln>
                          <a:solidFill>
                            <a:schemeClr val="tx1"/>
                          </a:solidFill>
                          <a:effectLst/>
                          <a:latin typeface="Phetsarath OT" charset="0"/>
                          <a:ea typeface="Arial Unicode MS" pitchFamily="34" charset="-128"/>
                          <a:cs typeface="Phetsarath OT" charset="0"/>
                        </a:rPr>
                        <a:t>Submission Date</a:t>
                      </a:r>
                      <a:endParaRPr kumimoji="0" lang="en-US" altLang="ko-KR" sz="2400" b="0" i="0" u="none" strike="noStrike" cap="none" normalizeH="0" baseline="0" dirty="0">
                        <a:ln>
                          <a:noFill/>
                        </a:ln>
                        <a:solidFill>
                          <a:schemeClr val="tx1"/>
                        </a:solidFill>
                        <a:effectLst/>
                        <a:latin typeface="Phetsarath OT" charset="0"/>
                        <a:ea typeface="굴림" pitchFamily="34" charset="-127"/>
                        <a:cs typeface="Phetsarath OT" charset="0"/>
                      </a:endParaRPr>
                    </a:p>
                  </a:txBody>
                  <a:tcPr horzOverflow="overflow">
                    <a:lnL w="254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EEECE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a:ln>
                            <a:noFill/>
                          </a:ln>
                          <a:solidFill>
                            <a:schemeClr val="tx1"/>
                          </a:solidFill>
                          <a:effectLst/>
                          <a:latin typeface="Phetsarath OT" charset="0"/>
                          <a:ea typeface="Arial Unicode MS" pitchFamily="34" charset="-128"/>
                          <a:cs typeface="Phetsarath OT" charset="0"/>
                        </a:rPr>
                        <a:t>September 2</a:t>
                      </a:r>
                      <a:r>
                        <a:rPr kumimoji="0" lang="lo-LA" altLang="ko-KR" sz="1400" b="0" i="0" u="none" strike="noStrike" cap="none" normalizeH="0" baseline="0" dirty="0">
                          <a:ln>
                            <a:noFill/>
                          </a:ln>
                          <a:solidFill>
                            <a:schemeClr val="tx1"/>
                          </a:solidFill>
                          <a:effectLst/>
                          <a:latin typeface="Phetsarath OT" charset="0"/>
                          <a:ea typeface="Arial Unicode MS" pitchFamily="34" charset="-128"/>
                          <a:cs typeface="Phetsarath OT" charset="0"/>
                        </a:rPr>
                        <a:t>6</a:t>
                      </a:r>
                      <a:r>
                        <a:rPr kumimoji="0" lang="en-US" altLang="ko-KR" sz="1400" b="0" i="0" u="none" strike="noStrike" cap="none" normalizeH="0" baseline="0" dirty="0">
                          <a:ln>
                            <a:noFill/>
                          </a:ln>
                          <a:solidFill>
                            <a:schemeClr val="tx1"/>
                          </a:solidFill>
                          <a:effectLst/>
                          <a:latin typeface="Phetsarath OT" charset="0"/>
                          <a:ea typeface="Arial Unicode MS" pitchFamily="34" charset="-128"/>
                          <a:cs typeface="Phetsarath OT" charset="0"/>
                        </a:rPr>
                        <a:t>, 2014</a:t>
                      </a:r>
                    </a:p>
                  </a:txBody>
                  <a:tcPr horzOverflow="overflow">
                    <a:lnL w="127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527844">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a:ln>
                            <a:noFill/>
                          </a:ln>
                          <a:solidFill>
                            <a:schemeClr val="tx1"/>
                          </a:solidFill>
                          <a:effectLst/>
                          <a:latin typeface="Phetsarath OT" charset="0"/>
                          <a:ea typeface="Arial Unicode MS" pitchFamily="34" charset="-128"/>
                          <a:cs typeface="Phetsarath OT" charset="0"/>
                        </a:rPr>
                        <a:t>Version</a:t>
                      </a:r>
                      <a:endParaRPr kumimoji="0" lang="en-US" altLang="ko-KR" sz="2400" b="0" i="0" u="none" strike="noStrike" cap="none" normalizeH="0" baseline="0" dirty="0">
                        <a:ln>
                          <a:noFill/>
                        </a:ln>
                        <a:solidFill>
                          <a:schemeClr val="tx1"/>
                        </a:solidFill>
                        <a:effectLst/>
                        <a:latin typeface="Phetsarath OT" charset="0"/>
                        <a:ea typeface="굴림" pitchFamily="34" charset="-127"/>
                        <a:cs typeface="Phetsarath OT" charset="0"/>
                      </a:endParaRPr>
                    </a:p>
                  </a:txBody>
                  <a:tcPr horzOverflow="overflow">
                    <a:lnL w="254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solidFill>
                      <a:srgbClr val="EEECE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a:ln>
                            <a:noFill/>
                          </a:ln>
                          <a:solidFill>
                            <a:schemeClr val="tx1"/>
                          </a:solidFill>
                          <a:effectLst/>
                          <a:latin typeface="Phetsarath OT" charset="0"/>
                          <a:ea typeface="Arial Unicode MS" pitchFamily="34" charset="-128"/>
                          <a:cs typeface="Phetsarath OT" charset="0"/>
                        </a:rPr>
                        <a:t>01</a:t>
                      </a:r>
                    </a:p>
                  </a:txBody>
                  <a:tcPr horzOverflow="overflow">
                    <a:lnL w="127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30586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th-TH" altLang="ko-KR" sz="2800" b="1" dirty="0">
                <a:solidFill>
                  <a:schemeClr val="accent5">
                    <a:lumMod val="50000"/>
                  </a:schemeClr>
                </a:solidFill>
                <a:latin typeface="Phetsarath OT" charset="0"/>
                <a:ea typeface="Phetsarath OT" charset="0"/>
                <a:cs typeface="Phetsarath OT" charset="0"/>
              </a:rPr>
              <a:t>1</a:t>
            </a:r>
            <a:r>
              <a:rPr lang="en-US" altLang="ko-KR" sz="2800" b="1" dirty="0">
                <a:solidFill>
                  <a:schemeClr val="accent5">
                    <a:lumMod val="50000"/>
                  </a:schemeClr>
                </a:solidFill>
                <a:latin typeface="Phetsarath OT" charset="0"/>
                <a:ea typeface="Phetsarath OT" charset="0"/>
                <a:cs typeface="Phetsarath OT" charset="0"/>
              </a:rPr>
              <a:t>. </a:t>
            </a:r>
            <a:r>
              <a:rPr lang="en-US" altLang="ko-KR" sz="2800" b="1" dirty="0" err="1">
                <a:solidFill>
                  <a:schemeClr val="accent5">
                    <a:lumMod val="50000"/>
                  </a:schemeClr>
                </a:solidFill>
                <a:latin typeface="Phetsarath OT" charset="0"/>
                <a:ea typeface="굴림" pitchFamily="50" charset="-127"/>
                <a:cs typeface="Phetsarath OT" charset="0"/>
              </a:rPr>
              <a:t>ທືນ</a:t>
            </a:r>
            <a:r>
              <a:rPr lang="en-US" altLang="ko-KR" sz="2800" b="1" dirty="0">
                <a:solidFill>
                  <a:schemeClr val="accent5">
                    <a:lumMod val="50000"/>
                  </a:schemeClr>
                </a:solidFill>
                <a:latin typeface="Phetsarath OT" charset="0"/>
                <a:ea typeface="굴림" pitchFamily="50" charset="-127"/>
                <a:cs typeface="Phetsarath OT" charset="0"/>
              </a:rPr>
              <a:t> </a:t>
            </a:r>
            <a:r>
              <a:rPr lang="en-US" altLang="ko-KR" sz="2800" b="1" dirty="0" err="1">
                <a:solidFill>
                  <a:schemeClr val="accent5">
                    <a:lumMod val="50000"/>
                  </a:schemeClr>
                </a:solidFill>
                <a:latin typeface="Phetsarath OT" charset="0"/>
                <a:ea typeface="굴림" pitchFamily="50" charset="-127"/>
                <a:cs typeface="Phetsarath OT" charset="0"/>
              </a:rPr>
              <a:t>ແລະ</a:t>
            </a:r>
            <a:r>
              <a:rPr lang="en-US" altLang="ko-KR" sz="2800" b="1" dirty="0">
                <a:solidFill>
                  <a:schemeClr val="accent5">
                    <a:lumMod val="50000"/>
                  </a:schemeClr>
                </a:solidFill>
                <a:latin typeface="Phetsarath OT" charset="0"/>
                <a:ea typeface="굴림" pitchFamily="50" charset="-127"/>
                <a:cs typeface="Phetsarath OT" charset="0"/>
              </a:rPr>
              <a:t> </a:t>
            </a:r>
            <a:r>
              <a:rPr lang="en-US" altLang="ko-KR" sz="2800" b="1" dirty="0" err="1">
                <a:solidFill>
                  <a:schemeClr val="accent5">
                    <a:lumMod val="50000"/>
                  </a:schemeClr>
                </a:solidFill>
                <a:latin typeface="Phetsarath OT" charset="0"/>
                <a:ea typeface="굴림" pitchFamily="50" charset="-127"/>
                <a:cs typeface="Phetsarath OT" charset="0"/>
              </a:rPr>
              <a:t>ດອກເບ້ຍ</a:t>
            </a:r>
            <a:endParaRPr lang="en-US" altLang="ko-KR" sz="2800" b="1" dirty="0">
              <a:solidFill>
                <a:schemeClr val="accent5">
                  <a:lumMod val="50000"/>
                </a:schemeClr>
              </a:solidFill>
              <a:latin typeface="Phetsarath OT" charset="0"/>
              <a:ea typeface="굴림" pitchFamily="50" charset="-127"/>
              <a:cs typeface="Phetsarath OT" charset="0"/>
            </a:endParaRPr>
          </a:p>
        </p:txBody>
      </p:sp>
      <p:sp>
        <p:nvSpPr>
          <p:cNvPr id="26" name="Rectangle 5"/>
          <p:cNvSpPr txBox="1">
            <a:spLocks/>
          </p:cNvSpPr>
          <p:nvPr/>
        </p:nvSpPr>
        <p:spPr>
          <a:xfrm>
            <a:off x="2161416" y="1169213"/>
            <a:ext cx="4803263"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en-US" sz="2400" b="1" dirty="0">
                <a:solidFill>
                  <a:schemeClr val="accent5">
                    <a:lumMod val="50000"/>
                  </a:schemeClr>
                </a:solidFill>
                <a:latin typeface="Phetsarath OT" charset="0"/>
                <a:cs typeface="Phetsarath OT" charset="0"/>
              </a:rPr>
              <a:t>Compounding interest</a:t>
            </a:r>
            <a:endParaRPr lang="en-US" sz="2400" b="1" dirty="0">
              <a:solidFill>
                <a:schemeClr val="accent5">
                  <a:lumMod val="50000"/>
                </a:schemeClr>
              </a:solidFill>
              <a:latin typeface="Phetsarath OT" charset="0"/>
              <a:ea typeface="Phetsarath OT" charset="0"/>
              <a:cs typeface="Phetsarath OT" charset="0"/>
            </a:endParaRPr>
          </a:p>
        </p:txBody>
      </p:sp>
      <p:grpSp>
        <p:nvGrpSpPr>
          <p:cNvPr id="31" name="Group 30"/>
          <p:cNvGrpSpPr/>
          <p:nvPr/>
        </p:nvGrpSpPr>
        <p:grpSpPr>
          <a:xfrm>
            <a:off x="1718177" y="1132030"/>
            <a:ext cx="404793" cy="533963"/>
            <a:chOff x="5770331" y="1112579"/>
            <a:chExt cx="335168" cy="478634"/>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8"/>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2</a:t>
              </a:r>
            </a:p>
          </p:txBody>
        </p:sp>
      </p:grpSp>
      <p:sp>
        <p:nvSpPr>
          <p:cNvPr id="7" name="TextBox 6"/>
          <p:cNvSpPr txBox="1"/>
          <p:nvPr/>
        </p:nvSpPr>
        <p:spPr>
          <a:xfrm>
            <a:off x="7596922" y="2567718"/>
            <a:ext cx="841829" cy="369332"/>
          </a:xfrm>
          <a:prstGeom prst="rect">
            <a:avLst/>
          </a:prstGeom>
          <a:noFill/>
        </p:spPr>
        <p:txBody>
          <a:bodyPr wrap="square" rtlCol="0">
            <a:spAutoFit/>
          </a:bodyPr>
          <a:lstStyle/>
          <a:p>
            <a:endParaRPr lang="th-TH" dirty="0"/>
          </a:p>
        </p:txBody>
      </p:sp>
      <p:sp>
        <p:nvSpPr>
          <p:cNvPr id="8" name="TextBox 7"/>
          <p:cNvSpPr txBox="1"/>
          <p:nvPr/>
        </p:nvSpPr>
        <p:spPr>
          <a:xfrm>
            <a:off x="2177303" y="4861834"/>
            <a:ext cx="3096344" cy="276999"/>
          </a:xfrm>
          <a:prstGeom prst="rect">
            <a:avLst/>
          </a:prstGeom>
          <a:noFill/>
          <a:ln>
            <a:solidFill>
              <a:schemeClr val="accent6">
                <a:lumMod val="50000"/>
              </a:schemeClr>
            </a:solidFill>
          </a:ln>
        </p:spPr>
        <p:txBody>
          <a:bodyPr wrap="square" rtlCol="0">
            <a:spAutoFit/>
          </a:bodyPr>
          <a:lstStyle/>
          <a:p>
            <a:pPr algn="ctr"/>
            <a:r>
              <a:rPr lang="en-US" sz="1200" dirty="0" err="1">
                <a:latin typeface="Phetsarath OT" charset="0"/>
                <a:cs typeface="Phetsarath OT" charset="0"/>
              </a:rPr>
              <a:t>ຮູບທີ</a:t>
            </a:r>
            <a:r>
              <a:rPr lang="en-US" sz="1200" dirty="0">
                <a:latin typeface="Phetsarath OT" charset="0"/>
                <a:cs typeface="Phetsarath OT" charset="0"/>
              </a:rPr>
              <a:t> 6.1: </a:t>
            </a:r>
            <a:r>
              <a:rPr lang="en-US" sz="1200" dirty="0" err="1">
                <a:latin typeface="Phetsarath OT" charset="0"/>
                <a:cs typeface="Phetsarath OT" charset="0"/>
              </a:rPr>
              <a:t>ກໍລະນີ</a:t>
            </a:r>
            <a:r>
              <a:rPr lang="en-US" sz="1200" dirty="0">
                <a:latin typeface="Phetsarath OT" charset="0"/>
                <a:cs typeface="Phetsarath OT" charset="0"/>
              </a:rPr>
              <a:t> </a:t>
            </a:r>
            <a:r>
              <a:rPr lang="en-US" sz="1200" dirty="0" err="1">
                <a:latin typeface="Phetsarath OT" charset="0"/>
                <a:cs typeface="Phetsarath OT" charset="0"/>
              </a:rPr>
              <a:t>ດອກເບ້ຍ</a:t>
            </a:r>
            <a:r>
              <a:rPr lang="en-US" sz="1200" dirty="0">
                <a:latin typeface="Phetsarath OT" charset="0"/>
                <a:cs typeface="Phetsarath OT" charset="0"/>
              </a:rPr>
              <a:t> 6 </a:t>
            </a:r>
            <a:r>
              <a:rPr lang="en-US" sz="1200" dirty="0" err="1">
                <a:latin typeface="Phetsarath OT" charset="0"/>
                <a:cs typeface="Phetsarath OT" charset="0"/>
              </a:rPr>
              <a:t>ເປີເຊັນ</a:t>
            </a:r>
            <a:endParaRPr lang="en-US" sz="1200" dirty="0">
              <a:latin typeface="Phetsarath OT" charset="0"/>
              <a:cs typeface="Phetsarath OT" charset="0"/>
            </a:endParaRPr>
          </a:p>
        </p:txBody>
      </p:sp>
      <p:grpSp>
        <p:nvGrpSpPr>
          <p:cNvPr id="9" name="Group 8"/>
          <p:cNvGrpSpPr/>
          <p:nvPr/>
        </p:nvGrpSpPr>
        <p:grpSpPr>
          <a:xfrm>
            <a:off x="1756624" y="2168510"/>
            <a:ext cx="4688542" cy="2581835"/>
            <a:chOff x="2357719" y="1550894"/>
            <a:chExt cx="4688542" cy="2581835"/>
          </a:xfrm>
        </p:grpSpPr>
        <p:pic>
          <p:nvPicPr>
            <p:cNvPr id="10"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12000" contrast="35000"/>
                      </a14:imgEffect>
                    </a14:imgLayer>
                  </a14:imgProps>
                </a:ext>
                <a:ext uri="{28A0092B-C50C-407E-A947-70E740481C1C}">
                  <a14:useLocalDpi xmlns:a14="http://schemas.microsoft.com/office/drawing/2010/main" val="0"/>
                </a:ext>
              </a:extLst>
            </a:blip>
            <a:srcRect l="1614" t="2517" r="3153" b="5787"/>
            <a:stretch/>
          </p:blipFill>
          <p:spPr bwMode="auto">
            <a:xfrm>
              <a:off x="2357719" y="1550894"/>
              <a:ext cx="3937702" cy="2581835"/>
            </a:xfrm>
            <a:prstGeom prst="rect">
              <a:avLst/>
            </a:prstGeom>
            <a:ln w="1270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2" name="TextBox 11"/>
            <p:cNvSpPr txBox="1"/>
            <p:nvPr/>
          </p:nvSpPr>
          <p:spPr>
            <a:xfrm>
              <a:off x="5808912" y="1778421"/>
              <a:ext cx="1183559" cy="276999"/>
            </a:xfrm>
            <a:prstGeom prst="rect">
              <a:avLst/>
            </a:prstGeom>
            <a:noFill/>
          </p:spPr>
          <p:txBody>
            <a:bodyPr wrap="square" rtlCol="0">
              <a:spAutoFit/>
            </a:bodyPr>
            <a:lstStyle/>
            <a:p>
              <a:r>
                <a:rPr lang="en-US" sz="1200" b="0" dirty="0" err="1"/>
                <a:t>V</a:t>
              </a:r>
              <a:r>
                <a:rPr lang="en-US" sz="1200" b="0" baseline="-25000" dirty="0" err="1"/>
                <a:t>n</a:t>
              </a:r>
              <a:r>
                <a:rPr lang="en-US" sz="1200" b="0" dirty="0"/>
                <a:t>=10(1+0.06)</a:t>
              </a:r>
              <a:r>
                <a:rPr lang="en-US" sz="1200" b="0" baseline="30000" dirty="0"/>
                <a:t>n</a:t>
              </a:r>
            </a:p>
          </p:txBody>
        </p:sp>
        <p:sp>
          <p:nvSpPr>
            <p:cNvPr id="13" name="TextBox 12"/>
            <p:cNvSpPr txBox="1"/>
            <p:nvPr/>
          </p:nvSpPr>
          <p:spPr>
            <a:xfrm>
              <a:off x="5808912" y="2114160"/>
              <a:ext cx="1102876" cy="276999"/>
            </a:xfrm>
            <a:prstGeom prst="rect">
              <a:avLst/>
            </a:prstGeom>
            <a:noFill/>
          </p:spPr>
          <p:txBody>
            <a:bodyPr wrap="square" rtlCol="0">
              <a:spAutoFit/>
            </a:bodyPr>
            <a:lstStyle/>
            <a:p>
              <a:r>
                <a:rPr lang="en-US" sz="1200" b="0" dirty="0" err="1"/>
                <a:t>V</a:t>
              </a:r>
              <a:r>
                <a:rPr lang="en-US" sz="1200" b="0" baseline="-25000" dirty="0" err="1"/>
                <a:t>n</a:t>
              </a:r>
              <a:r>
                <a:rPr lang="en-US" sz="1200" b="0" dirty="0"/>
                <a:t>=8(1+0.06)</a:t>
              </a:r>
              <a:r>
                <a:rPr lang="en-US" sz="1200" b="0" baseline="30000" dirty="0"/>
                <a:t>n</a:t>
              </a:r>
            </a:p>
          </p:txBody>
        </p:sp>
        <p:sp>
          <p:nvSpPr>
            <p:cNvPr id="14" name="TextBox 13"/>
            <p:cNvSpPr txBox="1"/>
            <p:nvPr/>
          </p:nvSpPr>
          <p:spPr>
            <a:xfrm>
              <a:off x="5817806" y="2485523"/>
              <a:ext cx="1228455" cy="276999"/>
            </a:xfrm>
            <a:prstGeom prst="rect">
              <a:avLst/>
            </a:prstGeom>
            <a:noFill/>
          </p:spPr>
          <p:txBody>
            <a:bodyPr wrap="square" rtlCol="0">
              <a:spAutoFit/>
            </a:bodyPr>
            <a:lstStyle/>
            <a:p>
              <a:r>
                <a:rPr lang="en-US" sz="1200" b="0" dirty="0" err="1"/>
                <a:t>V</a:t>
              </a:r>
              <a:r>
                <a:rPr lang="en-US" sz="1200" b="0" baseline="-25000" dirty="0" err="1"/>
                <a:t>n</a:t>
              </a:r>
              <a:r>
                <a:rPr lang="en-US" sz="1200" b="0" dirty="0"/>
                <a:t>=6(1+0.06)</a:t>
              </a:r>
              <a:r>
                <a:rPr lang="en-US" sz="1200" b="0" baseline="30000" dirty="0"/>
                <a:t>n</a:t>
              </a:r>
            </a:p>
          </p:txBody>
        </p:sp>
        <p:sp>
          <p:nvSpPr>
            <p:cNvPr id="15" name="TextBox 14"/>
            <p:cNvSpPr txBox="1"/>
            <p:nvPr/>
          </p:nvSpPr>
          <p:spPr>
            <a:xfrm>
              <a:off x="5825663" y="2773768"/>
              <a:ext cx="1166808" cy="276999"/>
            </a:xfrm>
            <a:prstGeom prst="rect">
              <a:avLst/>
            </a:prstGeom>
            <a:noFill/>
          </p:spPr>
          <p:txBody>
            <a:bodyPr wrap="square" rtlCol="0">
              <a:spAutoFit/>
            </a:bodyPr>
            <a:lstStyle/>
            <a:p>
              <a:r>
                <a:rPr lang="en-US" sz="1200" b="0" dirty="0" err="1"/>
                <a:t>V</a:t>
              </a:r>
              <a:r>
                <a:rPr lang="en-US" sz="1200" b="0" baseline="-25000" dirty="0" err="1"/>
                <a:t>n</a:t>
              </a:r>
              <a:r>
                <a:rPr lang="en-US" sz="1200" b="0" dirty="0"/>
                <a:t>=4(1+0.06)</a:t>
              </a:r>
              <a:r>
                <a:rPr lang="en-US" sz="1200" b="0" baseline="30000" dirty="0"/>
                <a:t>n</a:t>
              </a:r>
            </a:p>
          </p:txBody>
        </p:sp>
        <p:sp>
          <p:nvSpPr>
            <p:cNvPr id="16" name="TextBox 15"/>
            <p:cNvSpPr txBox="1"/>
            <p:nvPr/>
          </p:nvSpPr>
          <p:spPr>
            <a:xfrm>
              <a:off x="5808912" y="3104206"/>
              <a:ext cx="1183559" cy="276999"/>
            </a:xfrm>
            <a:prstGeom prst="rect">
              <a:avLst/>
            </a:prstGeom>
            <a:noFill/>
          </p:spPr>
          <p:txBody>
            <a:bodyPr wrap="square" rtlCol="0">
              <a:spAutoFit/>
            </a:bodyPr>
            <a:lstStyle/>
            <a:p>
              <a:r>
                <a:rPr lang="en-US" sz="1200" b="0" dirty="0" err="1"/>
                <a:t>V</a:t>
              </a:r>
              <a:r>
                <a:rPr lang="en-US" sz="1200" b="0" baseline="-25000" dirty="0" err="1"/>
                <a:t>n</a:t>
              </a:r>
              <a:r>
                <a:rPr lang="en-US" sz="1200" b="0" dirty="0"/>
                <a:t>=2(1+0.06)</a:t>
              </a:r>
              <a:r>
                <a:rPr lang="en-US" sz="1200" b="0" baseline="30000" dirty="0"/>
                <a:t>n</a:t>
              </a:r>
            </a:p>
          </p:txBody>
        </p:sp>
      </p:grpSp>
      <p:grpSp>
        <p:nvGrpSpPr>
          <p:cNvPr id="17" name="Group 16"/>
          <p:cNvGrpSpPr/>
          <p:nvPr/>
        </p:nvGrpSpPr>
        <p:grpSpPr>
          <a:xfrm>
            <a:off x="6366838" y="2211826"/>
            <a:ext cx="3296672" cy="1430506"/>
            <a:chOff x="2295628" y="1453271"/>
            <a:chExt cx="3494417" cy="1430506"/>
          </a:xfrm>
        </p:grpSpPr>
        <p:sp>
          <p:nvSpPr>
            <p:cNvPr id="18" name="모서리가 둥근 직사각형 24"/>
            <p:cNvSpPr/>
            <p:nvPr/>
          </p:nvSpPr>
          <p:spPr>
            <a:xfrm>
              <a:off x="2295628" y="1453271"/>
              <a:ext cx="3494417" cy="1430506"/>
            </a:xfrm>
            <a:prstGeom prst="roundRect">
              <a:avLst>
                <a:gd name="adj" fmla="val 8427"/>
              </a:avLst>
            </a:prstGeom>
            <a:solidFill>
              <a:schemeClr val="bg1"/>
            </a:solidFill>
            <a:ln>
              <a:noFill/>
            </a:ln>
            <a:effectLst>
              <a:outerShdw blurRad="50800" dist="25400" dir="2700000" algn="tl" rotWithShape="0">
                <a:prstClr val="black">
                  <a:alpha val="50000"/>
                </a:prstClr>
              </a:outerShdw>
            </a:effectLst>
            <a:scene3d>
              <a:camera prst="orthographicFront">
                <a:rot lat="0" lon="0" rev="0"/>
              </a:camera>
              <a:lightRig rig="balanced" dir="t">
                <a:rot lat="0" lon="0" rev="8700000"/>
              </a:lightRig>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latin typeface="Phetsarath OT" charset="0"/>
                <a:cs typeface="Phetsarath OT" charset="0"/>
              </a:endParaRPr>
            </a:p>
          </p:txBody>
        </p:sp>
        <p:sp>
          <p:nvSpPr>
            <p:cNvPr id="19" name="양쪽 모서리가 둥근 사각형 25"/>
            <p:cNvSpPr/>
            <p:nvPr/>
          </p:nvSpPr>
          <p:spPr>
            <a:xfrm>
              <a:off x="2327881" y="1453271"/>
              <a:ext cx="2752492" cy="449464"/>
            </a:xfrm>
            <a:prstGeom prst="round2SameRect">
              <a:avLst>
                <a:gd name="adj1" fmla="val 23169"/>
                <a:gd name="adj2" fmla="val 0"/>
              </a:avLst>
            </a:prstGeom>
            <a:gradFill flip="none" rotWithShape="1">
              <a:gsLst>
                <a:gs pos="0">
                  <a:srgbClr val="25767F"/>
                </a:gs>
                <a:gs pos="100000">
                  <a:srgbClr val="56D5D8"/>
                </a:gs>
              </a:gsLst>
              <a:lin ang="18900000" scaled="1"/>
              <a:tileRect/>
            </a:gradFill>
            <a:ln w="6350">
              <a:solidFill>
                <a:srgbClr val="1C5B62"/>
              </a:solidFill>
              <a:round/>
              <a:headEnd/>
              <a:tailEnd/>
            </a:ln>
            <a:effectLst>
              <a:outerShdw blurRad="50800" dist="38100" dir="5400000" algn="t" rotWithShape="0">
                <a:prstClr val="black">
                  <a:alpha val="30000"/>
                </a:prstClr>
              </a:outerShdw>
            </a:effectLst>
          </p:spPr>
          <p:txBody>
            <a:bodyPr wrap="none" anchor="ctr"/>
            <a:lstStyle/>
            <a:p>
              <a:pPr algn="ctr">
                <a:defRPr/>
              </a:pPr>
              <a:endParaRPr lang="ko-KR" altLang="en-US" b="1" dirty="0">
                <a:latin typeface="Phetsarath OT" charset="0"/>
                <a:cs typeface="Phetsarath OT" charset="0"/>
              </a:endParaRPr>
            </a:p>
          </p:txBody>
        </p:sp>
        <p:sp>
          <p:nvSpPr>
            <p:cNvPr id="20" name="직사각형 28"/>
            <p:cNvSpPr/>
            <p:nvPr/>
          </p:nvSpPr>
          <p:spPr>
            <a:xfrm>
              <a:off x="2431464" y="1469897"/>
              <a:ext cx="2083289" cy="353943"/>
            </a:xfrm>
            <a:prstGeom prst="rect">
              <a:avLst/>
            </a:prstGeom>
          </p:spPr>
          <p:txBody>
            <a:bodyPr wrap="square">
              <a:spAutoFit/>
            </a:bodyPr>
            <a:lstStyle/>
            <a:p>
              <a:pPr lvl="0"/>
              <a:r>
                <a:rPr lang="en-US" altLang="ko-KR" sz="1700" b="1" dirty="0" err="1">
                  <a:latin typeface="Phetsarath OT" charset="0"/>
                  <a:ea typeface="HY견고딕" pitchFamily="18" charset="-127"/>
                  <a:cs typeface="Phetsarath OT" charset="0"/>
                </a:rPr>
                <a:t>ຮູບສະແດງໃຫ້ເຫັນ</a:t>
              </a:r>
              <a:endParaRPr lang="en-US" altLang="ko-KR" sz="1700" b="1" dirty="0">
                <a:latin typeface="Phetsarath OT" charset="0"/>
                <a:ea typeface="HY견고딕" pitchFamily="18" charset="-127"/>
                <a:cs typeface="Phetsarath OT" charset="0"/>
              </a:endParaRPr>
            </a:p>
          </p:txBody>
        </p:sp>
        <p:sp>
          <p:nvSpPr>
            <p:cNvPr id="21" name="TextBox 20"/>
            <p:cNvSpPr txBox="1"/>
            <p:nvPr/>
          </p:nvSpPr>
          <p:spPr>
            <a:xfrm>
              <a:off x="2351503" y="1960447"/>
              <a:ext cx="3421578" cy="738664"/>
            </a:xfrm>
            <a:prstGeom prst="rect">
              <a:avLst/>
            </a:prstGeom>
            <a:noFill/>
          </p:spPr>
          <p:txBody>
            <a:bodyPr wrap="square" rtlCol="0">
              <a:spAutoFit/>
            </a:bodyPr>
            <a:lstStyle/>
            <a:p>
              <a:pPr marL="171450" lvl="0" indent="-171450">
                <a:buFont typeface="Arial" panose="020B0604020202020204" pitchFamily="34" charset="0"/>
                <a:buChar char="•"/>
              </a:pPr>
              <a:r>
                <a:rPr lang="en-US" sz="1400" dirty="0">
                  <a:latin typeface="Phetsarath OT" charset="0"/>
                  <a:cs typeface="Phetsarath OT" charset="0"/>
                </a:rPr>
                <a:t>The capital growing at the compound interest rate without any income withdraw</a:t>
              </a:r>
            </a:p>
          </p:txBody>
        </p:sp>
      </p:grpSp>
      <p:grpSp>
        <p:nvGrpSpPr>
          <p:cNvPr id="22" name="Group 21"/>
          <p:cNvGrpSpPr/>
          <p:nvPr/>
        </p:nvGrpSpPr>
        <p:grpSpPr>
          <a:xfrm>
            <a:off x="6366838" y="3749966"/>
            <a:ext cx="3296672" cy="1726521"/>
            <a:chOff x="2295628" y="2824871"/>
            <a:chExt cx="3494417" cy="1456430"/>
          </a:xfrm>
        </p:grpSpPr>
        <p:sp>
          <p:nvSpPr>
            <p:cNvPr id="23" name="모서리가 둥근 직사각형 30"/>
            <p:cNvSpPr/>
            <p:nvPr/>
          </p:nvSpPr>
          <p:spPr>
            <a:xfrm>
              <a:off x="2295628" y="2901071"/>
              <a:ext cx="3494417" cy="1380230"/>
            </a:xfrm>
            <a:prstGeom prst="roundRect">
              <a:avLst>
                <a:gd name="adj" fmla="val 8427"/>
              </a:avLst>
            </a:prstGeom>
            <a:solidFill>
              <a:schemeClr val="bg1"/>
            </a:solidFill>
            <a:ln>
              <a:noFill/>
            </a:ln>
            <a:effectLst>
              <a:outerShdw blurRad="50800" dist="25400" dir="2700000" algn="tl" rotWithShape="0">
                <a:prstClr val="black">
                  <a:alpha val="50000"/>
                </a:prstClr>
              </a:outerShdw>
            </a:effectLst>
            <a:scene3d>
              <a:camera prst="orthographicFront">
                <a:rot lat="0" lon="0" rev="0"/>
              </a:camera>
              <a:lightRig rig="balanced" dir="t">
                <a:rot lat="0" lon="0" rev="8700000"/>
              </a:lightRig>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latin typeface="Phetsarath OT" charset="0"/>
                <a:cs typeface="Phetsarath OT" charset="0"/>
              </a:endParaRPr>
            </a:p>
          </p:txBody>
        </p:sp>
        <p:sp>
          <p:nvSpPr>
            <p:cNvPr id="24" name="양쪽 모서리가 둥근 사각형 31"/>
            <p:cNvSpPr/>
            <p:nvPr/>
          </p:nvSpPr>
          <p:spPr>
            <a:xfrm>
              <a:off x="2328020" y="2824871"/>
              <a:ext cx="2752353" cy="375565"/>
            </a:xfrm>
            <a:prstGeom prst="round2SameRect">
              <a:avLst>
                <a:gd name="adj1" fmla="val 23169"/>
                <a:gd name="adj2" fmla="val 0"/>
              </a:avLst>
            </a:prstGeom>
            <a:gradFill flip="none" rotWithShape="1">
              <a:gsLst>
                <a:gs pos="0">
                  <a:srgbClr val="3D6B1B"/>
                </a:gs>
                <a:gs pos="100000">
                  <a:srgbClr val="9DCE46"/>
                </a:gs>
              </a:gsLst>
              <a:lin ang="16200000" scaled="1"/>
              <a:tileRect/>
            </a:gradFill>
            <a:ln w="6350">
              <a:solidFill>
                <a:srgbClr val="285000"/>
              </a:solidFill>
              <a:round/>
              <a:headEnd/>
              <a:tailEnd/>
            </a:ln>
            <a:effectLst>
              <a:outerShdw blurRad="50800" dist="38100" dir="5400000" algn="t" rotWithShape="0">
                <a:prstClr val="black">
                  <a:alpha val="30000"/>
                </a:prstClr>
              </a:outerShdw>
            </a:effectLst>
          </p:spPr>
          <p:txBody>
            <a:bodyPr wrap="none" anchor="ctr"/>
            <a:lstStyle/>
            <a:p>
              <a:pPr algn="ctr">
                <a:defRPr/>
              </a:pPr>
              <a:endParaRPr lang="ko-KR" altLang="en-US" b="1" dirty="0">
                <a:latin typeface="Phetsarath OT" charset="0"/>
                <a:cs typeface="Phetsarath OT" charset="0"/>
              </a:endParaRPr>
            </a:p>
          </p:txBody>
        </p:sp>
        <p:sp>
          <p:nvSpPr>
            <p:cNvPr id="25" name="직사각형 35"/>
            <p:cNvSpPr/>
            <p:nvPr/>
          </p:nvSpPr>
          <p:spPr>
            <a:xfrm>
              <a:off x="2451789" y="2861882"/>
              <a:ext cx="2569057" cy="285592"/>
            </a:xfrm>
            <a:prstGeom prst="rect">
              <a:avLst/>
            </a:prstGeom>
          </p:spPr>
          <p:txBody>
            <a:bodyPr wrap="square">
              <a:spAutoFit/>
            </a:bodyPr>
            <a:lstStyle/>
            <a:p>
              <a:pPr lvl="0"/>
              <a:r>
                <a:rPr lang="en-US" sz="1600" b="1" dirty="0" err="1">
                  <a:latin typeface="Phetsarath OT" charset="0"/>
                  <a:cs typeface="Phetsarath OT" charset="0"/>
                </a:rPr>
                <a:t>ການຄິດໄລ</a:t>
              </a:r>
              <a:r>
                <a:rPr lang="en-US" sz="1600" b="1" dirty="0">
                  <a:latin typeface="Phetsarath OT" charset="0"/>
                  <a:cs typeface="Phetsarath OT" charset="0"/>
                </a:rPr>
                <a:t>່</a:t>
              </a:r>
              <a:endParaRPr lang="en-GB" altLang="ko-KR" sz="1600" b="1" dirty="0">
                <a:latin typeface="Phetsarath OT" charset="0"/>
                <a:cs typeface="Phetsarath OT" charset="0"/>
              </a:endParaRPr>
            </a:p>
          </p:txBody>
        </p:sp>
        <p:sp>
          <p:nvSpPr>
            <p:cNvPr id="27" name="TextBox 26"/>
            <p:cNvSpPr txBox="1"/>
            <p:nvPr/>
          </p:nvSpPr>
          <p:spPr>
            <a:xfrm>
              <a:off x="2325562" y="3229409"/>
              <a:ext cx="3375119" cy="623110"/>
            </a:xfrm>
            <a:prstGeom prst="rect">
              <a:avLst/>
            </a:prstGeom>
            <a:noFill/>
          </p:spPr>
          <p:txBody>
            <a:bodyPr wrap="square" rtlCol="0">
              <a:spAutoFit/>
            </a:bodyPr>
            <a:lstStyle/>
            <a:p>
              <a:pPr marL="228600" indent="-228600">
                <a:buFont typeface="Arial" pitchFamily="34" charset="0"/>
                <a:buChar char="•"/>
              </a:pPr>
              <a:r>
                <a:rPr lang="en-US" sz="1400" dirty="0">
                  <a:latin typeface="Phetsarath OT" charset="0"/>
                  <a:cs typeface="Phetsarath OT" charset="0"/>
                </a:rPr>
                <a:t> </a:t>
              </a:r>
              <a:r>
                <a:rPr lang="en-US" sz="1400" dirty="0" err="1">
                  <a:latin typeface="Phetsarath OT" charset="0"/>
                  <a:cs typeface="Phetsarath OT" charset="0"/>
                </a:rPr>
                <a:t>ເພື່ອຄິດໄລ່ມູນຄ່າອະນາຄົດ</a:t>
              </a:r>
              <a:r>
                <a:rPr lang="en-US" sz="1400" dirty="0">
                  <a:latin typeface="Phetsarath OT" charset="0"/>
                  <a:cs typeface="Phetsarath OT" charset="0"/>
                </a:rPr>
                <a:t> </a:t>
              </a:r>
              <a:r>
                <a:rPr lang="en-US" sz="1400" dirty="0" err="1">
                  <a:latin typeface="Phetsarath OT" charset="0"/>
                  <a:cs typeface="Phetsarath OT" charset="0"/>
                </a:rPr>
                <a:t>V</a:t>
              </a:r>
              <a:r>
                <a:rPr lang="en-US" sz="1400" baseline="-25000" dirty="0" err="1">
                  <a:latin typeface="Phetsarath OT" charset="0"/>
                  <a:cs typeface="Phetsarath OT" charset="0"/>
                </a:rPr>
                <a:t>n</a:t>
              </a:r>
              <a:r>
                <a:rPr lang="en-US" sz="1400" dirty="0">
                  <a:latin typeface="Phetsarath OT" charset="0"/>
                  <a:cs typeface="Phetsarath OT" charset="0"/>
                </a:rPr>
                <a:t> </a:t>
              </a:r>
              <a:r>
                <a:rPr lang="en-US" sz="1400" dirty="0" err="1">
                  <a:latin typeface="Phetsarath OT" charset="0"/>
                  <a:cs typeface="Phetsarath OT" charset="0"/>
                </a:rPr>
                <a:t>ຈາກມູນຄ່າການລົງທືນເບື້ອງຕົ້ນ</a:t>
              </a:r>
              <a:r>
                <a:rPr lang="en-US" sz="1400" dirty="0">
                  <a:latin typeface="Phetsarath OT" charset="0"/>
                  <a:cs typeface="Phetsarath OT" charset="0"/>
                </a:rPr>
                <a:t> V</a:t>
              </a:r>
              <a:r>
                <a:rPr lang="en-US" sz="1400" baseline="-25000" dirty="0">
                  <a:latin typeface="Phetsarath OT" charset="0"/>
                  <a:cs typeface="Phetsarath OT" charset="0"/>
                </a:rPr>
                <a:t>o</a:t>
              </a:r>
              <a:r>
                <a:rPr lang="en-US" sz="1400" dirty="0">
                  <a:latin typeface="Phetsarath OT" charset="0"/>
                  <a:cs typeface="Phetsarath OT" charset="0"/>
                </a:rPr>
                <a:t>, </a:t>
              </a:r>
              <a:r>
                <a:rPr lang="en-US" sz="1400" dirty="0" err="1">
                  <a:latin typeface="Phetsarath OT" charset="0"/>
                  <a:cs typeface="Phetsarath OT" charset="0"/>
                </a:rPr>
                <a:t>ພວກເຮົາສາມາດນຳໃຊ້ສູດດັ່ງຕໍ່ໄປນີ</a:t>
              </a:r>
              <a:r>
                <a:rPr lang="en-US" sz="1400" dirty="0">
                  <a:latin typeface="Phetsarath OT" charset="0"/>
                  <a:cs typeface="Phetsarath OT" charset="0"/>
                </a:rPr>
                <a:t>້: </a:t>
              </a:r>
            </a:p>
          </p:txBody>
        </p:sp>
      </p:grpSp>
      <p:sp>
        <p:nvSpPr>
          <p:cNvPr id="28" name="Rounded Rectangle 27"/>
          <p:cNvSpPr/>
          <p:nvPr/>
        </p:nvSpPr>
        <p:spPr>
          <a:xfrm>
            <a:off x="6767860" y="5078252"/>
            <a:ext cx="1692526" cy="340519"/>
          </a:xfrm>
          <a:prstGeom prst="roundRect">
            <a:avLst/>
          </a:prstGeom>
          <a:solidFill>
            <a:schemeClr val="bg1"/>
          </a:solidFill>
          <a:ln w="19050">
            <a:solidFill>
              <a:schemeClr val="accent6">
                <a:lumMod val="50000"/>
              </a:schemeClr>
            </a:solidFill>
          </a:ln>
        </p:spPr>
        <p:txBody>
          <a:bodyPr wrap="square">
            <a:spAutoFit/>
          </a:bodyPr>
          <a:lstStyle/>
          <a:p>
            <a:pPr algn="ctr"/>
            <a:r>
              <a:rPr lang="en-US" sz="1400" i="1" dirty="0" err="1">
                <a:latin typeface="Phetsarath OT" charset="0"/>
                <a:cs typeface="Phetsarath OT" charset="0"/>
              </a:rPr>
              <a:t>V</a:t>
            </a:r>
            <a:r>
              <a:rPr lang="en-US" sz="1400" i="1" baseline="-25000" dirty="0" err="1">
                <a:latin typeface="Phetsarath OT" charset="0"/>
                <a:cs typeface="Phetsarath OT" charset="0"/>
              </a:rPr>
              <a:t>n</a:t>
            </a:r>
            <a:r>
              <a:rPr lang="en-US" sz="1400" i="1" dirty="0">
                <a:latin typeface="Phetsarath OT" charset="0"/>
                <a:cs typeface="Phetsarath OT" charset="0"/>
              </a:rPr>
              <a:t>=V</a:t>
            </a:r>
            <a:r>
              <a:rPr lang="en-US" sz="1400" i="1" baseline="-25000" dirty="0">
                <a:latin typeface="Phetsarath OT" charset="0"/>
                <a:cs typeface="Phetsarath OT" charset="0"/>
              </a:rPr>
              <a:t>0</a:t>
            </a:r>
            <a:r>
              <a:rPr lang="en-US" sz="1400" i="1" dirty="0">
                <a:latin typeface="Phetsarath OT" charset="0"/>
                <a:cs typeface="Phetsarath OT" charset="0"/>
              </a:rPr>
              <a:t>(1+r)</a:t>
            </a:r>
            <a:r>
              <a:rPr lang="en-US" sz="1400" i="1" baseline="30000" dirty="0">
                <a:latin typeface="Phetsarath OT" charset="0"/>
                <a:cs typeface="Phetsarath OT" charset="0"/>
              </a:rPr>
              <a:t>n</a:t>
            </a:r>
            <a:endParaRPr lang="en-US" sz="1400" i="1" dirty="0">
              <a:latin typeface="Phetsarath OT" charset="0"/>
              <a:cs typeface="Phetsarath OT" charset="0"/>
            </a:endParaRPr>
          </a:p>
        </p:txBody>
      </p:sp>
      <p:sp>
        <p:nvSpPr>
          <p:cNvPr id="29" name="Rectangle 28"/>
          <p:cNvSpPr/>
          <p:nvPr/>
        </p:nvSpPr>
        <p:spPr>
          <a:xfrm>
            <a:off x="8867952" y="5104636"/>
            <a:ext cx="572593" cy="307777"/>
          </a:xfrm>
          <a:prstGeom prst="rect">
            <a:avLst/>
          </a:prstGeom>
        </p:spPr>
        <p:txBody>
          <a:bodyPr wrap="none">
            <a:spAutoFit/>
          </a:bodyPr>
          <a:lstStyle/>
          <a:p>
            <a:pPr algn="ctr"/>
            <a:r>
              <a:rPr lang="en-US" sz="1400" i="1" dirty="0">
                <a:latin typeface="Phetsarath OT" charset="0"/>
                <a:cs typeface="Phetsarath OT" charset="0"/>
              </a:rPr>
              <a:t>(6.1)</a:t>
            </a:r>
          </a:p>
        </p:txBody>
      </p:sp>
    </p:spTree>
    <p:extLst>
      <p:ext uri="{BB962C8B-B14F-4D97-AF65-F5344CB8AC3E}">
        <p14:creationId xmlns:p14="http://schemas.microsoft.com/office/powerpoint/2010/main" val="1307964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th-TH" altLang="ko-KR" sz="2800" b="1" dirty="0">
                <a:solidFill>
                  <a:schemeClr val="accent5">
                    <a:lumMod val="50000"/>
                  </a:schemeClr>
                </a:solidFill>
                <a:latin typeface="Phetsarath OT" charset="0"/>
                <a:ea typeface="Phetsarath OT" charset="0"/>
                <a:cs typeface="Phetsarath OT" charset="0"/>
              </a:rPr>
              <a:t>1</a:t>
            </a:r>
            <a:r>
              <a:rPr lang="en-US" altLang="ko-KR" sz="2800" b="1" dirty="0">
                <a:solidFill>
                  <a:schemeClr val="accent5">
                    <a:lumMod val="50000"/>
                  </a:schemeClr>
                </a:solidFill>
                <a:latin typeface="Phetsarath OT" charset="0"/>
                <a:ea typeface="Phetsarath OT" charset="0"/>
                <a:cs typeface="Phetsarath OT" charset="0"/>
              </a:rPr>
              <a:t>. </a:t>
            </a:r>
            <a:r>
              <a:rPr lang="en-US" altLang="ko-KR" sz="2800" b="1" dirty="0" err="1">
                <a:solidFill>
                  <a:schemeClr val="accent5">
                    <a:lumMod val="50000"/>
                  </a:schemeClr>
                </a:solidFill>
                <a:latin typeface="Phetsarath OT" charset="0"/>
                <a:ea typeface="굴림" pitchFamily="50" charset="-127"/>
                <a:cs typeface="Phetsarath OT" charset="0"/>
              </a:rPr>
              <a:t>ທືນ</a:t>
            </a:r>
            <a:r>
              <a:rPr lang="en-US" altLang="ko-KR" sz="2800" b="1" dirty="0">
                <a:solidFill>
                  <a:schemeClr val="accent5">
                    <a:lumMod val="50000"/>
                  </a:schemeClr>
                </a:solidFill>
                <a:latin typeface="Phetsarath OT" charset="0"/>
                <a:ea typeface="굴림" pitchFamily="50" charset="-127"/>
                <a:cs typeface="Phetsarath OT" charset="0"/>
              </a:rPr>
              <a:t> </a:t>
            </a:r>
            <a:r>
              <a:rPr lang="en-US" altLang="ko-KR" sz="2800" b="1" dirty="0" err="1">
                <a:solidFill>
                  <a:schemeClr val="accent5">
                    <a:lumMod val="50000"/>
                  </a:schemeClr>
                </a:solidFill>
                <a:latin typeface="Phetsarath OT" charset="0"/>
                <a:ea typeface="굴림" pitchFamily="50" charset="-127"/>
                <a:cs typeface="Phetsarath OT" charset="0"/>
              </a:rPr>
              <a:t>ແລະ</a:t>
            </a:r>
            <a:r>
              <a:rPr lang="en-US" altLang="ko-KR" sz="2800" b="1" dirty="0">
                <a:solidFill>
                  <a:schemeClr val="accent5">
                    <a:lumMod val="50000"/>
                  </a:schemeClr>
                </a:solidFill>
                <a:latin typeface="Phetsarath OT" charset="0"/>
                <a:ea typeface="굴림" pitchFamily="50" charset="-127"/>
                <a:cs typeface="Phetsarath OT" charset="0"/>
              </a:rPr>
              <a:t> </a:t>
            </a:r>
            <a:r>
              <a:rPr lang="en-US" altLang="ko-KR" sz="2800" b="1" dirty="0" err="1">
                <a:solidFill>
                  <a:schemeClr val="accent5">
                    <a:lumMod val="50000"/>
                  </a:schemeClr>
                </a:solidFill>
                <a:latin typeface="Phetsarath OT" charset="0"/>
                <a:ea typeface="굴림" pitchFamily="50" charset="-127"/>
                <a:cs typeface="Phetsarath OT" charset="0"/>
              </a:rPr>
              <a:t>ດອກເບ້ຍ</a:t>
            </a:r>
            <a:endParaRPr lang="en-US" altLang="ko-KR" sz="2800" b="1" dirty="0">
              <a:solidFill>
                <a:schemeClr val="accent5">
                  <a:lumMod val="50000"/>
                </a:schemeClr>
              </a:solidFill>
              <a:latin typeface="Phetsarath OT" charset="0"/>
              <a:ea typeface="굴림" pitchFamily="50" charset="-127"/>
              <a:cs typeface="Phetsarath OT" charset="0"/>
            </a:endParaRPr>
          </a:p>
        </p:txBody>
      </p:sp>
      <p:sp>
        <p:nvSpPr>
          <p:cNvPr id="26" name="Rectangle 5"/>
          <p:cNvSpPr txBox="1">
            <a:spLocks/>
          </p:cNvSpPr>
          <p:nvPr/>
        </p:nvSpPr>
        <p:spPr>
          <a:xfrm>
            <a:off x="2161416" y="1169213"/>
            <a:ext cx="4803263"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en-US" sz="2400" b="1" dirty="0">
                <a:solidFill>
                  <a:schemeClr val="accent5">
                    <a:lumMod val="50000"/>
                  </a:schemeClr>
                </a:solidFill>
                <a:latin typeface="Phetsarath OT" charset="0"/>
                <a:cs typeface="Phetsarath OT" charset="0"/>
              </a:rPr>
              <a:t>Compounding interest</a:t>
            </a:r>
            <a:endParaRPr lang="en-US" sz="2400" b="1" dirty="0">
              <a:solidFill>
                <a:schemeClr val="accent5">
                  <a:lumMod val="50000"/>
                </a:schemeClr>
              </a:solidFill>
              <a:latin typeface="Phetsarath OT" charset="0"/>
              <a:ea typeface="Phetsarath OT" charset="0"/>
              <a:cs typeface="Phetsarath OT" charset="0"/>
            </a:endParaRPr>
          </a:p>
        </p:txBody>
      </p:sp>
      <p:grpSp>
        <p:nvGrpSpPr>
          <p:cNvPr id="31" name="Group 30"/>
          <p:cNvGrpSpPr/>
          <p:nvPr/>
        </p:nvGrpSpPr>
        <p:grpSpPr>
          <a:xfrm>
            <a:off x="1718177" y="1132030"/>
            <a:ext cx="404793" cy="533963"/>
            <a:chOff x="5770331" y="1112579"/>
            <a:chExt cx="335168" cy="478634"/>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8"/>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2</a:t>
              </a:r>
            </a:p>
          </p:txBody>
        </p:sp>
      </p:grpSp>
      <p:sp>
        <p:nvSpPr>
          <p:cNvPr id="7" name="Snip Single Corner Rectangle 6"/>
          <p:cNvSpPr/>
          <p:nvPr/>
        </p:nvSpPr>
        <p:spPr>
          <a:xfrm>
            <a:off x="5795079" y="1899983"/>
            <a:ext cx="791215" cy="368022"/>
          </a:xfrm>
          <a:prstGeom prst="snip1Rect">
            <a:avLst/>
          </a:prstGeom>
          <a:solidFill>
            <a:schemeClr val="accent2">
              <a:lumMod val="75000"/>
            </a:schemeClr>
          </a:solidFill>
        </p:spPr>
        <p:txBody>
          <a:bodyPr wrap="none">
            <a:spAutoFit/>
          </a:bodyPr>
          <a:lstStyle/>
          <a:p>
            <a:r>
              <a:rPr lang="en-US" altLang="ja-JP" sz="1600" dirty="0" err="1">
                <a:latin typeface="Phetsarath OT" charset="0"/>
                <a:ea typeface="굴림" pitchFamily="34" charset="-127"/>
                <a:cs typeface="Phetsarath OT" charset="0"/>
              </a:rPr>
              <a:t>ຕົວຢ່າງ</a:t>
            </a:r>
            <a:r>
              <a:rPr lang="en-US" altLang="ja-JP" sz="1600" dirty="0">
                <a:latin typeface="Phetsarath OT" charset="0"/>
                <a:ea typeface="굴림" pitchFamily="34" charset="-127"/>
                <a:cs typeface="Phetsarath OT" charset="0"/>
              </a:rPr>
              <a:t> </a:t>
            </a:r>
            <a:endParaRPr lang="en-US" sz="1600" dirty="0"/>
          </a:p>
        </p:txBody>
      </p:sp>
      <p:sp>
        <p:nvSpPr>
          <p:cNvPr id="8" name="TextBox 7"/>
          <p:cNvSpPr txBox="1"/>
          <p:nvPr/>
        </p:nvSpPr>
        <p:spPr>
          <a:xfrm>
            <a:off x="1967406" y="4507563"/>
            <a:ext cx="3096344" cy="276999"/>
          </a:xfrm>
          <a:prstGeom prst="rect">
            <a:avLst/>
          </a:prstGeom>
          <a:noFill/>
          <a:ln>
            <a:solidFill>
              <a:schemeClr val="accent6">
                <a:lumMod val="50000"/>
              </a:schemeClr>
            </a:solidFill>
          </a:ln>
        </p:spPr>
        <p:txBody>
          <a:bodyPr wrap="square" rtlCol="0">
            <a:spAutoFit/>
          </a:bodyPr>
          <a:lstStyle/>
          <a:p>
            <a:pPr algn="ctr"/>
            <a:r>
              <a:rPr lang="en-US" sz="1200" dirty="0" err="1">
                <a:latin typeface="Phetsarath OT" charset="0"/>
                <a:cs typeface="Phetsarath OT" charset="0"/>
              </a:rPr>
              <a:t>ຮູບທີ</a:t>
            </a:r>
            <a:r>
              <a:rPr lang="en-US" sz="1200" dirty="0">
                <a:latin typeface="Phetsarath OT" charset="0"/>
                <a:cs typeface="Phetsarath OT" charset="0"/>
              </a:rPr>
              <a:t> 6.2: </a:t>
            </a:r>
            <a:r>
              <a:rPr lang="en-US" sz="1200" dirty="0" err="1">
                <a:latin typeface="Phetsarath OT" charset="0"/>
                <a:cs typeface="Phetsarath OT" charset="0"/>
              </a:rPr>
              <a:t>ກໍລະນີ</a:t>
            </a:r>
            <a:r>
              <a:rPr lang="en-US" sz="1200" dirty="0">
                <a:latin typeface="Phetsarath OT" charset="0"/>
                <a:cs typeface="Phetsarath OT" charset="0"/>
              </a:rPr>
              <a:t> </a:t>
            </a:r>
            <a:r>
              <a:rPr lang="en-US" sz="1200" dirty="0" err="1">
                <a:latin typeface="Phetsarath OT" charset="0"/>
                <a:cs typeface="Phetsarath OT" charset="0"/>
              </a:rPr>
              <a:t>ດອກເບ້ຍ</a:t>
            </a:r>
            <a:r>
              <a:rPr lang="en-US" sz="1200" dirty="0">
                <a:latin typeface="Phetsarath OT" charset="0"/>
                <a:cs typeface="Phetsarath OT" charset="0"/>
              </a:rPr>
              <a:t> 6 </a:t>
            </a:r>
            <a:r>
              <a:rPr lang="en-US" sz="1200" dirty="0" err="1">
                <a:latin typeface="Phetsarath OT" charset="0"/>
                <a:cs typeface="Phetsarath OT" charset="0"/>
              </a:rPr>
              <a:t>ເປີເຊັນ</a:t>
            </a:r>
            <a:endParaRPr lang="en-US" sz="1200" dirty="0">
              <a:latin typeface="Phetsarath OT" charset="0"/>
              <a:cs typeface="Phetsarath OT" charset="0"/>
            </a:endParaRPr>
          </a:p>
        </p:txBody>
      </p:sp>
      <p:grpSp>
        <p:nvGrpSpPr>
          <p:cNvPr id="9" name="Group 8"/>
          <p:cNvGrpSpPr/>
          <p:nvPr/>
        </p:nvGrpSpPr>
        <p:grpSpPr>
          <a:xfrm>
            <a:off x="1718177" y="1938065"/>
            <a:ext cx="4209844" cy="2459136"/>
            <a:chOff x="2357719" y="1550894"/>
            <a:chExt cx="4844504" cy="2581835"/>
          </a:xfrm>
        </p:grpSpPr>
        <p:pic>
          <p:nvPicPr>
            <p:cNvPr id="10"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12000" contrast="35000"/>
                      </a14:imgEffect>
                    </a14:imgLayer>
                  </a14:imgProps>
                </a:ext>
                <a:ext uri="{28A0092B-C50C-407E-A947-70E740481C1C}">
                  <a14:useLocalDpi xmlns:a14="http://schemas.microsoft.com/office/drawing/2010/main" val="0"/>
                </a:ext>
              </a:extLst>
            </a:blip>
            <a:srcRect l="1614" t="2517" r="3153" b="5787"/>
            <a:stretch/>
          </p:blipFill>
          <p:spPr bwMode="auto">
            <a:xfrm>
              <a:off x="2357719" y="1550894"/>
              <a:ext cx="3937702" cy="2581835"/>
            </a:xfrm>
            <a:prstGeom prst="rect">
              <a:avLst/>
            </a:prstGeom>
            <a:ln w="1270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2" name="TextBox 11"/>
            <p:cNvSpPr txBox="1"/>
            <p:nvPr/>
          </p:nvSpPr>
          <p:spPr>
            <a:xfrm>
              <a:off x="5808912" y="1778421"/>
              <a:ext cx="1393311" cy="290820"/>
            </a:xfrm>
            <a:prstGeom prst="rect">
              <a:avLst/>
            </a:prstGeom>
            <a:noFill/>
          </p:spPr>
          <p:txBody>
            <a:bodyPr wrap="square" rtlCol="0">
              <a:spAutoFit/>
            </a:bodyPr>
            <a:lstStyle/>
            <a:p>
              <a:r>
                <a:rPr lang="en-US" sz="1200" b="0" dirty="0" err="1"/>
                <a:t>V</a:t>
              </a:r>
              <a:r>
                <a:rPr lang="en-US" sz="1200" b="0" baseline="-25000" dirty="0" err="1"/>
                <a:t>n</a:t>
              </a:r>
              <a:r>
                <a:rPr lang="en-US" sz="1200" b="0" dirty="0"/>
                <a:t>=10(1+0.06)</a:t>
              </a:r>
              <a:r>
                <a:rPr lang="en-US" sz="1200" b="0" baseline="30000" dirty="0"/>
                <a:t>n</a:t>
              </a:r>
            </a:p>
          </p:txBody>
        </p:sp>
        <p:sp>
          <p:nvSpPr>
            <p:cNvPr id="13" name="TextBox 12"/>
            <p:cNvSpPr txBox="1"/>
            <p:nvPr/>
          </p:nvSpPr>
          <p:spPr>
            <a:xfrm>
              <a:off x="5808910" y="2114160"/>
              <a:ext cx="1237349" cy="290820"/>
            </a:xfrm>
            <a:prstGeom prst="rect">
              <a:avLst/>
            </a:prstGeom>
            <a:noFill/>
          </p:spPr>
          <p:txBody>
            <a:bodyPr wrap="square" rtlCol="0">
              <a:spAutoFit/>
            </a:bodyPr>
            <a:lstStyle/>
            <a:p>
              <a:r>
                <a:rPr lang="en-US" sz="1200" b="0" dirty="0" err="1"/>
                <a:t>V</a:t>
              </a:r>
              <a:r>
                <a:rPr lang="en-US" sz="1200" b="0" baseline="-25000" dirty="0" err="1"/>
                <a:t>n</a:t>
              </a:r>
              <a:r>
                <a:rPr lang="en-US" sz="1200" b="0" dirty="0"/>
                <a:t>=8(1+0.06)</a:t>
              </a:r>
              <a:r>
                <a:rPr lang="en-US" sz="1200" b="0" baseline="30000" dirty="0"/>
                <a:t>n</a:t>
              </a:r>
            </a:p>
          </p:txBody>
        </p:sp>
        <p:sp>
          <p:nvSpPr>
            <p:cNvPr id="14" name="TextBox 13"/>
            <p:cNvSpPr txBox="1"/>
            <p:nvPr/>
          </p:nvSpPr>
          <p:spPr>
            <a:xfrm>
              <a:off x="5817806" y="2485523"/>
              <a:ext cx="1228455" cy="276999"/>
            </a:xfrm>
            <a:prstGeom prst="rect">
              <a:avLst/>
            </a:prstGeom>
            <a:noFill/>
          </p:spPr>
          <p:txBody>
            <a:bodyPr wrap="square" rtlCol="0">
              <a:spAutoFit/>
            </a:bodyPr>
            <a:lstStyle/>
            <a:p>
              <a:r>
                <a:rPr lang="en-US" sz="1200" b="0" dirty="0" err="1"/>
                <a:t>V</a:t>
              </a:r>
              <a:r>
                <a:rPr lang="en-US" sz="1200" b="0" baseline="-25000" dirty="0" err="1"/>
                <a:t>n</a:t>
              </a:r>
              <a:r>
                <a:rPr lang="en-US" sz="1200" b="0" dirty="0"/>
                <a:t>=6(1+0.06)</a:t>
              </a:r>
              <a:r>
                <a:rPr lang="en-US" sz="1200" b="0" baseline="30000" dirty="0"/>
                <a:t>n</a:t>
              </a:r>
            </a:p>
          </p:txBody>
        </p:sp>
        <p:sp>
          <p:nvSpPr>
            <p:cNvPr id="15" name="TextBox 14"/>
            <p:cNvSpPr txBox="1"/>
            <p:nvPr/>
          </p:nvSpPr>
          <p:spPr>
            <a:xfrm>
              <a:off x="5825663" y="2773768"/>
              <a:ext cx="1220598" cy="290820"/>
            </a:xfrm>
            <a:prstGeom prst="rect">
              <a:avLst/>
            </a:prstGeom>
            <a:noFill/>
          </p:spPr>
          <p:txBody>
            <a:bodyPr wrap="square" rtlCol="0">
              <a:spAutoFit/>
            </a:bodyPr>
            <a:lstStyle/>
            <a:p>
              <a:r>
                <a:rPr lang="en-US" sz="1200" b="0" dirty="0" err="1"/>
                <a:t>V</a:t>
              </a:r>
              <a:r>
                <a:rPr lang="en-US" sz="1200" b="0" baseline="-25000" dirty="0" err="1"/>
                <a:t>n</a:t>
              </a:r>
              <a:r>
                <a:rPr lang="en-US" sz="1200" b="0" dirty="0"/>
                <a:t>=4(1+0.06)</a:t>
              </a:r>
              <a:r>
                <a:rPr lang="en-US" sz="1200" b="0" baseline="30000" dirty="0"/>
                <a:t>n</a:t>
              </a:r>
            </a:p>
          </p:txBody>
        </p:sp>
        <p:sp>
          <p:nvSpPr>
            <p:cNvPr id="16" name="TextBox 15"/>
            <p:cNvSpPr txBox="1"/>
            <p:nvPr/>
          </p:nvSpPr>
          <p:spPr>
            <a:xfrm>
              <a:off x="5808912" y="3104205"/>
              <a:ext cx="1237349" cy="290820"/>
            </a:xfrm>
            <a:prstGeom prst="rect">
              <a:avLst/>
            </a:prstGeom>
            <a:noFill/>
          </p:spPr>
          <p:txBody>
            <a:bodyPr wrap="square" rtlCol="0">
              <a:spAutoFit/>
            </a:bodyPr>
            <a:lstStyle/>
            <a:p>
              <a:r>
                <a:rPr lang="en-US" sz="1200" b="0" dirty="0" err="1"/>
                <a:t>V</a:t>
              </a:r>
              <a:r>
                <a:rPr lang="en-US" sz="1200" b="0" baseline="-25000" dirty="0" err="1"/>
                <a:t>n</a:t>
              </a:r>
              <a:r>
                <a:rPr lang="en-US" sz="1200" b="0" dirty="0"/>
                <a:t>=2(1+0.06)</a:t>
              </a:r>
              <a:r>
                <a:rPr lang="en-US" sz="1200" b="0" baseline="30000" dirty="0"/>
                <a:t>n</a:t>
              </a:r>
            </a:p>
          </p:txBody>
        </p:sp>
      </p:grpSp>
      <p:grpSp>
        <p:nvGrpSpPr>
          <p:cNvPr id="17" name="Group 16"/>
          <p:cNvGrpSpPr/>
          <p:nvPr/>
        </p:nvGrpSpPr>
        <p:grpSpPr>
          <a:xfrm>
            <a:off x="5829584" y="3337574"/>
            <a:ext cx="3715522" cy="1300071"/>
            <a:chOff x="6352403" y="2281329"/>
            <a:chExt cx="3715522" cy="1300071"/>
          </a:xfrm>
        </p:grpSpPr>
        <p:sp>
          <p:nvSpPr>
            <p:cNvPr id="18" name="양쪽 모서리가 둥근 사각형 11"/>
            <p:cNvSpPr/>
            <p:nvPr/>
          </p:nvSpPr>
          <p:spPr>
            <a:xfrm flipV="1">
              <a:off x="6352403" y="2475467"/>
              <a:ext cx="3715522" cy="1105933"/>
            </a:xfrm>
            <a:prstGeom prst="round2SameRect">
              <a:avLst>
                <a:gd name="adj1" fmla="val 2505"/>
                <a:gd name="adj2" fmla="val 0"/>
              </a:avLst>
            </a:prstGeom>
            <a:solidFill>
              <a:schemeClr val="bg1"/>
            </a:solidFill>
            <a:ln w="6350">
              <a:solidFill>
                <a:srgbClr val="336600"/>
              </a:solidFill>
              <a:round/>
              <a:headEnd/>
              <a:tailEnd/>
            </a:ln>
            <a:effectLst>
              <a:outerShdw blurRad="50800" dist="38100" dir="5400000" algn="t" rotWithShape="0">
                <a:prstClr val="black">
                  <a:alpha val="30000"/>
                </a:prstClr>
              </a:outerShdw>
            </a:effectLst>
          </p:spPr>
          <p:txBody>
            <a:bodyPr wrap="none" anchor="ctr"/>
            <a:lstStyle/>
            <a:p>
              <a:pPr algn="ctr">
                <a:defRPr/>
              </a:pPr>
              <a:endParaRPr lang="ko-KR" altLang="en-US" b="1">
                <a:solidFill>
                  <a:srgbClr val="000000"/>
                </a:solidFill>
                <a:latin typeface="굴림" pitchFamily="50" charset="-127"/>
                <a:ea typeface="굴림" pitchFamily="50" charset="-127"/>
              </a:endParaRPr>
            </a:p>
          </p:txBody>
        </p:sp>
        <p:grpSp>
          <p:nvGrpSpPr>
            <p:cNvPr id="19" name="Group 18"/>
            <p:cNvGrpSpPr/>
            <p:nvPr/>
          </p:nvGrpSpPr>
          <p:grpSpPr>
            <a:xfrm>
              <a:off x="6352403" y="2281329"/>
              <a:ext cx="3715522" cy="399737"/>
              <a:chOff x="6352403" y="2233704"/>
              <a:chExt cx="3715522" cy="399737"/>
            </a:xfrm>
          </p:grpSpPr>
          <p:sp>
            <p:nvSpPr>
              <p:cNvPr id="20" name="양쪽 모서리가 둥근 사각형 8"/>
              <p:cNvSpPr/>
              <p:nvPr/>
            </p:nvSpPr>
            <p:spPr>
              <a:xfrm>
                <a:off x="6352403" y="2233704"/>
                <a:ext cx="3715522" cy="385508"/>
              </a:xfrm>
              <a:prstGeom prst="round2SameRect">
                <a:avLst/>
              </a:prstGeom>
              <a:gradFill flip="none" rotWithShape="1">
                <a:gsLst>
                  <a:gs pos="0">
                    <a:srgbClr val="3D6B1B"/>
                  </a:gs>
                  <a:gs pos="100000">
                    <a:srgbClr val="9DCE46"/>
                  </a:gs>
                </a:gsLst>
                <a:lin ang="16200000" scaled="1"/>
                <a:tileRect/>
              </a:gradFill>
              <a:ln w="6350">
                <a:solidFill>
                  <a:srgbClr val="285000"/>
                </a:solidFill>
                <a:round/>
                <a:headEnd/>
                <a:tailEnd/>
              </a:ln>
              <a:effectLst>
                <a:outerShdw blurRad="50800" dist="38100" dir="5400000" algn="t" rotWithShape="0">
                  <a:prstClr val="black">
                    <a:alpha val="30000"/>
                  </a:prstClr>
                </a:outerShdw>
              </a:effectLst>
            </p:spPr>
            <p:txBody>
              <a:bodyPr wrap="none" anchor="ctr"/>
              <a:lstStyle/>
              <a:p>
                <a:pPr algn="ctr">
                  <a:defRPr/>
                </a:pPr>
                <a:endParaRPr lang="ko-KR" altLang="en-US" b="1">
                  <a:solidFill>
                    <a:srgbClr val="000000"/>
                  </a:solidFill>
                  <a:latin typeface="굴림" pitchFamily="50" charset="-127"/>
                  <a:ea typeface="굴림" pitchFamily="50" charset="-127"/>
                </a:endParaRPr>
              </a:p>
            </p:txBody>
          </p:sp>
          <p:sp>
            <p:nvSpPr>
              <p:cNvPr id="21" name="양쪽 모서리가 둥근 사각형 9"/>
              <p:cNvSpPr/>
              <p:nvPr/>
            </p:nvSpPr>
            <p:spPr>
              <a:xfrm>
                <a:off x="6352403" y="2281329"/>
                <a:ext cx="3715522" cy="352112"/>
              </a:xfrm>
              <a:prstGeom prst="round2SameRect">
                <a:avLst/>
              </a:prstGeom>
              <a:gradFill flip="none" rotWithShape="1">
                <a:gsLst>
                  <a:gs pos="50000">
                    <a:schemeClr val="bg1">
                      <a:alpha val="17000"/>
                    </a:schemeClr>
                  </a:gs>
                  <a:gs pos="51000">
                    <a:schemeClr val="bg1">
                      <a:alpha val="0"/>
                    </a:schemeClr>
                  </a:gs>
                </a:gsLst>
                <a:lin ang="5400000" scaled="1"/>
                <a:tileRect/>
              </a:gradFill>
              <a:ln w="6350">
                <a:noFill/>
                <a:round/>
                <a:headEnd/>
                <a:tailEnd/>
              </a:ln>
              <a:effectLst/>
            </p:spPr>
            <p:txBody>
              <a:bodyPr wrap="none" anchor="ctr"/>
              <a:lstStyle/>
              <a:p>
                <a:pPr algn="ctr">
                  <a:defRPr/>
                </a:pPr>
                <a:endParaRPr lang="ko-KR" altLang="en-US" b="1">
                  <a:solidFill>
                    <a:srgbClr val="000000"/>
                  </a:solidFill>
                  <a:latin typeface="굴림" pitchFamily="50" charset="-127"/>
                  <a:ea typeface="굴림" pitchFamily="50" charset="-127"/>
                </a:endParaRPr>
              </a:p>
            </p:txBody>
          </p:sp>
          <p:sp>
            <p:nvSpPr>
              <p:cNvPr id="22" name="직사각형 12"/>
              <p:cNvSpPr/>
              <p:nvPr/>
            </p:nvSpPr>
            <p:spPr>
              <a:xfrm>
                <a:off x="6735036" y="2270738"/>
                <a:ext cx="2730736" cy="307777"/>
              </a:xfrm>
              <a:prstGeom prst="rect">
                <a:avLst/>
              </a:prstGeom>
            </p:spPr>
            <p:txBody>
              <a:bodyPr wrap="square">
                <a:spAutoFit/>
              </a:bodyPr>
              <a:lstStyle/>
              <a:p>
                <a:pPr lvl="0" algn="ctr"/>
                <a:r>
                  <a:rPr lang="en-US" altLang="ko-KR" sz="1400" b="1" dirty="0" err="1">
                    <a:solidFill>
                      <a:schemeClr val="bg1"/>
                    </a:solidFill>
                    <a:latin typeface="Phetsarath OT" charset="0"/>
                    <a:ea typeface="HY견고딕" pitchFamily="18" charset="-127"/>
                    <a:cs typeface="Phetsarath OT" charset="0"/>
                  </a:rPr>
                  <a:t>ຄິດໄລ່ມູນຄ່າອະນາຄົດ</a:t>
                </a:r>
                <a:r>
                  <a:rPr lang="en-US" altLang="ko-KR" sz="1400" b="1" dirty="0">
                    <a:solidFill>
                      <a:schemeClr val="bg1"/>
                    </a:solidFill>
                    <a:latin typeface="Phetsarath OT" charset="0"/>
                    <a:ea typeface="HY견고딕" pitchFamily="18" charset="-127"/>
                    <a:cs typeface="Phetsarath OT" charset="0"/>
                  </a:rPr>
                  <a:t> (</a:t>
                </a:r>
                <a:r>
                  <a:rPr lang="en-US" altLang="ko-KR" sz="1400" b="1" dirty="0" err="1">
                    <a:solidFill>
                      <a:schemeClr val="bg1"/>
                    </a:solidFill>
                    <a:latin typeface="Phetsarath OT" charset="0"/>
                    <a:ea typeface="HY견고딕" pitchFamily="18" charset="-127"/>
                    <a:cs typeface="Phetsarath OT" charset="0"/>
                  </a:rPr>
                  <a:t>V</a:t>
                </a:r>
                <a:r>
                  <a:rPr lang="en-US" altLang="ko-KR" sz="1400" b="1" baseline="-25000" dirty="0" err="1">
                    <a:solidFill>
                      <a:schemeClr val="bg1"/>
                    </a:solidFill>
                    <a:latin typeface="Phetsarath OT" charset="0"/>
                    <a:ea typeface="HY견고딕" pitchFamily="18" charset="-127"/>
                    <a:cs typeface="Phetsarath OT" charset="0"/>
                  </a:rPr>
                  <a:t>n</a:t>
                </a:r>
                <a:r>
                  <a:rPr lang="en-US" altLang="ko-KR" sz="1400" b="1" dirty="0">
                    <a:solidFill>
                      <a:schemeClr val="bg1"/>
                    </a:solidFill>
                    <a:latin typeface="Phetsarath OT" charset="0"/>
                    <a:ea typeface="HY견고딕" pitchFamily="18" charset="-127"/>
                    <a:cs typeface="Phetsarath OT" charset="0"/>
                  </a:rPr>
                  <a:t>) </a:t>
                </a:r>
              </a:p>
            </p:txBody>
          </p:sp>
        </p:grpSp>
      </p:grpSp>
      <p:graphicFrame>
        <p:nvGraphicFramePr>
          <p:cNvPr id="23" name="표 2"/>
          <p:cNvGraphicFramePr>
            <a:graphicFrameLocks noGrp="1"/>
          </p:cNvGraphicFramePr>
          <p:nvPr>
            <p:extLst>
              <p:ext uri="{D42A27DB-BD31-4B8C-83A1-F6EECF244321}">
                <p14:modId xmlns:p14="http://schemas.microsoft.com/office/powerpoint/2010/main" val="280981337"/>
              </p:ext>
            </p:extLst>
          </p:nvPr>
        </p:nvGraphicFramePr>
        <p:xfrm>
          <a:off x="5825718" y="3712879"/>
          <a:ext cx="3794853" cy="9144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671431">
                  <a:extLst>
                    <a:ext uri="{9D8B030D-6E8A-4147-A177-3AD203B41FA5}">
                      <a16:colId xmlns:a16="http://schemas.microsoft.com/office/drawing/2014/main" val="20000"/>
                    </a:ext>
                  </a:extLst>
                </a:gridCol>
                <a:gridCol w="965807">
                  <a:extLst>
                    <a:ext uri="{9D8B030D-6E8A-4147-A177-3AD203B41FA5}">
                      <a16:colId xmlns:a16="http://schemas.microsoft.com/office/drawing/2014/main" val="20001"/>
                    </a:ext>
                  </a:extLst>
                </a:gridCol>
                <a:gridCol w="466725">
                  <a:extLst>
                    <a:ext uri="{9D8B030D-6E8A-4147-A177-3AD203B41FA5}">
                      <a16:colId xmlns:a16="http://schemas.microsoft.com/office/drawing/2014/main" val="20002"/>
                    </a:ext>
                  </a:extLst>
                </a:gridCol>
                <a:gridCol w="1690890">
                  <a:extLst>
                    <a:ext uri="{9D8B030D-6E8A-4147-A177-3AD203B41FA5}">
                      <a16:colId xmlns:a16="http://schemas.microsoft.com/office/drawing/2014/main" val="20003"/>
                    </a:ext>
                  </a:extLst>
                </a:gridCol>
              </a:tblGrid>
              <a:tr h="253322">
                <a:tc>
                  <a:txBody>
                    <a:bodyPr/>
                    <a:lstStyle/>
                    <a:p>
                      <a:pPr algn="ctr" latinLnBrk="1"/>
                      <a:r>
                        <a:rPr lang="en-US" altLang="ko-KR" sz="1400" dirty="0">
                          <a:solidFill>
                            <a:schemeClr val="bg1">
                              <a:lumMod val="50000"/>
                            </a:schemeClr>
                          </a:solidFill>
                          <a:latin typeface="Phetsarath OT" charset="0"/>
                          <a:cs typeface="Phetsarath OT" charset="0"/>
                        </a:rPr>
                        <a:t>V</a:t>
                      </a:r>
                      <a:r>
                        <a:rPr lang="en-US" altLang="ko-KR" sz="1400" baseline="-25000" dirty="0">
                          <a:solidFill>
                            <a:schemeClr val="bg1">
                              <a:lumMod val="50000"/>
                            </a:schemeClr>
                          </a:solidFill>
                          <a:latin typeface="Phetsarath OT" charset="0"/>
                          <a:cs typeface="Phetsarath OT" charset="0"/>
                        </a:rPr>
                        <a:t>0</a:t>
                      </a:r>
                      <a:endParaRPr lang="ko-KR" altLang="en-US" sz="1400" dirty="0">
                        <a:solidFill>
                          <a:schemeClr val="bg1">
                            <a:lumMod val="50000"/>
                          </a:schemeClr>
                        </a:solidFill>
                        <a:latin typeface="Phetsarath OT" charset="0"/>
                        <a:cs typeface="Phetsarath OT" charset="0"/>
                      </a:endParaRPr>
                    </a:p>
                  </a:txBody>
                  <a:tcPr anchor="ctr">
                    <a:lnL w="12700" cap="flat" cmpd="sng" algn="ctr">
                      <a:noFill/>
                      <a:prstDash val="solid"/>
                      <a:round/>
                      <a:headEnd type="none" w="med" len="med"/>
                      <a:tailEnd type="none" w="med" len="med"/>
                    </a:lnL>
                    <a:lnR w="12700" cap="flat" cmpd="sng" algn="ctr">
                      <a:solidFill>
                        <a:srgbClr val="3366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a:solidFill>
                            <a:schemeClr val="bg1">
                              <a:lumMod val="50000"/>
                            </a:schemeClr>
                          </a:solidFill>
                          <a:latin typeface="Phetsarath OT" charset="0"/>
                          <a:cs typeface="Phetsarath OT" charset="0"/>
                        </a:rPr>
                        <a:t>r</a:t>
                      </a:r>
                      <a:endParaRPr lang="ko-KR" altLang="en-US" sz="1400" dirty="0">
                        <a:solidFill>
                          <a:schemeClr val="bg1">
                            <a:lumMod val="50000"/>
                          </a:schemeClr>
                        </a:solidFill>
                        <a:latin typeface="Phetsarath OT" charset="0"/>
                        <a:cs typeface="Phetsarath OT" charset="0"/>
                      </a:endParaRPr>
                    </a:p>
                  </a:txBody>
                  <a:tcPr anchor="ctr">
                    <a:lnL w="12700" cap="flat" cmpd="sng" algn="ctr">
                      <a:solidFill>
                        <a:srgbClr val="336600"/>
                      </a:solidFill>
                      <a:prstDash val="solid"/>
                      <a:round/>
                      <a:headEnd type="none" w="med" len="med"/>
                      <a:tailEnd type="none" w="med" len="med"/>
                    </a:lnL>
                    <a:lnR w="12700" cap="flat" cmpd="sng" algn="ctr">
                      <a:solidFill>
                        <a:srgbClr val="3366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a:solidFill>
                            <a:schemeClr val="bg1">
                              <a:lumMod val="50000"/>
                            </a:schemeClr>
                          </a:solidFill>
                          <a:latin typeface="Phetsarath OT" charset="0"/>
                          <a:cs typeface="Phetsarath OT" charset="0"/>
                        </a:rPr>
                        <a:t>n</a:t>
                      </a:r>
                      <a:endParaRPr lang="ko-KR" altLang="en-US" sz="1400" dirty="0">
                        <a:solidFill>
                          <a:schemeClr val="bg1">
                            <a:lumMod val="50000"/>
                          </a:schemeClr>
                        </a:solidFill>
                        <a:latin typeface="Phetsarath OT" charset="0"/>
                        <a:cs typeface="Phetsarath OT" charset="0"/>
                      </a:endParaRPr>
                    </a:p>
                  </a:txBody>
                  <a:tcPr anchor="ctr">
                    <a:lnL w="12700" cap="flat" cmpd="sng" algn="ctr">
                      <a:solidFill>
                        <a:srgbClr val="336600"/>
                      </a:solidFill>
                      <a:prstDash val="solid"/>
                      <a:round/>
                      <a:headEnd type="none" w="med" len="med"/>
                      <a:tailEnd type="none" w="med" len="med"/>
                    </a:lnL>
                    <a:lnR w="12700" cap="flat" cmpd="sng" algn="ctr">
                      <a:solidFill>
                        <a:srgbClr val="3366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err="1">
                          <a:solidFill>
                            <a:schemeClr val="bg1">
                              <a:lumMod val="50000"/>
                            </a:schemeClr>
                          </a:solidFill>
                          <a:latin typeface="Phetsarath OT" charset="0"/>
                          <a:cs typeface="Phetsarath OT" charset="0"/>
                        </a:rPr>
                        <a:t>V</a:t>
                      </a:r>
                      <a:r>
                        <a:rPr lang="en-US" altLang="ko-KR" sz="1400" baseline="-25000" dirty="0" err="1">
                          <a:solidFill>
                            <a:schemeClr val="bg1">
                              <a:lumMod val="50000"/>
                            </a:schemeClr>
                          </a:solidFill>
                          <a:latin typeface="Phetsarath OT" charset="0"/>
                          <a:cs typeface="Phetsarath OT" charset="0"/>
                        </a:rPr>
                        <a:t>n</a:t>
                      </a:r>
                      <a:r>
                        <a:rPr lang="en-US" altLang="ko-KR" sz="1400" baseline="0" dirty="0">
                          <a:solidFill>
                            <a:schemeClr val="bg1">
                              <a:lumMod val="50000"/>
                            </a:schemeClr>
                          </a:solidFill>
                          <a:latin typeface="Phetsarath OT" charset="0"/>
                          <a:cs typeface="Phetsarath OT" charset="0"/>
                        </a:rPr>
                        <a:t>=V</a:t>
                      </a:r>
                      <a:r>
                        <a:rPr lang="en-US" altLang="ko-KR" sz="1400" baseline="-25000" dirty="0">
                          <a:solidFill>
                            <a:schemeClr val="bg1">
                              <a:lumMod val="50000"/>
                            </a:schemeClr>
                          </a:solidFill>
                          <a:latin typeface="Phetsarath OT" charset="0"/>
                          <a:cs typeface="Phetsarath OT" charset="0"/>
                        </a:rPr>
                        <a:t>0</a:t>
                      </a:r>
                      <a:r>
                        <a:rPr lang="en-US" altLang="ko-KR" sz="1400" baseline="0" dirty="0">
                          <a:solidFill>
                            <a:schemeClr val="bg1">
                              <a:lumMod val="50000"/>
                            </a:schemeClr>
                          </a:solidFill>
                          <a:latin typeface="Phetsarath OT" charset="0"/>
                          <a:cs typeface="Phetsarath OT" charset="0"/>
                        </a:rPr>
                        <a:t>(1+0.06)</a:t>
                      </a:r>
                      <a:r>
                        <a:rPr lang="en-US" altLang="ko-KR" sz="1400" baseline="30000" dirty="0">
                          <a:solidFill>
                            <a:schemeClr val="bg1">
                              <a:lumMod val="50000"/>
                            </a:schemeClr>
                          </a:solidFill>
                          <a:latin typeface="Phetsarath OT" charset="0"/>
                          <a:cs typeface="Phetsarath OT" charset="0"/>
                        </a:rPr>
                        <a:t>n</a:t>
                      </a:r>
                      <a:r>
                        <a:rPr lang="en-US" altLang="ko-KR" sz="1400" baseline="-25000" dirty="0">
                          <a:solidFill>
                            <a:schemeClr val="bg1">
                              <a:lumMod val="50000"/>
                            </a:schemeClr>
                          </a:solidFill>
                          <a:latin typeface="Phetsarath OT" charset="0"/>
                          <a:cs typeface="Phetsarath OT" charset="0"/>
                        </a:rPr>
                        <a:t> </a:t>
                      </a:r>
                      <a:r>
                        <a:rPr lang="en-US" altLang="ko-KR" sz="1400" baseline="0" dirty="0">
                          <a:solidFill>
                            <a:schemeClr val="bg1">
                              <a:lumMod val="50000"/>
                            </a:schemeClr>
                          </a:solidFill>
                          <a:latin typeface="Phetsarath OT" charset="0"/>
                          <a:cs typeface="Phetsarath OT" charset="0"/>
                        </a:rPr>
                        <a:t>($)</a:t>
                      </a:r>
                      <a:endParaRPr lang="ko-KR" altLang="en-US" sz="1400" dirty="0">
                        <a:solidFill>
                          <a:schemeClr val="bg1">
                            <a:lumMod val="50000"/>
                          </a:schemeClr>
                        </a:solidFill>
                        <a:latin typeface="Phetsarath OT" charset="0"/>
                        <a:cs typeface="Phetsarath OT" charset="0"/>
                      </a:endParaRPr>
                    </a:p>
                  </a:txBody>
                  <a:tcPr anchor="ctr">
                    <a:lnL w="12700" cap="flat" cmpd="sng" algn="ctr">
                      <a:solidFill>
                        <a:srgbClr val="336600"/>
                      </a:solidFill>
                      <a:prstDash val="solid"/>
                      <a:round/>
                      <a:headEnd type="none" w="med" len="med"/>
                      <a:tailEnd type="none" w="med" len="med"/>
                    </a:lnL>
                    <a:lnR w="12700" cap="flat" cmpd="sng" algn="ctr">
                      <a:solidFill>
                        <a:srgbClr val="3366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66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3322">
                <a:tc>
                  <a:txBody>
                    <a:bodyPr/>
                    <a:lstStyle/>
                    <a:p>
                      <a:pPr algn="ctr" latinLnBrk="1"/>
                      <a:r>
                        <a:rPr lang="en-US" altLang="ko-KR" sz="1400" dirty="0">
                          <a:solidFill>
                            <a:schemeClr val="bg1">
                              <a:lumMod val="50000"/>
                            </a:schemeClr>
                          </a:solidFill>
                          <a:latin typeface="Phetsarath OT" charset="0"/>
                          <a:cs typeface="Phetsarath OT" charset="0"/>
                        </a:rPr>
                        <a:t>2</a:t>
                      </a:r>
                      <a:endParaRPr lang="ko-KR" altLang="en-US" sz="1400" dirty="0">
                        <a:solidFill>
                          <a:schemeClr val="bg1">
                            <a:lumMod val="50000"/>
                          </a:schemeClr>
                        </a:solidFill>
                        <a:latin typeface="Phetsarath OT" charset="0"/>
                        <a:cs typeface="Phetsarath OT" charset="0"/>
                      </a:endParaRPr>
                    </a:p>
                  </a:txBody>
                  <a:tcPr anchor="ctr">
                    <a:lnL w="12700" cap="flat" cmpd="sng" algn="ctr">
                      <a:noFill/>
                      <a:prstDash val="solid"/>
                      <a:round/>
                      <a:headEnd type="none" w="med" len="med"/>
                      <a:tailEnd type="none" w="med" len="med"/>
                    </a:lnL>
                    <a:lnR w="12700" cap="flat" cmpd="sng" algn="ctr">
                      <a:solidFill>
                        <a:srgbClr val="336600"/>
                      </a:solidFill>
                      <a:prstDash val="solid"/>
                      <a:round/>
                      <a:headEnd type="none" w="med" len="med"/>
                      <a:tailEnd type="none" w="med" len="med"/>
                    </a:lnR>
                    <a:lnT w="12700" cap="flat" cmpd="sng" algn="ctr">
                      <a:solidFill>
                        <a:srgbClr val="336600"/>
                      </a:solidFill>
                      <a:prstDash val="solid"/>
                      <a:round/>
                      <a:headEnd type="none" w="med" len="med"/>
                      <a:tailEnd type="none" w="med" len="med"/>
                    </a:lnT>
                    <a:lnB w="12700" cap="flat" cmpd="sng" algn="ctr">
                      <a:solidFill>
                        <a:srgbClr val="33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dirty="0">
                          <a:solidFill>
                            <a:schemeClr val="bg1">
                              <a:lumMod val="50000"/>
                            </a:schemeClr>
                          </a:solidFill>
                          <a:latin typeface="Phetsarath OT" charset="0"/>
                          <a:cs typeface="Phetsarath OT" charset="0"/>
                        </a:rPr>
                        <a:t>6%=0.06</a:t>
                      </a:r>
                      <a:endParaRPr lang="ko-KR" altLang="en-US" sz="1400" dirty="0">
                        <a:solidFill>
                          <a:schemeClr val="bg1">
                            <a:lumMod val="50000"/>
                          </a:schemeClr>
                        </a:solidFill>
                        <a:latin typeface="Phetsarath OT" charset="0"/>
                        <a:cs typeface="Phetsarath OT" charset="0"/>
                      </a:endParaRPr>
                    </a:p>
                  </a:txBody>
                  <a:tcPr anchor="ctr">
                    <a:lnL w="12700" cap="flat" cmpd="sng" algn="ctr">
                      <a:solidFill>
                        <a:srgbClr val="336600"/>
                      </a:solidFill>
                      <a:prstDash val="solid"/>
                      <a:round/>
                      <a:headEnd type="none" w="med" len="med"/>
                      <a:tailEnd type="none" w="med" len="med"/>
                    </a:lnL>
                    <a:lnR w="12700" cap="flat" cmpd="sng" algn="ctr">
                      <a:solidFill>
                        <a:srgbClr val="336600"/>
                      </a:solidFill>
                      <a:prstDash val="solid"/>
                      <a:round/>
                      <a:headEnd type="none" w="med" len="med"/>
                      <a:tailEnd type="none" w="med" len="med"/>
                    </a:lnR>
                    <a:lnT w="12700" cap="flat" cmpd="sng" algn="ctr">
                      <a:solidFill>
                        <a:srgbClr val="336600"/>
                      </a:solidFill>
                      <a:prstDash val="solid"/>
                      <a:round/>
                      <a:headEnd type="none" w="med" len="med"/>
                      <a:tailEnd type="none" w="med" len="med"/>
                    </a:lnT>
                    <a:lnB w="12700" cap="flat" cmpd="sng" algn="ctr">
                      <a:solidFill>
                        <a:srgbClr val="33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dirty="0">
                          <a:solidFill>
                            <a:schemeClr val="bg1">
                              <a:lumMod val="50000"/>
                            </a:schemeClr>
                          </a:solidFill>
                          <a:latin typeface="Phetsarath OT" charset="0"/>
                          <a:cs typeface="Phetsarath OT" charset="0"/>
                        </a:rPr>
                        <a:t>15</a:t>
                      </a:r>
                      <a:endParaRPr lang="ko-KR" altLang="en-US" sz="1400" dirty="0">
                        <a:solidFill>
                          <a:schemeClr val="bg1">
                            <a:lumMod val="50000"/>
                          </a:schemeClr>
                        </a:solidFill>
                        <a:latin typeface="Phetsarath OT" charset="0"/>
                        <a:cs typeface="Phetsarath OT" charset="0"/>
                      </a:endParaRPr>
                    </a:p>
                  </a:txBody>
                  <a:tcPr anchor="ctr">
                    <a:lnL w="12700" cap="flat" cmpd="sng" algn="ctr">
                      <a:solidFill>
                        <a:srgbClr val="336600"/>
                      </a:solidFill>
                      <a:prstDash val="solid"/>
                      <a:round/>
                      <a:headEnd type="none" w="med" len="med"/>
                      <a:tailEnd type="none" w="med" len="med"/>
                    </a:lnL>
                    <a:lnR w="12700" cap="flat" cmpd="sng" algn="ctr">
                      <a:solidFill>
                        <a:srgbClr val="336600"/>
                      </a:solidFill>
                      <a:prstDash val="solid"/>
                      <a:round/>
                      <a:headEnd type="none" w="med" len="med"/>
                      <a:tailEnd type="none" w="med" len="med"/>
                    </a:lnR>
                    <a:lnT w="12700" cap="flat" cmpd="sng" algn="ctr">
                      <a:solidFill>
                        <a:srgbClr val="336600"/>
                      </a:solidFill>
                      <a:prstDash val="solid"/>
                      <a:round/>
                      <a:headEnd type="none" w="med" len="med"/>
                      <a:tailEnd type="none" w="med" len="med"/>
                    </a:lnT>
                    <a:lnB w="12700" cap="flat" cmpd="sng" algn="ctr">
                      <a:solidFill>
                        <a:srgbClr val="33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dirty="0">
                          <a:solidFill>
                            <a:schemeClr val="bg1">
                              <a:lumMod val="50000"/>
                            </a:schemeClr>
                          </a:solidFill>
                          <a:latin typeface="Phetsarath OT" charset="0"/>
                          <a:cs typeface="Phetsarath OT" charset="0"/>
                        </a:rPr>
                        <a:t>4.79</a:t>
                      </a:r>
                      <a:endParaRPr lang="ko-KR" altLang="en-US" sz="1400" dirty="0">
                        <a:solidFill>
                          <a:schemeClr val="bg1">
                            <a:lumMod val="50000"/>
                          </a:schemeClr>
                        </a:solidFill>
                        <a:latin typeface="Phetsarath OT" charset="0"/>
                        <a:cs typeface="Phetsarath OT" charset="0"/>
                      </a:endParaRPr>
                    </a:p>
                  </a:txBody>
                  <a:tcPr anchor="ctr">
                    <a:lnL w="12700" cap="flat" cmpd="sng" algn="ctr">
                      <a:solidFill>
                        <a:srgbClr val="336600"/>
                      </a:solidFill>
                      <a:prstDash val="solid"/>
                      <a:round/>
                      <a:headEnd type="none" w="med" len="med"/>
                      <a:tailEnd type="none" w="med" len="med"/>
                    </a:lnL>
                    <a:lnR w="12700" cap="flat" cmpd="sng" algn="ctr">
                      <a:solidFill>
                        <a:srgbClr val="336600"/>
                      </a:solidFill>
                      <a:prstDash val="solid"/>
                      <a:round/>
                      <a:headEnd type="none" w="med" len="med"/>
                      <a:tailEnd type="none" w="med" len="med"/>
                    </a:lnR>
                    <a:lnT w="12700" cap="flat" cmpd="sng" algn="ctr">
                      <a:solidFill>
                        <a:srgbClr val="336600"/>
                      </a:solidFill>
                      <a:prstDash val="solid"/>
                      <a:round/>
                      <a:headEnd type="none" w="med" len="med"/>
                      <a:tailEnd type="none" w="med" len="med"/>
                    </a:lnT>
                    <a:lnB w="12700" cap="flat" cmpd="sng" algn="ctr">
                      <a:solidFill>
                        <a:srgbClr val="3366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3322">
                <a:tc>
                  <a:txBody>
                    <a:bodyPr/>
                    <a:lstStyle/>
                    <a:p>
                      <a:pPr algn="ctr" latinLnBrk="1"/>
                      <a:r>
                        <a:rPr lang="en-US" altLang="ko-KR" sz="1400" dirty="0">
                          <a:solidFill>
                            <a:schemeClr val="bg1">
                              <a:lumMod val="50000"/>
                            </a:schemeClr>
                          </a:solidFill>
                          <a:latin typeface="Phetsarath OT" charset="0"/>
                          <a:cs typeface="Phetsarath OT" charset="0"/>
                        </a:rPr>
                        <a:t>10</a:t>
                      </a:r>
                      <a:endParaRPr lang="ko-KR" altLang="en-US" sz="1400" dirty="0">
                        <a:solidFill>
                          <a:schemeClr val="bg1">
                            <a:lumMod val="50000"/>
                          </a:schemeClr>
                        </a:solidFill>
                        <a:latin typeface="Phetsarath OT" charset="0"/>
                        <a:cs typeface="Phetsarath OT" charset="0"/>
                      </a:endParaRPr>
                    </a:p>
                  </a:txBody>
                  <a:tcPr anchor="ctr">
                    <a:lnL w="12700" cap="flat" cmpd="sng" algn="ctr">
                      <a:noFill/>
                      <a:prstDash val="solid"/>
                      <a:round/>
                      <a:headEnd type="none" w="med" len="med"/>
                      <a:tailEnd type="none" w="med" len="med"/>
                    </a:lnL>
                    <a:lnR w="12700" cap="flat" cmpd="sng" algn="ctr">
                      <a:solidFill>
                        <a:srgbClr val="336600"/>
                      </a:solidFill>
                      <a:prstDash val="solid"/>
                      <a:round/>
                      <a:headEnd type="none" w="med" len="med"/>
                      <a:tailEnd type="none" w="med" len="med"/>
                    </a:lnR>
                    <a:lnT w="12700" cap="flat" cmpd="sng" algn="ctr">
                      <a:solidFill>
                        <a:srgbClr val="336600"/>
                      </a:solidFill>
                      <a:prstDash val="solid"/>
                      <a:round/>
                      <a:headEnd type="none" w="med" len="med"/>
                      <a:tailEnd type="none" w="med" len="med"/>
                    </a:lnT>
                    <a:lnB w="12700" cap="flat" cmpd="sng" algn="ctr">
                      <a:solidFill>
                        <a:srgbClr val="33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dirty="0">
                          <a:solidFill>
                            <a:schemeClr val="bg1">
                              <a:lumMod val="50000"/>
                            </a:schemeClr>
                          </a:solidFill>
                          <a:latin typeface="Phetsarath OT" charset="0"/>
                          <a:cs typeface="Phetsarath OT" charset="0"/>
                        </a:rPr>
                        <a:t>6%=0.06</a:t>
                      </a:r>
                      <a:endParaRPr lang="ko-KR" altLang="en-US" sz="1400" dirty="0">
                        <a:solidFill>
                          <a:schemeClr val="bg1">
                            <a:lumMod val="50000"/>
                          </a:schemeClr>
                        </a:solidFill>
                        <a:latin typeface="Phetsarath OT" charset="0"/>
                        <a:cs typeface="Phetsarath OT" charset="0"/>
                      </a:endParaRPr>
                    </a:p>
                  </a:txBody>
                  <a:tcPr anchor="ctr">
                    <a:lnL w="12700" cap="flat" cmpd="sng" algn="ctr">
                      <a:solidFill>
                        <a:srgbClr val="336600"/>
                      </a:solidFill>
                      <a:prstDash val="solid"/>
                      <a:round/>
                      <a:headEnd type="none" w="med" len="med"/>
                      <a:tailEnd type="none" w="med" len="med"/>
                    </a:lnL>
                    <a:lnR w="12700" cap="flat" cmpd="sng" algn="ctr">
                      <a:solidFill>
                        <a:srgbClr val="336600"/>
                      </a:solidFill>
                      <a:prstDash val="solid"/>
                      <a:round/>
                      <a:headEnd type="none" w="med" len="med"/>
                      <a:tailEnd type="none" w="med" len="med"/>
                    </a:lnR>
                    <a:lnT w="12700" cap="flat" cmpd="sng" algn="ctr">
                      <a:solidFill>
                        <a:srgbClr val="336600"/>
                      </a:solidFill>
                      <a:prstDash val="solid"/>
                      <a:round/>
                      <a:headEnd type="none" w="med" len="med"/>
                      <a:tailEnd type="none" w="med" len="med"/>
                    </a:lnT>
                    <a:lnB w="12700" cap="flat" cmpd="sng" algn="ctr">
                      <a:solidFill>
                        <a:srgbClr val="33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dirty="0">
                          <a:solidFill>
                            <a:schemeClr val="bg1">
                              <a:lumMod val="50000"/>
                            </a:schemeClr>
                          </a:solidFill>
                          <a:latin typeface="Phetsarath OT" charset="0"/>
                          <a:cs typeface="Phetsarath OT" charset="0"/>
                        </a:rPr>
                        <a:t>15</a:t>
                      </a:r>
                      <a:endParaRPr lang="ko-KR" altLang="en-US" sz="1400" dirty="0">
                        <a:solidFill>
                          <a:schemeClr val="bg1">
                            <a:lumMod val="50000"/>
                          </a:schemeClr>
                        </a:solidFill>
                        <a:latin typeface="Phetsarath OT" charset="0"/>
                        <a:cs typeface="Phetsarath OT" charset="0"/>
                      </a:endParaRPr>
                    </a:p>
                  </a:txBody>
                  <a:tcPr anchor="ctr">
                    <a:lnL w="12700" cap="flat" cmpd="sng" algn="ctr">
                      <a:solidFill>
                        <a:srgbClr val="336600"/>
                      </a:solidFill>
                      <a:prstDash val="solid"/>
                      <a:round/>
                      <a:headEnd type="none" w="med" len="med"/>
                      <a:tailEnd type="none" w="med" len="med"/>
                    </a:lnL>
                    <a:lnR w="12700" cap="flat" cmpd="sng" algn="ctr">
                      <a:solidFill>
                        <a:srgbClr val="336600"/>
                      </a:solidFill>
                      <a:prstDash val="solid"/>
                      <a:round/>
                      <a:headEnd type="none" w="med" len="med"/>
                      <a:tailEnd type="none" w="med" len="med"/>
                    </a:lnR>
                    <a:lnT w="12700" cap="flat" cmpd="sng" algn="ctr">
                      <a:solidFill>
                        <a:srgbClr val="336600"/>
                      </a:solidFill>
                      <a:prstDash val="solid"/>
                      <a:round/>
                      <a:headEnd type="none" w="med" len="med"/>
                      <a:tailEnd type="none" w="med" len="med"/>
                    </a:lnT>
                    <a:lnB w="12700" cap="flat" cmpd="sng" algn="ctr">
                      <a:solidFill>
                        <a:srgbClr val="33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dirty="0">
                          <a:solidFill>
                            <a:schemeClr val="bg1">
                              <a:lumMod val="50000"/>
                            </a:schemeClr>
                          </a:solidFill>
                          <a:latin typeface="Phetsarath OT" charset="0"/>
                          <a:cs typeface="Phetsarath OT" charset="0"/>
                        </a:rPr>
                        <a:t>24</a:t>
                      </a:r>
                      <a:endParaRPr lang="ko-KR" altLang="en-US" sz="1400" dirty="0">
                        <a:solidFill>
                          <a:schemeClr val="bg1">
                            <a:lumMod val="50000"/>
                          </a:schemeClr>
                        </a:solidFill>
                        <a:latin typeface="Phetsarath OT" charset="0"/>
                        <a:cs typeface="Phetsarath OT" charset="0"/>
                      </a:endParaRPr>
                    </a:p>
                  </a:txBody>
                  <a:tcPr anchor="ctr">
                    <a:lnL w="12700" cap="flat" cmpd="sng" algn="ctr">
                      <a:solidFill>
                        <a:srgbClr val="336600"/>
                      </a:solidFill>
                      <a:prstDash val="solid"/>
                      <a:round/>
                      <a:headEnd type="none" w="med" len="med"/>
                      <a:tailEnd type="none" w="med" len="med"/>
                    </a:lnL>
                    <a:lnR w="12700" cap="flat" cmpd="sng" algn="ctr">
                      <a:solidFill>
                        <a:srgbClr val="336600"/>
                      </a:solidFill>
                      <a:prstDash val="solid"/>
                      <a:round/>
                      <a:headEnd type="none" w="med" len="med"/>
                      <a:tailEnd type="none" w="med" len="med"/>
                    </a:lnR>
                    <a:lnT w="12700" cap="flat" cmpd="sng" algn="ctr">
                      <a:solidFill>
                        <a:srgbClr val="336600"/>
                      </a:solidFill>
                      <a:prstDash val="solid"/>
                      <a:round/>
                      <a:headEnd type="none" w="med" len="med"/>
                      <a:tailEnd type="none" w="med" len="med"/>
                    </a:lnT>
                    <a:lnB w="12700" cap="flat" cmpd="sng" algn="ctr">
                      <a:solidFill>
                        <a:srgbClr val="3366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4" name="Rounded Rectangle 23"/>
          <p:cNvSpPr/>
          <p:nvPr/>
        </p:nvSpPr>
        <p:spPr>
          <a:xfrm>
            <a:off x="7248917" y="1941255"/>
            <a:ext cx="2355627" cy="1237417"/>
          </a:xfrm>
          <a:prstGeom prst="roundRect">
            <a:avLst>
              <a:gd name="adj" fmla="val 10351"/>
            </a:avLst>
          </a:prstGeom>
          <a:solidFill>
            <a:schemeClr val="bg1"/>
          </a:solidFill>
          <a:ln>
            <a:solidFill>
              <a:schemeClr val="accent6">
                <a:lumMod val="50000"/>
              </a:schemeClr>
            </a:solidFill>
          </a:ln>
        </p:spPr>
        <p:txBody>
          <a:bodyPr wrap="square">
            <a:spAutoFit/>
          </a:bodyPr>
          <a:lstStyle/>
          <a:p>
            <a:pPr lvl="0"/>
            <a:r>
              <a:rPr lang="en-US" sz="1400" dirty="0" err="1">
                <a:latin typeface="Phetsarath OT" charset="0"/>
                <a:cs typeface="Phetsarath OT" charset="0"/>
              </a:rPr>
              <a:t>ຖ້າພວກເຮົານຳເອົາ</a:t>
            </a:r>
            <a:r>
              <a:rPr lang="en-US" sz="1400" dirty="0">
                <a:latin typeface="Phetsarath OT" charset="0"/>
                <a:cs typeface="Phetsarath OT" charset="0"/>
              </a:rPr>
              <a:t> $2 </a:t>
            </a:r>
            <a:r>
              <a:rPr lang="en-US" sz="1400" dirty="0" err="1">
                <a:latin typeface="Phetsarath OT" charset="0"/>
                <a:cs typeface="Phetsarath OT" charset="0"/>
              </a:rPr>
              <a:t>ຫຼື</a:t>
            </a:r>
            <a:r>
              <a:rPr lang="en-US" sz="1400" dirty="0">
                <a:latin typeface="Phetsarath OT" charset="0"/>
                <a:cs typeface="Phetsarath OT" charset="0"/>
              </a:rPr>
              <a:t> $10  </a:t>
            </a:r>
            <a:r>
              <a:rPr lang="en-US" sz="1400" dirty="0" err="1">
                <a:latin typeface="Phetsarath OT" charset="0"/>
                <a:cs typeface="Phetsarath OT" charset="0"/>
              </a:rPr>
              <a:t>ໄປຝາກທະນາຄານ</a:t>
            </a:r>
            <a:r>
              <a:rPr lang="en-US" sz="1400" dirty="0">
                <a:latin typeface="Phetsarath OT" charset="0"/>
                <a:cs typeface="Phetsarath OT" charset="0"/>
              </a:rPr>
              <a:t> </a:t>
            </a:r>
            <a:r>
              <a:rPr lang="en-US" sz="1400" dirty="0" err="1">
                <a:latin typeface="Phetsarath OT" charset="0"/>
                <a:cs typeface="Phetsarath OT" charset="0"/>
              </a:rPr>
              <a:t>ໃນອັດຕາດອກເບ້ຍ</a:t>
            </a:r>
            <a:r>
              <a:rPr lang="en-US" sz="1400" dirty="0">
                <a:latin typeface="Phetsarath OT" charset="0"/>
                <a:cs typeface="Phetsarath OT" charset="0"/>
              </a:rPr>
              <a:t> 6%. </a:t>
            </a:r>
            <a:r>
              <a:rPr lang="en-US" sz="1400" dirty="0" err="1">
                <a:latin typeface="Phetsarath OT" charset="0"/>
                <a:cs typeface="Phetsarath OT" charset="0"/>
              </a:rPr>
              <a:t>ອີກ</a:t>
            </a:r>
            <a:r>
              <a:rPr lang="en-US" sz="1400" dirty="0">
                <a:latin typeface="Phetsarath OT" charset="0"/>
                <a:cs typeface="Phetsarath OT" charset="0"/>
              </a:rPr>
              <a:t> 15 </a:t>
            </a:r>
            <a:r>
              <a:rPr lang="en-US" sz="1400" dirty="0" err="1">
                <a:latin typeface="Phetsarath OT" charset="0"/>
                <a:cs typeface="Phetsarath OT" charset="0"/>
              </a:rPr>
              <a:t>ປີຕໍ່ມາ</a:t>
            </a:r>
            <a:r>
              <a:rPr lang="en-US" sz="1400" dirty="0">
                <a:latin typeface="Phetsarath OT" charset="0"/>
                <a:cs typeface="Phetsarath OT" charset="0"/>
              </a:rPr>
              <a:t> n=15 </a:t>
            </a:r>
            <a:r>
              <a:rPr lang="en-US" sz="1400" dirty="0" err="1">
                <a:latin typeface="Phetsarath OT" charset="0"/>
                <a:cs typeface="Phetsarath OT" charset="0"/>
              </a:rPr>
              <a:t>ພວກເຮົາຈະມີມູນຄ່າອະນາຄົດດັ່ງນີ</a:t>
            </a:r>
            <a:r>
              <a:rPr lang="en-US" sz="1400" dirty="0">
                <a:latin typeface="Phetsarath OT" charset="0"/>
                <a:cs typeface="Phetsarath OT" charset="0"/>
              </a:rPr>
              <a:t>້.</a:t>
            </a:r>
            <a:endParaRPr lang="en-US" sz="1400" dirty="0"/>
          </a:p>
        </p:txBody>
      </p:sp>
      <p:sp>
        <p:nvSpPr>
          <p:cNvPr id="25" name="Rectangle 24"/>
          <p:cNvSpPr/>
          <p:nvPr/>
        </p:nvSpPr>
        <p:spPr>
          <a:xfrm>
            <a:off x="5831903" y="4038332"/>
            <a:ext cx="3724040" cy="3333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842740" y="4376087"/>
            <a:ext cx="3724040" cy="3333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701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모서리가 둥근 직사각형 39"/>
          <p:cNvSpPr/>
          <p:nvPr/>
        </p:nvSpPr>
        <p:spPr bwMode="auto">
          <a:xfrm>
            <a:off x="2090017" y="1352300"/>
            <a:ext cx="8006483" cy="2361558"/>
          </a:xfrm>
          <a:prstGeom prst="round1Rect">
            <a:avLst/>
          </a:prstGeom>
          <a:solidFill>
            <a:schemeClr val="bg1">
              <a:alpha val="60000"/>
            </a:schemeClr>
          </a:solidFill>
          <a:ln w="9525" cap="flat" cmpd="sng" algn="ctr">
            <a:gradFill>
              <a:gsLst>
                <a:gs pos="0">
                  <a:srgbClr val="0070C0"/>
                </a:gs>
                <a:gs pos="50000">
                  <a:srgbClr val="0070C0"/>
                </a:gs>
                <a:gs pos="100000">
                  <a:srgbClr val="0070C0"/>
                </a:gs>
              </a:gsLst>
              <a:lin ang="5400000" scaled="0"/>
            </a:gradFill>
            <a:prstDash val="solid"/>
            <a:round/>
            <a:headEnd type="none" w="med" len="med"/>
            <a:tailEnd type="none" w="med" len="med"/>
          </a:ln>
          <a:effectLst>
            <a:outerShdw blurRad="50800" dist="38100" dir="2700000" algn="tl" rotWithShape="0">
              <a:prstClr val="black">
                <a:alpha val="25000"/>
              </a:prstClr>
            </a:outerShdw>
          </a:effectLst>
        </p:spPr>
        <p:txBody>
          <a:bodyPr vert="horz" wrap="none" lIns="90000" tIns="46800" rIns="90000" bIns="46800" numCol="1" rtlCol="0" anchor="ctr" anchorCtr="0" compatLnSpc="1">
            <a:prstTxWarp prst="textNoShape">
              <a:avLst/>
            </a:prstTxWarp>
            <a:noAutofit/>
          </a:bodyPr>
          <a:lstStyle/>
          <a:p>
            <a:pPr lvl="0" fontAlgn="base" latinLnBrk="1">
              <a:spcBef>
                <a:spcPct val="20000"/>
              </a:spcBef>
              <a:spcAft>
                <a:spcPct val="0"/>
              </a:spcAft>
              <a:defRPr/>
            </a:pPr>
            <a:r>
              <a:rPr lang="en-US" altLang="ko-KR" sz="3200" b="1" dirty="0">
                <a:solidFill>
                  <a:schemeClr val="accent2">
                    <a:lumMod val="50000"/>
                  </a:schemeClr>
                </a:solidFill>
                <a:latin typeface="Phetsarath OT" charset="0"/>
                <a:ea typeface="Arial Unicode MS" pitchFamily="34" charset="-128"/>
                <a:cs typeface="Phetsarath OT" charset="0"/>
              </a:rPr>
              <a:t>02: </a:t>
            </a:r>
            <a:r>
              <a:rPr lang="en-US" altLang="ko-KR" sz="3200" b="1" dirty="0" err="1">
                <a:solidFill>
                  <a:schemeClr val="accent2">
                    <a:lumMod val="50000"/>
                  </a:schemeClr>
                </a:solidFill>
                <a:latin typeface="Phetsarath OT" charset="0"/>
                <a:ea typeface="Arial Unicode MS" pitchFamily="34" charset="-128"/>
                <a:cs typeface="Phetsarath OT" charset="0"/>
              </a:rPr>
              <a:t>ມູນຄ່າປະຈຸບັນ</a:t>
            </a:r>
            <a:r>
              <a:rPr lang="en-US" altLang="ko-KR" sz="3200" b="1" dirty="0">
                <a:solidFill>
                  <a:schemeClr val="accent2">
                    <a:lumMod val="50000"/>
                  </a:schemeClr>
                </a:solidFill>
                <a:latin typeface="Phetsarath OT" charset="0"/>
                <a:ea typeface="Arial Unicode MS" pitchFamily="34" charset="-128"/>
                <a:cs typeface="Phetsarath OT" charset="0"/>
              </a:rPr>
              <a:t> </a:t>
            </a:r>
            <a:r>
              <a:rPr lang="en-US" altLang="ko-KR" sz="3200" b="1" dirty="0" err="1">
                <a:solidFill>
                  <a:schemeClr val="accent2">
                    <a:lumMod val="50000"/>
                  </a:schemeClr>
                </a:solidFill>
                <a:latin typeface="Phetsarath OT" charset="0"/>
                <a:ea typeface="Arial Unicode MS" pitchFamily="34" charset="-128"/>
                <a:cs typeface="Phetsarath OT" charset="0"/>
              </a:rPr>
              <a:t>ແລະ</a:t>
            </a:r>
            <a:r>
              <a:rPr lang="en-US" altLang="ko-KR" sz="3200" b="1" dirty="0">
                <a:solidFill>
                  <a:schemeClr val="accent2">
                    <a:lumMod val="50000"/>
                  </a:schemeClr>
                </a:solidFill>
                <a:latin typeface="Phetsarath OT" charset="0"/>
                <a:ea typeface="Arial Unicode MS" pitchFamily="34" charset="-128"/>
                <a:cs typeface="Phetsarath OT" charset="0"/>
              </a:rPr>
              <a:t> </a:t>
            </a:r>
            <a:r>
              <a:rPr lang="en-US" altLang="ko-KR" sz="3200" b="1" dirty="0" err="1">
                <a:solidFill>
                  <a:schemeClr val="accent2">
                    <a:lumMod val="50000"/>
                  </a:schemeClr>
                </a:solidFill>
                <a:latin typeface="Phetsarath OT" charset="0"/>
                <a:ea typeface="Arial Unicode MS" pitchFamily="34" charset="-128"/>
                <a:cs typeface="Phetsarath OT" charset="0"/>
              </a:rPr>
              <a:t>ປະຈຸບັນສຸດທິ</a:t>
            </a:r>
            <a:endParaRPr lang="en-US" altLang="ko-KR" sz="3200" b="1" dirty="0">
              <a:solidFill>
                <a:schemeClr val="accent2">
                  <a:lumMod val="50000"/>
                </a:schemeClr>
              </a:solidFill>
              <a:latin typeface="Phetsarath OT" charset="0"/>
              <a:ea typeface="Arial Unicode MS" pitchFamily="34" charset="-128"/>
              <a:cs typeface="Phetsarath OT" charset="0"/>
            </a:endParaRPr>
          </a:p>
          <a:p>
            <a:pPr marL="342900">
              <a:lnSpc>
                <a:spcPct val="100000"/>
              </a:lnSpc>
            </a:pPr>
            <a:endParaRPr lang="en-US" sz="3200" b="1" dirty="0">
              <a:solidFill>
                <a:schemeClr val="accent2">
                  <a:lumMod val="75000"/>
                </a:schemeClr>
              </a:solidFill>
              <a:latin typeface="Phetsarath OT" charset="0"/>
              <a:cs typeface="Phetsarath OT" charset="0"/>
            </a:endParaRPr>
          </a:p>
          <a:p>
            <a:pPr marL="685800" indent="-342900">
              <a:buBlip>
                <a:blip r:embed="rId2"/>
              </a:buBlip>
            </a:pPr>
            <a:r>
              <a:rPr lang="en-US" altLang="ko-KR" sz="2400" dirty="0" err="1">
                <a:solidFill>
                  <a:schemeClr val="accent2">
                    <a:lumMod val="75000"/>
                  </a:schemeClr>
                </a:solidFill>
                <a:latin typeface="Phetsarath OT" charset="0"/>
                <a:ea typeface="굴림" pitchFamily="34" charset="-127"/>
                <a:cs typeface="Phetsarath OT" charset="0"/>
              </a:rPr>
              <a:t>ມູນຄ່າປະຈຸບັນ</a:t>
            </a:r>
            <a:r>
              <a:rPr lang="en-US" altLang="ko-KR" sz="2400" dirty="0">
                <a:solidFill>
                  <a:schemeClr val="accent2">
                    <a:lumMod val="75000"/>
                  </a:schemeClr>
                </a:solidFill>
                <a:latin typeface="Phetsarath OT" charset="0"/>
                <a:ea typeface="굴림" pitchFamily="34" charset="-127"/>
                <a:cs typeface="Phetsarath OT" charset="0"/>
              </a:rPr>
              <a:t> (Present value)</a:t>
            </a:r>
          </a:p>
          <a:p>
            <a:pPr marL="685800" indent="-342900">
              <a:buBlip>
                <a:blip r:embed="rId2"/>
              </a:buBlip>
            </a:pPr>
            <a:r>
              <a:rPr lang="en-US" altLang="ko-KR" sz="2400" dirty="0" err="1">
                <a:solidFill>
                  <a:schemeClr val="accent2">
                    <a:lumMod val="75000"/>
                  </a:schemeClr>
                </a:solidFill>
                <a:latin typeface="Phetsarath OT" charset="0"/>
                <a:ea typeface="굴림" pitchFamily="34" charset="-127"/>
                <a:cs typeface="Phetsarath OT" charset="0"/>
              </a:rPr>
              <a:t>ມູນຄ່າປະຈຸບັນສຸທິ</a:t>
            </a:r>
            <a:r>
              <a:rPr lang="en-US" altLang="ko-KR" sz="2400" dirty="0">
                <a:solidFill>
                  <a:schemeClr val="accent2">
                    <a:lumMod val="75000"/>
                  </a:schemeClr>
                </a:solidFill>
                <a:latin typeface="Phetsarath OT" charset="0"/>
                <a:ea typeface="굴림" pitchFamily="34" charset="-127"/>
                <a:cs typeface="Phetsarath OT" charset="0"/>
              </a:rPr>
              <a:t> (Net present value)</a:t>
            </a:r>
          </a:p>
        </p:txBody>
      </p:sp>
    </p:spTree>
    <p:extLst>
      <p:ext uri="{BB962C8B-B14F-4D97-AF65-F5344CB8AC3E}">
        <p14:creationId xmlns:p14="http://schemas.microsoft.com/office/powerpoint/2010/main" val="538600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342900" indent="-342900">
              <a:lnSpc>
                <a:spcPct val="100000"/>
              </a:lnSpc>
              <a:buFont typeface="+mj-lt"/>
              <a:buAutoNum type="arabicPeriod" startAt="2"/>
            </a:pPr>
            <a:r>
              <a:rPr lang="en-US" altLang="ko-KR" sz="2800" b="1" dirty="0" err="1">
                <a:solidFill>
                  <a:schemeClr val="accent5">
                    <a:lumMod val="50000"/>
                  </a:schemeClr>
                </a:solidFill>
                <a:latin typeface="Phetsarath OT" charset="0"/>
                <a:ea typeface="굴림" pitchFamily="50" charset="-127"/>
                <a:cs typeface="Phetsarath OT" charset="0"/>
              </a:rPr>
              <a:t>ມູນຄ່າປະຈຸບັນ</a:t>
            </a:r>
            <a:r>
              <a:rPr lang="en-US" altLang="ko-KR" sz="2800" b="1" dirty="0">
                <a:solidFill>
                  <a:schemeClr val="accent5">
                    <a:lumMod val="50000"/>
                  </a:schemeClr>
                </a:solidFill>
                <a:latin typeface="Phetsarath OT" charset="0"/>
                <a:ea typeface="굴림" pitchFamily="50" charset="-127"/>
                <a:cs typeface="Phetsarath OT" charset="0"/>
              </a:rPr>
              <a:t> </a:t>
            </a:r>
            <a:r>
              <a:rPr lang="en-US" altLang="ko-KR" sz="2800" b="1" dirty="0" err="1">
                <a:solidFill>
                  <a:schemeClr val="accent5">
                    <a:lumMod val="50000"/>
                  </a:schemeClr>
                </a:solidFill>
                <a:latin typeface="Phetsarath OT" charset="0"/>
                <a:ea typeface="굴림" pitchFamily="50" charset="-127"/>
                <a:cs typeface="Phetsarath OT" charset="0"/>
              </a:rPr>
              <a:t>ແລະ</a:t>
            </a:r>
            <a:r>
              <a:rPr lang="en-US" altLang="ko-KR" sz="2800" b="1" dirty="0">
                <a:solidFill>
                  <a:schemeClr val="accent5">
                    <a:lumMod val="50000"/>
                  </a:schemeClr>
                </a:solidFill>
                <a:latin typeface="Phetsarath OT" charset="0"/>
                <a:ea typeface="굴림" pitchFamily="50" charset="-127"/>
                <a:cs typeface="Phetsarath OT" charset="0"/>
              </a:rPr>
              <a:t> </a:t>
            </a:r>
            <a:r>
              <a:rPr lang="en-US" altLang="ko-KR" sz="2800" b="1" dirty="0" err="1">
                <a:solidFill>
                  <a:schemeClr val="accent5">
                    <a:lumMod val="50000"/>
                  </a:schemeClr>
                </a:solidFill>
                <a:latin typeface="Phetsarath OT" charset="0"/>
                <a:ea typeface="굴림" pitchFamily="50" charset="-127"/>
                <a:cs typeface="Phetsarath OT" charset="0"/>
              </a:rPr>
              <a:t>ປະຈຸບັນສຸດທິ</a:t>
            </a:r>
            <a:endParaRPr lang="en-US" altLang="ko-KR" sz="2800" b="1" dirty="0">
              <a:solidFill>
                <a:schemeClr val="accent5">
                  <a:lumMod val="50000"/>
                </a:schemeClr>
              </a:solidFill>
              <a:latin typeface="Phetsarath OT" charset="0"/>
              <a:ea typeface="굴림" pitchFamily="50" charset="-127"/>
              <a:cs typeface="Phetsarath OT" charset="0"/>
            </a:endParaRPr>
          </a:p>
        </p:txBody>
      </p:sp>
      <p:sp>
        <p:nvSpPr>
          <p:cNvPr id="26" name="Rectangle 5"/>
          <p:cNvSpPr txBox="1">
            <a:spLocks/>
          </p:cNvSpPr>
          <p:nvPr/>
        </p:nvSpPr>
        <p:spPr>
          <a:xfrm>
            <a:off x="2161416" y="1169213"/>
            <a:ext cx="9743037"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defRPr/>
            </a:pPr>
            <a:r>
              <a:rPr lang="en-US" altLang="ko-KR" sz="2400" b="1" dirty="0" err="1">
                <a:solidFill>
                  <a:schemeClr val="accent5">
                    <a:lumMod val="50000"/>
                  </a:schemeClr>
                </a:solidFill>
                <a:latin typeface="Phetsarath OT" charset="0"/>
                <a:ea typeface="굴림" pitchFamily="34" charset="-127"/>
                <a:cs typeface="Phetsarath OT" charset="0"/>
              </a:rPr>
              <a:t>ມູນຄ່າປະຈຸບັນ</a:t>
            </a:r>
            <a:r>
              <a:rPr lang="en-US" altLang="ko-KR" sz="2400" b="1" dirty="0">
                <a:solidFill>
                  <a:schemeClr val="accent5">
                    <a:lumMod val="50000"/>
                  </a:schemeClr>
                </a:solidFill>
                <a:latin typeface="Phetsarath OT" charset="0"/>
                <a:ea typeface="굴림" pitchFamily="34" charset="-127"/>
                <a:cs typeface="Phetsarath OT" charset="0"/>
              </a:rPr>
              <a:t> </a:t>
            </a:r>
          </a:p>
        </p:txBody>
      </p:sp>
      <p:grpSp>
        <p:nvGrpSpPr>
          <p:cNvPr id="31" name="Group 30"/>
          <p:cNvGrpSpPr/>
          <p:nvPr/>
        </p:nvGrpSpPr>
        <p:grpSpPr>
          <a:xfrm>
            <a:off x="1718177" y="1132030"/>
            <a:ext cx="404793" cy="533962"/>
            <a:chOff x="5770331" y="1112579"/>
            <a:chExt cx="335168" cy="478633"/>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7"/>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1</a:t>
              </a:r>
            </a:p>
          </p:txBody>
        </p:sp>
      </p:grpSp>
      <p:grpSp>
        <p:nvGrpSpPr>
          <p:cNvPr id="23" name="Group 22"/>
          <p:cNvGrpSpPr/>
          <p:nvPr/>
        </p:nvGrpSpPr>
        <p:grpSpPr>
          <a:xfrm>
            <a:off x="1718177" y="2299168"/>
            <a:ext cx="7486500" cy="534804"/>
            <a:chOff x="2710036" y="2327069"/>
            <a:chExt cx="7246764" cy="534804"/>
          </a:xfrm>
        </p:grpSpPr>
        <p:sp>
          <p:nvSpPr>
            <p:cNvPr id="24" name="Rounded Rectangle 23"/>
            <p:cNvSpPr/>
            <p:nvPr/>
          </p:nvSpPr>
          <p:spPr>
            <a:xfrm>
              <a:off x="2710036" y="2327069"/>
              <a:ext cx="7246764" cy="534804"/>
            </a:xfrm>
            <a:prstGeom prst="roundRect">
              <a:avLst/>
            </a:prstGeom>
            <a:solidFill>
              <a:schemeClr val="bg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lphaLcPeriod"/>
                <a:defRPr/>
              </a:pPr>
              <a:r>
                <a:rPr lang="en-US" altLang="ja-JP" sz="1400" dirty="0" err="1">
                  <a:solidFill>
                    <a:schemeClr val="accent5">
                      <a:lumMod val="50000"/>
                    </a:schemeClr>
                  </a:solidFill>
                  <a:latin typeface="Phetsarath OT" charset="0"/>
                  <a:cs typeface="Phetsarath OT" charset="0"/>
                </a:rPr>
                <a:t>ຈາກສົມຜົນທີ</a:t>
              </a:r>
              <a:r>
                <a:rPr lang="en-US" altLang="ja-JP" sz="1400" dirty="0">
                  <a:solidFill>
                    <a:schemeClr val="accent5">
                      <a:lumMod val="50000"/>
                    </a:schemeClr>
                  </a:solidFill>
                  <a:latin typeface="Phetsarath OT" charset="0"/>
                  <a:cs typeface="Phetsarath OT" charset="0"/>
                </a:rPr>
                <a:t> 6.1, </a:t>
              </a:r>
              <a:r>
                <a:rPr lang="en-US" sz="1400" dirty="0" err="1">
                  <a:solidFill>
                    <a:schemeClr val="accent5">
                      <a:lumMod val="50000"/>
                    </a:schemeClr>
                  </a:solidFill>
                  <a:latin typeface="Phetsarath OT" charset="0"/>
                  <a:cs typeface="Phetsarath OT" charset="0"/>
                </a:rPr>
                <a:t>V</a:t>
              </a:r>
              <a:r>
                <a:rPr lang="en-US" sz="1400" baseline="-25000" dirty="0" err="1">
                  <a:solidFill>
                    <a:schemeClr val="accent5">
                      <a:lumMod val="50000"/>
                    </a:schemeClr>
                  </a:solidFill>
                  <a:latin typeface="Phetsarath OT" charset="0"/>
                  <a:cs typeface="Phetsarath OT" charset="0"/>
                </a:rPr>
                <a:t>n</a:t>
              </a:r>
              <a:r>
                <a:rPr lang="en-US" sz="1400" dirty="0">
                  <a:solidFill>
                    <a:schemeClr val="accent5">
                      <a:lumMod val="50000"/>
                    </a:schemeClr>
                  </a:solidFill>
                  <a:latin typeface="Phetsarath OT" charset="0"/>
                  <a:cs typeface="Phetsarath OT" charset="0"/>
                </a:rPr>
                <a:t>=V</a:t>
              </a:r>
              <a:r>
                <a:rPr lang="en-US" sz="1400" baseline="-25000" dirty="0">
                  <a:solidFill>
                    <a:schemeClr val="accent5">
                      <a:lumMod val="50000"/>
                    </a:schemeClr>
                  </a:solidFill>
                  <a:latin typeface="Phetsarath OT" charset="0"/>
                  <a:cs typeface="Phetsarath OT" charset="0"/>
                </a:rPr>
                <a:t>0</a:t>
              </a:r>
              <a:r>
                <a:rPr lang="en-US" sz="1400" dirty="0">
                  <a:solidFill>
                    <a:schemeClr val="accent5">
                      <a:lumMod val="50000"/>
                    </a:schemeClr>
                  </a:solidFill>
                  <a:latin typeface="Phetsarath OT" charset="0"/>
                  <a:cs typeface="Phetsarath OT" charset="0"/>
                </a:rPr>
                <a:t>(1+r)</a:t>
              </a:r>
              <a:r>
                <a:rPr lang="en-US" sz="1400" baseline="30000" dirty="0">
                  <a:solidFill>
                    <a:schemeClr val="accent5">
                      <a:lumMod val="50000"/>
                    </a:schemeClr>
                  </a:solidFill>
                  <a:latin typeface="Phetsarath OT" charset="0"/>
                  <a:cs typeface="Phetsarath OT" charset="0"/>
                </a:rPr>
                <a:t>n </a:t>
              </a:r>
              <a:r>
                <a:rPr lang="en-US" sz="1400" dirty="0">
                  <a:solidFill>
                    <a:schemeClr val="accent5">
                      <a:lumMod val="50000"/>
                    </a:schemeClr>
                  </a:solidFill>
                  <a:latin typeface="Phetsarath OT" charset="0"/>
                  <a:cs typeface="Phetsarath OT" charset="0"/>
                </a:rPr>
                <a:t>, </a:t>
              </a:r>
              <a:r>
                <a:rPr lang="en-US" sz="1400" dirty="0" err="1">
                  <a:solidFill>
                    <a:schemeClr val="accent5">
                      <a:lumMod val="50000"/>
                    </a:schemeClr>
                  </a:solidFill>
                  <a:latin typeface="Phetsarath OT" charset="0"/>
                  <a:cs typeface="Phetsarath OT" charset="0"/>
                </a:rPr>
                <a:t>ຖອນ</a:t>
              </a:r>
              <a:r>
                <a:rPr lang="en-US" sz="1400" dirty="0">
                  <a:solidFill>
                    <a:schemeClr val="accent5">
                      <a:lumMod val="50000"/>
                    </a:schemeClr>
                  </a:solidFill>
                  <a:latin typeface="Phetsarath OT" charset="0"/>
                  <a:cs typeface="Phetsarath OT" charset="0"/>
                </a:rPr>
                <a:t> V</a:t>
              </a:r>
              <a:r>
                <a:rPr lang="en-US" sz="1400" baseline="-25000" dirty="0">
                  <a:solidFill>
                    <a:schemeClr val="accent5">
                      <a:lumMod val="50000"/>
                    </a:schemeClr>
                  </a:solidFill>
                  <a:latin typeface="Phetsarath OT" charset="0"/>
                  <a:cs typeface="Phetsarath OT" charset="0"/>
                </a:rPr>
                <a:t>0</a:t>
              </a:r>
              <a:r>
                <a:rPr lang="en-US" sz="1400" dirty="0">
                  <a:solidFill>
                    <a:schemeClr val="accent5">
                      <a:lumMod val="50000"/>
                    </a:schemeClr>
                  </a:solidFill>
                  <a:latin typeface="Phetsarath OT" charset="0"/>
                  <a:cs typeface="Phetsarath OT" charset="0"/>
                </a:rPr>
                <a:t>, </a:t>
              </a:r>
              <a:r>
                <a:rPr lang="en-US" sz="1400" dirty="0" err="1">
                  <a:solidFill>
                    <a:schemeClr val="accent5">
                      <a:lumMod val="50000"/>
                    </a:schemeClr>
                  </a:solidFill>
                  <a:latin typeface="Phetsarath OT" charset="0"/>
                  <a:cs typeface="Phetsarath OT" charset="0"/>
                </a:rPr>
                <a:t>ມູນຄ່າປະຈຸບັນຂອງການລົງທືນໃດໜື່ງດັ່ງນີ</a:t>
              </a:r>
              <a:r>
                <a:rPr lang="en-US" sz="1400" dirty="0">
                  <a:solidFill>
                    <a:schemeClr val="accent5">
                      <a:lumMod val="50000"/>
                    </a:schemeClr>
                  </a:solidFill>
                  <a:latin typeface="Phetsarath OT" charset="0"/>
                  <a:cs typeface="Phetsarath OT" charset="0"/>
                </a:rPr>
                <a:t>້:</a:t>
              </a:r>
            </a:p>
          </p:txBody>
        </p:sp>
        <p:sp>
          <p:nvSpPr>
            <p:cNvPr id="25" name="Rounded Rectangle 24"/>
            <p:cNvSpPr/>
            <p:nvPr/>
          </p:nvSpPr>
          <p:spPr>
            <a:xfrm>
              <a:off x="2782607" y="2398821"/>
              <a:ext cx="203170" cy="2816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Phetsarath OT" charset="0"/>
                  <a:cs typeface="Phetsarath OT" charset="0"/>
                </a:rPr>
                <a:t>1</a:t>
              </a:r>
            </a:p>
          </p:txBody>
        </p:sp>
      </p:grpSp>
      <mc:AlternateContent xmlns:mc="http://schemas.openxmlformats.org/markup-compatibility/2006" xmlns:a14="http://schemas.microsoft.com/office/drawing/2010/main">
        <mc:Choice Requires="a14">
          <p:sp>
            <p:nvSpPr>
              <p:cNvPr id="27" name="Rounded Rectangle 26"/>
              <p:cNvSpPr/>
              <p:nvPr/>
            </p:nvSpPr>
            <p:spPr>
              <a:xfrm>
                <a:off x="5635627" y="3134038"/>
                <a:ext cx="1653293" cy="730271"/>
              </a:xfrm>
              <a:prstGeom prst="roundRect">
                <a:avLst/>
              </a:prstGeom>
              <a:solidFill>
                <a:schemeClr val="bg1"/>
              </a:solidFill>
              <a:ln w="12700">
                <a:solidFill>
                  <a:schemeClr val="accent6">
                    <a:lumMod val="50000"/>
                  </a:schemeClr>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panose="02040503050406030204" pitchFamily="18" charset="0"/>
                              <a:cs typeface="Phetsarath OT" charset="0"/>
                            </a:rPr>
                          </m:ctrlPr>
                        </m:sSubPr>
                        <m:e>
                          <m:r>
                            <a:rPr lang="en-US" altLang="ja-JP" i="1">
                              <a:latin typeface="Cambria Math" panose="02040503050406030204" pitchFamily="18" charset="0"/>
                              <a:cs typeface="Phetsarath OT" charset="0"/>
                            </a:rPr>
                            <m:t>𝑉</m:t>
                          </m:r>
                        </m:e>
                        <m:sub>
                          <m:r>
                            <a:rPr lang="en-US" altLang="ja-JP" i="1">
                              <a:latin typeface="Cambria Math" panose="02040503050406030204" pitchFamily="18" charset="0"/>
                              <a:cs typeface="Phetsarath OT" charset="0"/>
                            </a:rPr>
                            <m:t>0</m:t>
                          </m:r>
                        </m:sub>
                      </m:sSub>
                      <m:r>
                        <a:rPr lang="en-US" altLang="ja-JP" i="1">
                          <a:latin typeface="Cambria Math" panose="02040503050406030204" pitchFamily="18" charset="0"/>
                          <a:cs typeface="Phetsarath OT" charset="0"/>
                        </a:rPr>
                        <m:t>=</m:t>
                      </m:r>
                      <m:f>
                        <m:fPr>
                          <m:ctrlPr>
                            <a:rPr lang="en-US" altLang="ja-JP" i="1">
                              <a:latin typeface="Cambria Math" panose="02040503050406030204" pitchFamily="18" charset="0"/>
                              <a:cs typeface="Phetsarath OT" charset="0"/>
                            </a:rPr>
                          </m:ctrlPr>
                        </m:fPr>
                        <m:num>
                          <m:sSub>
                            <m:sSubPr>
                              <m:ctrlPr>
                                <a:rPr lang="en-US" altLang="ja-JP" i="1">
                                  <a:latin typeface="Cambria Math" panose="02040503050406030204" pitchFamily="18" charset="0"/>
                                  <a:cs typeface="Phetsarath OT" charset="0"/>
                                </a:rPr>
                              </m:ctrlPr>
                            </m:sSubPr>
                            <m:e>
                              <m:r>
                                <a:rPr lang="en-US" altLang="ja-JP" i="1">
                                  <a:latin typeface="Cambria Math" panose="02040503050406030204" pitchFamily="18" charset="0"/>
                                  <a:cs typeface="Phetsarath OT" charset="0"/>
                                </a:rPr>
                                <m:t>𝑉</m:t>
                              </m:r>
                            </m:e>
                            <m:sub>
                              <m:r>
                                <a:rPr lang="en-US" altLang="ja-JP" i="1">
                                  <a:latin typeface="Cambria Math" panose="02040503050406030204" pitchFamily="18" charset="0"/>
                                  <a:cs typeface="Phetsarath OT" charset="0"/>
                                </a:rPr>
                                <m:t>𝑛</m:t>
                              </m:r>
                            </m:sub>
                          </m:sSub>
                        </m:num>
                        <m:den>
                          <m:sSup>
                            <m:sSupPr>
                              <m:ctrlPr>
                                <a:rPr lang="en-US" altLang="ja-JP" i="1">
                                  <a:latin typeface="Cambria Math" panose="02040503050406030204" pitchFamily="18" charset="0"/>
                                  <a:cs typeface="Phetsarath OT" charset="0"/>
                                </a:rPr>
                              </m:ctrlPr>
                            </m:sSupPr>
                            <m:e>
                              <m:r>
                                <a:rPr lang="en-US" altLang="ja-JP" i="1">
                                  <a:latin typeface="Cambria Math" panose="02040503050406030204" pitchFamily="18" charset="0"/>
                                  <a:cs typeface="Phetsarath OT" charset="0"/>
                                </a:rPr>
                                <m:t>(1+</m:t>
                              </m:r>
                              <m:r>
                                <a:rPr lang="en-US" altLang="ja-JP" i="1">
                                  <a:latin typeface="Cambria Math" panose="02040503050406030204" pitchFamily="18" charset="0"/>
                                  <a:cs typeface="Phetsarath OT" charset="0"/>
                                </a:rPr>
                                <m:t>𝑟</m:t>
                              </m:r>
                              <m:r>
                                <a:rPr lang="en-US" altLang="ja-JP" i="1">
                                  <a:latin typeface="Cambria Math" panose="02040503050406030204" pitchFamily="18" charset="0"/>
                                  <a:cs typeface="Phetsarath OT" charset="0"/>
                                </a:rPr>
                                <m:t>)</m:t>
                              </m:r>
                            </m:e>
                            <m:sup>
                              <m:r>
                                <a:rPr lang="en-US" altLang="ja-JP" i="1">
                                  <a:latin typeface="Cambria Math" panose="02040503050406030204" pitchFamily="18" charset="0"/>
                                  <a:cs typeface="Phetsarath OT" charset="0"/>
                                </a:rPr>
                                <m:t>𝑛</m:t>
                              </m:r>
                            </m:sup>
                          </m:sSup>
                        </m:den>
                      </m:f>
                    </m:oMath>
                  </m:oMathPara>
                </a14:m>
                <a:endParaRPr lang="en-US" dirty="0"/>
              </a:p>
            </p:txBody>
          </p:sp>
        </mc:Choice>
        <mc:Fallback xmlns="">
          <p:sp>
            <p:nvSpPr>
              <p:cNvPr id="27" name="Rounded Rectangle 26"/>
              <p:cNvSpPr>
                <a:spLocks noRot="1" noChangeAspect="1" noMove="1" noResize="1" noEditPoints="1" noAdjustHandles="1" noChangeArrowheads="1" noChangeShapeType="1" noTextEdit="1"/>
              </p:cNvSpPr>
              <p:nvPr/>
            </p:nvSpPr>
            <p:spPr>
              <a:xfrm>
                <a:off x="5635627" y="3134038"/>
                <a:ext cx="1653293" cy="730271"/>
              </a:xfrm>
              <a:prstGeom prst="roundRect">
                <a:avLst/>
              </a:prstGeom>
              <a:blipFill rotWithShape="0">
                <a:blip r:embed="rId3"/>
                <a:stretch>
                  <a:fillRect/>
                </a:stretch>
              </a:blipFill>
              <a:ln w="12700">
                <a:solidFill>
                  <a:schemeClr val="accent6">
                    <a:lumMod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ounded Rectangle 27"/>
              <p:cNvSpPr/>
              <p:nvPr/>
            </p:nvSpPr>
            <p:spPr>
              <a:xfrm>
                <a:off x="3126303" y="3244440"/>
                <a:ext cx="1838195" cy="408623"/>
              </a:xfrm>
              <a:prstGeom prst="roundRect">
                <a:avLst/>
              </a:prstGeom>
              <a:solidFill>
                <a:schemeClr val="bg1"/>
              </a:solidFill>
              <a:ln w="19050">
                <a:solidFill>
                  <a:schemeClr val="accent6">
                    <a:lumMod val="50000"/>
                  </a:schemeClr>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panose="02040503050406030204" pitchFamily="18" charset="0"/>
                              <a:cs typeface="Phetsarath OT" charset="0"/>
                            </a:rPr>
                          </m:ctrlPr>
                        </m:sSubPr>
                        <m:e>
                          <m:r>
                            <a:rPr lang="en-US" altLang="ja-JP" i="1">
                              <a:latin typeface="Cambria Math" panose="02040503050406030204" pitchFamily="18" charset="0"/>
                              <a:cs typeface="Phetsarath OT" charset="0"/>
                            </a:rPr>
                            <m:t>𝑉</m:t>
                          </m:r>
                        </m:e>
                        <m:sub>
                          <m:r>
                            <a:rPr lang="en-US" altLang="ja-JP" b="0" i="1" smtClean="0">
                              <a:latin typeface="Cambria Math"/>
                              <a:cs typeface="Phetsarath OT" charset="0"/>
                            </a:rPr>
                            <m:t>𝑛</m:t>
                          </m:r>
                        </m:sub>
                      </m:sSub>
                      <m:r>
                        <a:rPr lang="en-US" altLang="ja-JP" i="1">
                          <a:latin typeface="Cambria Math" panose="02040503050406030204" pitchFamily="18" charset="0"/>
                          <a:cs typeface="Phetsarath OT" charset="0"/>
                        </a:rPr>
                        <m:t>=</m:t>
                      </m:r>
                      <m:sSub>
                        <m:sSubPr>
                          <m:ctrlPr>
                            <a:rPr lang="en-US" altLang="ja-JP" i="1">
                              <a:latin typeface="Cambria Math" panose="02040503050406030204" pitchFamily="18" charset="0"/>
                              <a:cs typeface="Phetsarath OT" charset="0"/>
                            </a:rPr>
                          </m:ctrlPr>
                        </m:sSubPr>
                        <m:e>
                          <m:r>
                            <a:rPr lang="en-US" altLang="ja-JP" i="1">
                              <a:latin typeface="Cambria Math" panose="02040503050406030204" pitchFamily="18" charset="0"/>
                              <a:cs typeface="Phetsarath OT" charset="0"/>
                            </a:rPr>
                            <m:t>𝑉</m:t>
                          </m:r>
                        </m:e>
                        <m:sub>
                          <m:r>
                            <a:rPr lang="en-US" altLang="ja-JP" b="0" i="1" smtClean="0">
                              <a:latin typeface="Cambria Math"/>
                              <a:cs typeface="Phetsarath OT" charset="0"/>
                            </a:rPr>
                            <m:t>0</m:t>
                          </m:r>
                        </m:sub>
                      </m:sSub>
                      <m:sSup>
                        <m:sSupPr>
                          <m:ctrlPr>
                            <a:rPr lang="en-US" altLang="ja-JP" i="1">
                              <a:latin typeface="Cambria Math" panose="02040503050406030204" pitchFamily="18" charset="0"/>
                              <a:cs typeface="Phetsarath OT" charset="0"/>
                            </a:rPr>
                          </m:ctrlPr>
                        </m:sSupPr>
                        <m:e>
                          <m:r>
                            <a:rPr lang="en-US" altLang="ja-JP" i="1">
                              <a:latin typeface="Cambria Math" panose="02040503050406030204" pitchFamily="18" charset="0"/>
                              <a:cs typeface="Phetsarath OT" charset="0"/>
                            </a:rPr>
                            <m:t>(1+</m:t>
                          </m:r>
                          <m:r>
                            <a:rPr lang="en-US" altLang="ja-JP" i="1">
                              <a:latin typeface="Cambria Math" panose="02040503050406030204" pitchFamily="18" charset="0"/>
                              <a:cs typeface="Phetsarath OT" charset="0"/>
                            </a:rPr>
                            <m:t>𝑟</m:t>
                          </m:r>
                          <m:r>
                            <a:rPr lang="en-US" altLang="ja-JP" i="1">
                              <a:latin typeface="Cambria Math" panose="02040503050406030204" pitchFamily="18" charset="0"/>
                              <a:cs typeface="Phetsarath OT" charset="0"/>
                            </a:rPr>
                            <m:t>)</m:t>
                          </m:r>
                        </m:e>
                        <m:sup>
                          <m:r>
                            <a:rPr lang="en-US" altLang="ja-JP" i="1">
                              <a:latin typeface="Cambria Math" panose="02040503050406030204" pitchFamily="18" charset="0"/>
                              <a:cs typeface="Phetsarath OT" charset="0"/>
                            </a:rPr>
                            <m:t>𝑛</m:t>
                          </m:r>
                        </m:sup>
                      </m:sSup>
                    </m:oMath>
                  </m:oMathPara>
                </a14:m>
                <a:endParaRPr lang="en-US" dirty="0"/>
              </a:p>
            </p:txBody>
          </p:sp>
        </mc:Choice>
        <mc:Fallback xmlns="">
          <p:sp>
            <p:nvSpPr>
              <p:cNvPr id="28" name="Rounded Rectangle 27"/>
              <p:cNvSpPr>
                <a:spLocks noRot="1" noChangeAspect="1" noMove="1" noResize="1" noEditPoints="1" noAdjustHandles="1" noChangeArrowheads="1" noChangeShapeType="1" noTextEdit="1"/>
              </p:cNvSpPr>
              <p:nvPr/>
            </p:nvSpPr>
            <p:spPr>
              <a:xfrm>
                <a:off x="3126303" y="3244440"/>
                <a:ext cx="1838195" cy="408623"/>
              </a:xfrm>
              <a:prstGeom prst="roundRect">
                <a:avLst/>
              </a:prstGeom>
              <a:blipFill rotWithShape="0">
                <a:blip r:embed="rId4"/>
                <a:stretch>
                  <a:fillRect b="-5714"/>
                </a:stretch>
              </a:blipFill>
              <a:ln w="19050">
                <a:solidFill>
                  <a:schemeClr val="accent6">
                    <a:lumMod val="50000"/>
                  </a:schemeClr>
                </a:solidFill>
              </a:ln>
            </p:spPr>
            <p:txBody>
              <a:bodyPr/>
              <a:lstStyle/>
              <a:p>
                <a:r>
                  <a:rPr lang="en-US">
                    <a:noFill/>
                  </a:rPr>
                  <a:t> </a:t>
                </a:r>
              </a:p>
            </p:txBody>
          </p:sp>
        </mc:Fallback>
      </mc:AlternateContent>
      <p:sp>
        <p:nvSpPr>
          <p:cNvPr id="29" name="Right Arrow 28"/>
          <p:cNvSpPr/>
          <p:nvPr/>
        </p:nvSpPr>
        <p:spPr>
          <a:xfrm flipV="1">
            <a:off x="5205191" y="3250452"/>
            <a:ext cx="247024" cy="424632"/>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8918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342900" indent="-342900">
              <a:lnSpc>
                <a:spcPct val="100000"/>
              </a:lnSpc>
              <a:buFont typeface="+mj-lt"/>
              <a:buAutoNum type="arabicPeriod" startAt="2"/>
            </a:pPr>
            <a:r>
              <a:rPr lang="en-US" altLang="ko-KR" sz="2800" b="1" dirty="0" err="1">
                <a:solidFill>
                  <a:schemeClr val="accent5">
                    <a:lumMod val="50000"/>
                  </a:schemeClr>
                </a:solidFill>
                <a:latin typeface="Phetsarath OT" charset="0"/>
                <a:ea typeface="굴림" pitchFamily="50" charset="-127"/>
                <a:cs typeface="Phetsarath OT" charset="0"/>
              </a:rPr>
              <a:t>ມູນຄ່າປະຈຸບັນ</a:t>
            </a:r>
            <a:r>
              <a:rPr lang="en-US" altLang="ko-KR" sz="2800" b="1" dirty="0">
                <a:solidFill>
                  <a:schemeClr val="accent5">
                    <a:lumMod val="50000"/>
                  </a:schemeClr>
                </a:solidFill>
                <a:latin typeface="Phetsarath OT" charset="0"/>
                <a:ea typeface="굴림" pitchFamily="50" charset="-127"/>
                <a:cs typeface="Phetsarath OT" charset="0"/>
              </a:rPr>
              <a:t> </a:t>
            </a:r>
            <a:r>
              <a:rPr lang="en-US" altLang="ko-KR" sz="2800" b="1" dirty="0" err="1">
                <a:solidFill>
                  <a:schemeClr val="accent5">
                    <a:lumMod val="50000"/>
                  </a:schemeClr>
                </a:solidFill>
                <a:latin typeface="Phetsarath OT" charset="0"/>
                <a:ea typeface="굴림" pitchFamily="50" charset="-127"/>
                <a:cs typeface="Phetsarath OT" charset="0"/>
              </a:rPr>
              <a:t>ແລະ</a:t>
            </a:r>
            <a:r>
              <a:rPr lang="en-US" altLang="ko-KR" sz="2800" b="1" dirty="0">
                <a:solidFill>
                  <a:schemeClr val="accent5">
                    <a:lumMod val="50000"/>
                  </a:schemeClr>
                </a:solidFill>
                <a:latin typeface="Phetsarath OT" charset="0"/>
                <a:ea typeface="굴림" pitchFamily="50" charset="-127"/>
                <a:cs typeface="Phetsarath OT" charset="0"/>
              </a:rPr>
              <a:t> </a:t>
            </a:r>
            <a:r>
              <a:rPr lang="en-US" altLang="ko-KR" sz="2800" b="1" dirty="0" err="1">
                <a:solidFill>
                  <a:schemeClr val="accent5">
                    <a:lumMod val="50000"/>
                  </a:schemeClr>
                </a:solidFill>
                <a:latin typeface="Phetsarath OT" charset="0"/>
                <a:ea typeface="굴림" pitchFamily="50" charset="-127"/>
                <a:cs typeface="Phetsarath OT" charset="0"/>
              </a:rPr>
              <a:t>ປະຈຸບັນສຸດທິ</a:t>
            </a:r>
            <a:endParaRPr lang="en-US" altLang="ko-KR" sz="2800" b="1" dirty="0">
              <a:solidFill>
                <a:schemeClr val="accent5">
                  <a:lumMod val="50000"/>
                </a:schemeClr>
              </a:solidFill>
              <a:latin typeface="Phetsarath OT" charset="0"/>
              <a:ea typeface="굴림" pitchFamily="50" charset="-127"/>
              <a:cs typeface="Phetsarath OT" charset="0"/>
            </a:endParaRPr>
          </a:p>
        </p:txBody>
      </p:sp>
      <p:sp>
        <p:nvSpPr>
          <p:cNvPr id="26" name="Rectangle 5"/>
          <p:cNvSpPr txBox="1">
            <a:spLocks/>
          </p:cNvSpPr>
          <p:nvPr/>
        </p:nvSpPr>
        <p:spPr>
          <a:xfrm>
            <a:off x="2161416" y="1169213"/>
            <a:ext cx="9743037"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defRPr/>
            </a:pPr>
            <a:r>
              <a:rPr lang="en-US" altLang="ko-KR" sz="2400" b="1" dirty="0" err="1">
                <a:solidFill>
                  <a:schemeClr val="accent5">
                    <a:lumMod val="50000"/>
                  </a:schemeClr>
                </a:solidFill>
                <a:latin typeface="Phetsarath OT" charset="0"/>
                <a:ea typeface="굴림" pitchFamily="34" charset="-127"/>
                <a:cs typeface="Phetsarath OT" charset="0"/>
              </a:rPr>
              <a:t>ມູນຄ່າປະຈຸບັນ</a:t>
            </a:r>
            <a:r>
              <a:rPr lang="en-US" altLang="ko-KR" sz="2400" b="1" dirty="0">
                <a:solidFill>
                  <a:schemeClr val="accent5">
                    <a:lumMod val="50000"/>
                  </a:schemeClr>
                </a:solidFill>
                <a:latin typeface="Phetsarath OT" charset="0"/>
                <a:ea typeface="굴림" pitchFamily="34" charset="-127"/>
                <a:cs typeface="Phetsarath OT" charset="0"/>
              </a:rPr>
              <a:t> </a:t>
            </a:r>
          </a:p>
        </p:txBody>
      </p:sp>
      <p:grpSp>
        <p:nvGrpSpPr>
          <p:cNvPr id="31" name="Group 30"/>
          <p:cNvGrpSpPr/>
          <p:nvPr/>
        </p:nvGrpSpPr>
        <p:grpSpPr>
          <a:xfrm>
            <a:off x="1718177" y="1132030"/>
            <a:ext cx="404793" cy="533962"/>
            <a:chOff x="5770331" y="1112579"/>
            <a:chExt cx="335168" cy="478633"/>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7"/>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1</a:t>
              </a:r>
            </a:p>
          </p:txBody>
        </p:sp>
      </p:grpSp>
      <mc:AlternateContent xmlns:mc="http://schemas.openxmlformats.org/markup-compatibility/2006" xmlns:a14="http://schemas.microsoft.com/office/drawing/2010/main">
        <mc:Choice Requires="a14">
          <p:sp>
            <p:nvSpPr>
              <p:cNvPr id="8" name="Rounded Rectangle 7"/>
              <p:cNvSpPr/>
              <p:nvPr/>
            </p:nvSpPr>
            <p:spPr>
              <a:xfrm>
                <a:off x="5265935" y="2849792"/>
                <a:ext cx="2097087" cy="576683"/>
              </a:xfrm>
              <a:prstGeom prst="roundRect">
                <a:avLst/>
              </a:prstGeom>
              <a:solidFill>
                <a:schemeClr val="bg1"/>
              </a:solidFill>
              <a:ln w="12700">
                <a:solidFill>
                  <a:schemeClr val="accent6">
                    <a:lumMod val="50000"/>
                  </a:schemeClr>
                </a:solidFill>
              </a:ln>
            </p:spPr>
            <p:txBody>
              <a:bodyPr wrap="none">
                <a:spAutoFit/>
              </a:bodyPr>
              <a:lstStyle/>
              <a:p>
                <a14:m>
                  <m:oMath xmlns:m="http://schemas.openxmlformats.org/officeDocument/2006/math">
                    <m:sSub>
                      <m:sSubPr>
                        <m:ctrlPr>
                          <a:rPr lang="en-US" altLang="ja-JP" i="1" smtClean="0">
                            <a:latin typeface="Cambria Math" panose="02040503050406030204" pitchFamily="18" charset="0"/>
                            <a:cs typeface="Phetsarath OT" charset="0"/>
                          </a:rPr>
                        </m:ctrlPr>
                      </m:sSubPr>
                      <m:e>
                        <m:r>
                          <a:rPr lang="en-US" altLang="ja-JP" i="1">
                            <a:latin typeface="Cambria Math" panose="02040503050406030204" pitchFamily="18" charset="0"/>
                            <a:cs typeface="Phetsarath OT" charset="0"/>
                          </a:rPr>
                          <m:t>𝑉</m:t>
                        </m:r>
                      </m:e>
                      <m:sub>
                        <m:r>
                          <a:rPr lang="en-US" altLang="ja-JP" i="1">
                            <a:latin typeface="Cambria Math" panose="02040503050406030204" pitchFamily="18" charset="0"/>
                            <a:cs typeface="Phetsarath OT" charset="0"/>
                          </a:rPr>
                          <m:t>0</m:t>
                        </m:r>
                      </m:sub>
                    </m:sSub>
                    <m:r>
                      <a:rPr lang="en-US" altLang="ja-JP" i="1">
                        <a:latin typeface="Cambria Math" panose="02040503050406030204" pitchFamily="18" charset="0"/>
                        <a:cs typeface="Phetsarath OT" charset="0"/>
                      </a:rPr>
                      <m:t>=</m:t>
                    </m:r>
                    <m:f>
                      <m:fPr>
                        <m:ctrlPr>
                          <a:rPr lang="en-US" altLang="ja-JP" i="1">
                            <a:latin typeface="Cambria Math" panose="02040503050406030204" pitchFamily="18" charset="0"/>
                            <a:cs typeface="Phetsarath OT" charset="0"/>
                          </a:rPr>
                        </m:ctrlPr>
                      </m:fPr>
                      <m:num>
                        <m:r>
                          <a:rPr lang="en-US" altLang="ja-JP" b="0" i="1" smtClean="0">
                            <a:latin typeface="Cambria Math"/>
                            <a:cs typeface="Phetsarath OT" charset="0"/>
                          </a:rPr>
                          <m:t>1</m:t>
                        </m:r>
                        <m:r>
                          <a:rPr lang="en-US" altLang="ja-JP" b="0" i="1" smtClean="0">
                            <a:latin typeface="Cambria Math"/>
                            <a:cs typeface="Phetsarath OT" charset="0"/>
                          </a:rPr>
                          <m:t>,</m:t>
                        </m:r>
                        <m:r>
                          <a:rPr lang="en-US" altLang="ja-JP" b="0" i="1" smtClean="0">
                            <a:latin typeface="Cambria Math"/>
                            <a:cs typeface="Phetsarath OT" charset="0"/>
                          </a:rPr>
                          <m:t>000</m:t>
                        </m:r>
                      </m:num>
                      <m:den>
                        <m:sSup>
                          <m:sSupPr>
                            <m:ctrlPr>
                              <a:rPr lang="en-US" altLang="ja-JP" i="1">
                                <a:latin typeface="Cambria Math" panose="02040503050406030204" pitchFamily="18" charset="0"/>
                                <a:cs typeface="Phetsarath OT" charset="0"/>
                              </a:rPr>
                            </m:ctrlPr>
                          </m:sSupPr>
                          <m:e>
                            <m:r>
                              <a:rPr lang="en-US" altLang="ja-JP" i="1">
                                <a:latin typeface="Cambria Math" panose="02040503050406030204" pitchFamily="18" charset="0"/>
                                <a:cs typeface="Phetsarath OT" charset="0"/>
                              </a:rPr>
                              <m:t>(</m:t>
                            </m:r>
                            <m:r>
                              <a:rPr lang="en-US" altLang="ja-JP" i="1">
                                <a:latin typeface="Cambria Math" panose="02040503050406030204" pitchFamily="18" charset="0"/>
                                <a:cs typeface="Phetsarath OT" charset="0"/>
                              </a:rPr>
                              <m:t>1</m:t>
                            </m:r>
                            <m:r>
                              <a:rPr lang="en-US" altLang="ja-JP" i="1">
                                <a:latin typeface="Cambria Math" panose="02040503050406030204" pitchFamily="18" charset="0"/>
                                <a:cs typeface="Phetsarath OT" charset="0"/>
                              </a:rPr>
                              <m:t>+</m:t>
                            </m:r>
                            <m:r>
                              <a:rPr lang="en-US" altLang="ja-JP" b="0" i="1" smtClean="0">
                                <a:latin typeface="Cambria Math"/>
                                <a:cs typeface="Phetsarath OT" charset="0"/>
                              </a:rPr>
                              <m:t>0</m:t>
                            </m:r>
                            <m:r>
                              <a:rPr lang="en-US" altLang="ja-JP" b="0" i="1" smtClean="0">
                                <a:latin typeface="Cambria Math"/>
                                <a:cs typeface="Phetsarath OT" charset="0"/>
                              </a:rPr>
                              <m:t>.</m:t>
                            </m:r>
                            <m:r>
                              <a:rPr lang="en-US" altLang="ja-JP" b="0" i="1" smtClean="0">
                                <a:latin typeface="Cambria Math"/>
                                <a:cs typeface="Phetsarath OT" charset="0"/>
                              </a:rPr>
                              <m:t>06</m:t>
                            </m:r>
                            <m:r>
                              <a:rPr lang="en-US" altLang="ja-JP" i="1">
                                <a:latin typeface="Cambria Math" panose="02040503050406030204" pitchFamily="18" charset="0"/>
                                <a:cs typeface="Phetsarath OT" charset="0"/>
                              </a:rPr>
                              <m:t>)</m:t>
                            </m:r>
                          </m:e>
                          <m:sup>
                            <m:r>
                              <a:rPr lang="en-US" altLang="ja-JP" b="0" i="1" smtClean="0">
                                <a:latin typeface="Cambria Math"/>
                                <a:cs typeface="Phetsarath OT" charset="0"/>
                              </a:rPr>
                              <m:t>15</m:t>
                            </m:r>
                          </m:sup>
                        </m:sSup>
                      </m:den>
                    </m:f>
                  </m:oMath>
                </a14:m>
                <a:r>
                  <a:rPr lang="en-US" sz="1600" dirty="0"/>
                  <a:t>= </a:t>
                </a:r>
                <a:r>
                  <a:rPr lang="en-US" sz="1400" dirty="0">
                    <a:latin typeface="Phetsarath OT" charset="0"/>
                    <a:cs typeface="Phetsarath OT" charset="0"/>
                  </a:rPr>
                  <a:t>417</a:t>
                </a:r>
              </a:p>
            </p:txBody>
          </p:sp>
        </mc:Choice>
        <mc:Fallback xmlns="">
          <p:sp>
            <p:nvSpPr>
              <p:cNvPr id="8" name="Rounded Rectangle 7"/>
              <p:cNvSpPr>
                <a:spLocks noRot="1" noChangeAspect="1" noMove="1" noResize="1" noEditPoints="1" noAdjustHandles="1" noChangeArrowheads="1" noChangeShapeType="1" noTextEdit="1"/>
              </p:cNvSpPr>
              <p:nvPr/>
            </p:nvSpPr>
            <p:spPr>
              <a:xfrm>
                <a:off x="5265935" y="2849792"/>
                <a:ext cx="2097087" cy="576683"/>
              </a:xfrm>
              <a:prstGeom prst="roundRect">
                <a:avLst/>
              </a:prstGeom>
              <a:blipFill rotWithShape="0">
                <a:blip r:embed="rId3"/>
                <a:stretch>
                  <a:fillRect b="-2062"/>
                </a:stretch>
              </a:blipFill>
              <a:ln w="12700">
                <a:solidFill>
                  <a:schemeClr val="accent6">
                    <a:lumMod val="50000"/>
                  </a:schemeClr>
                </a:solidFill>
              </a:ln>
            </p:spPr>
            <p:txBody>
              <a:bodyPr/>
              <a:lstStyle/>
              <a:p>
                <a:r>
                  <a:rPr lang="en-US">
                    <a:noFill/>
                  </a:rPr>
                  <a:t> </a:t>
                </a:r>
              </a:p>
            </p:txBody>
          </p:sp>
        </mc:Fallback>
      </mc:AlternateContent>
      <p:sp>
        <p:nvSpPr>
          <p:cNvPr id="9" name="Right Arrow 8"/>
          <p:cNvSpPr/>
          <p:nvPr/>
        </p:nvSpPr>
        <p:spPr>
          <a:xfrm flipV="1">
            <a:off x="4870189" y="2899463"/>
            <a:ext cx="247024" cy="424632"/>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nip Single Corner Rectangle 9"/>
          <p:cNvSpPr/>
          <p:nvPr/>
        </p:nvSpPr>
        <p:spPr>
          <a:xfrm>
            <a:off x="1749368" y="2060213"/>
            <a:ext cx="1338581" cy="368022"/>
          </a:xfrm>
          <a:prstGeom prst="snip1Rect">
            <a:avLst/>
          </a:prstGeom>
          <a:solidFill>
            <a:schemeClr val="accent2">
              <a:lumMod val="75000"/>
            </a:schemeClr>
          </a:solidFill>
        </p:spPr>
        <p:txBody>
          <a:bodyPr wrap="square">
            <a:spAutoFit/>
          </a:bodyPr>
          <a:lstStyle/>
          <a:p>
            <a:r>
              <a:rPr lang="en-US" altLang="ja-JP" sz="1600" dirty="0" err="1">
                <a:latin typeface="Phetsarath OT" charset="0"/>
                <a:ea typeface="굴림" pitchFamily="34" charset="-127"/>
                <a:cs typeface="Phetsarath OT" charset="0"/>
              </a:rPr>
              <a:t>ຕົວຢ່າງ</a:t>
            </a:r>
            <a:endParaRPr lang="en-US" sz="1600" dirty="0"/>
          </a:p>
        </p:txBody>
      </p:sp>
      <p:sp>
        <p:nvSpPr>
          <p:cNvPr id="12" name="Rounded Rectangle 11"/>
          <p:cNvSpPr/>
          <p:nvPr/>
        </p:nvSpPr>
        <p:spPr>
          <a:xfrm>
            <a:off x="3160076" y="2058354"/>
            <a:ext cx="6084625" cy="325636"/>
          </a:xfrm>
          <a:prstGeom prst="roundRect">
            <a:avLst>
              <a:gd name="adj" fmla="val 10351"/>
            </a:avLst>
          </a:prstGeom>
          <a:solidFill>
            <a:schemeClr val="bg1"/>
          </a:solidFill>
          <a:ln>
            <a:solidFill>
              <a:schemeClr val="accent6">
                <a:lumMod val="50000"/>
              </a:schemeClr>
            </a:solidFill>
          </a:ln>
        </p:spPr>
        <p:txBody>
          <a:bodyPr wrap="square">
            <a:spAutoFit/>
          </a:bodyPr>
          <a:lstStyle/>
          <a:p>
            <a:pPr eaLnBrk="0" fontAlgn="base" hangingPunct="0">
              <a:spcBef>
                <a:spcPct val="20000"/>
              </a:spcBef>
              <a:spcAft>
                <a:spcPct val="0"/>
              </a:spcAft>
              <a:defRPr/>
            </a:pPr>
            <a:r>
              <a:rPr lang="en-US" altLang="ko-KR" sz="1400" dirty="0" err="1">
                <a:latin typeface="Phetsarath OT" charset="0"/>
                <a:ea typeface="굴림" pitchFamily="50" charset="-127"/>
                <a:cs typeface="Phetsarath OT" charset="0"/>
              </a:rPr>
              <a:t>ໃນອັດຕາດອກເບ້ຍ</a:t>
            </a:r>
            <a:r>
              <a:rPr lang="en-US" altLang="ko-KR" sz="1400" dirty="0">
                <a:latin typeface="Phetsarath OT" charset="0"/>
                <a:ea typeface="굴림" pitchFamily="50" charset="-127"/>
                <a:cs typeface="Phetsarath OT" charset="0"/>
              </a:rPr>
              <a:t> </a:t>
            </a:r>
            <a:r>
              <a:rPr lang="en-US" sz="1400" dirty="0">
                <a:latin typeface="Phetsarath OT" charset="0"/>
                <a:cs typeface="Phetsarath OT" charset="0"/>
              </a:rPr>
              <a:t>6 </a:t>
            </a:r>
            <a:r>
              <a:rPr lang="en-US" sz="1400" dirty="0" err="1">
                <a:latin typeface="Phetsarath OT" charset="0"/>
                <a:cs typeface="Phetsarath OT" charset="0"/>
              </a:rPr>
              <a:t>ເປີເຊັນ</a:t>
            </a:r>
            <a:r>
              <a:rPr lang="en-US" sz="1400" dirty="0">
                <a:latin typeface="Phetsarath OT" charset="0"/>
                <a:cs typeface="Phetsarath OT" charset="0"/>
              </a:rPr>
              <a:t>, </a:t>
            </a:r>
            <a:r>
              <a:rPr lang="en-US" sz="1400" dirty="0" err="1">
                <a:latin typeface="Phetsarath OT" charset="0"/>
                <a:cs typeface="Phetsarath OT" charset="0"/>
              </a:rPr>
              <a:t>ມູນຄ່າ</a:t>
            </a:r>
            <a:r>
              <a:rPr lang="en-US" sz="1400" dirty="0">
                <a:latin typeface="Phetsarath OT" charset="0"/>
                <a:cs typeface="Phetsarath OT" charset="0"/>
              </a:rPr>
              <a:t> $1,000 </a:t>
            </a:r>
            <a:r>
              <a:rPr lang="en-US" sz="1400" dirty="0" err="1">
                <a:latin typeface="Phetsarath OT" charset="0"/>
                <a:cs typeface="Phetsarath OT" charset="0"/>
              </a:rPr>
              <a:t>ທີ່ຄ່າຫວັງອີກ</a:t>
            </a:r>
            <a:r>
              <a:rPr lang="en-US" sz="1400" dirty="0">
                <a:latin typeface="Phetsarath OT" charset="0"/>
                <a:cs typeface="Phetsarath OT" charset="0"/>
              </a:rPr>
              <a:t> 15 </a:t>
            </a:r>
            <a:r>
              <a:rPr lang="en-US" sz="1400" dirty="0" err="1">
                <a:latin typeface="Phetsarath OT" charset="0"/>
                <a:cs typeface="Phetsarath OT" charset="0"/>
              </a:rPr>
              <a:t>ປີມີມູນຄ່າປະຈຸບັນດັ່ງນີ</a:t>
            </a:r>
            <a:r>
              <a:rPr lang="en-US" sz="1400" dirty="0">
                <a:latin typeface="Phetsarath OT" charset="0"/>
                <a:cs typeface="Phetsarath OT" charset="0"/>
              </a:rPr>
              <a:t>້:໊</a:t>
            </a:r>
            <a:endParaRPr lang="en-US" sz="1400" dirty="0"/>
          </a:p>
        </p:txBody>
      </p:sp>
      <mc:AlternateContent xmlns:mc="http://schemas.openxmlformats.org/markup-compatibility/2006" xmlns:a14="http://schemas.microsoft.com/office/drawing/2010/main">
        <mc:Choice Requires="a14">
          <p:sp>
            <p:nvSpPr>
              <p:cNvPr id="13" name="Rounded Rectangle 12"/>
              <p:cNvSpPr/>
              <p:nvPr/>
            </p:nvSpPr>
            <p:spPr>
              <a:xfrm>
                <a:off x="3179126" y="2794337"/>
                <a:ext cx="1490588" cy="660536"/>
              </a:xfrm>
              <a:prstGeom prst="roundRect">
                <a:avLst/>
              </a:prstGeom>
              <a:solidFill>
                <a:schemeClr val="bg1"/>
              </a:solidFill>
              <a:ln w="12700">
                <a:solidFill>
                  <a:schemeClr val="accent6">
                    <a:lumMod val="50000"/>
                  </a:schemeClr>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1600" i="1">
                              <a:latin typeface="Cambria Math" panose="02040503050406030204" pitchFamily="18" charset="0"/>
                              <a:cs typeface="Phetsarath OT" charset="0"/>
                            </a:rPr>
                          </m:ctrlPr>
                        </m:sSubPr>
                        <m:e>
                          <m:r>
                            <a:rPr lang="en-US" altLang="ja-JP" sz="1600" i="1">
                              <a:latin typeface="Cambria Math" panose="02040503050406030204" pitchFamily="18" charset="0"/>
                              <a:cs typeface="Phetsarath OT" charset="0"/>
                            </a:rPr>
                            <m:t>𝑉</m:t>
                          </m:r>
                        </m:e>
                        <m:sub>
                          <m:r>
                            <a:rPr lang="en-US" altLang="ja-JP" sz="1600" i="1">
                              <a:latin typeface="Cambria Math" panose="02040503050406030204" pitchFamily="18" charset="0"/>
                              <a:cs typeface="Phetsarath OT" charset="0"/>
                            </a:rPr>
                            <m:t>0</m:t>
                          </m:r>
                        </m:sub>
                      </m:sSub>
                      <m:r>
                        <a:rPr lang="en-US" altLang="ja-JP" sz="1600" i="1">
                          <a:latin typeface="Cambria Math" panose="02040503050406030204" pitchFamily="18" charset="0"/>
                          <a:cs typeface="Phetsarath OT" charset="0"/>
                        </a:rPr>
                        <m:t>=</m:t>
                      </m:r>
                      <m:f>
                        <m:fPr>
                          <m:ctrlPr>
                            <a:rPr lang="en-US" altLang="ja-JP" sz="1600" i="1">
                              <a:latin typeface="Cambria Math" panose="02040503050406030204" pitchFamily="18" charset="0"/>
                              <a:cs typeface="Phetsarath OT" charset="0"/>
                            </a:rPr>
                          </m:ctrlPr>
                        </m:fPr>
                        <m:num>
                          <m:sSub>
                            <m:sSubPr>
                              <m:ctrlPr>
                                <a:rPr lang="en-US" altLang="ja-JP" sz="1600" i="1">
                                  <a:latin typeface="Cambria Math" panose="02040503050406030204" pitchFamily="18" charset="0"/>
                                  <a:cs typeface="Phetsarath OT" charset="0"/>
                                </a:rPr>
                              </m:ctrlPr>
                            </m:sSubPr>
                            <m:e>
                              <m:r>
                                <a:rPr lang="en-US" altLang="ja-JP" sz="1600" i="1">
                                  <a:latin typeface="Cambria Math" panose="02040503050406030204" pitchFamily="18" charset="0"/>
                                  <a:cs typeface="Phetsarath OT" charset="0"/>
                                </a:rPr>
                                <m:t>𝑉</m:t>
                              </m:r>
                            </m:e>
                            <m:sub>
                              <m:r>
                                <a:rPr lang="en-US" altLang="ja-JP" sz="1600" i="1">
                                  <a:latin typeface="Cambria Math" panose="02040503050406030204" pitchFamily="18" charset="0"/>
                                  <a:cs typeface="Phetsarath OT" charset="0"/>
                                </a:rPr>
                                <m:t>𝑛</m:t>
                              </m:r>
                            </m:sub>
                          </m:sSub>
                        </m:num>
                        <m:den>
                          <m:sSup>
                            <m:sSupPr>
                              <m:ctrlPr>
                                <a:rPr lang="en-US" altLang="ja-JP" sz="1600" i="1">
                                  <a:latin typeface="Cambria Math" panose="02040503050406030204" pitchFamily="18" charset="0"/>
                                  <a:cs typeface="Phetsarath OT" charset="0"/>
                                </a:rPr>
                              </m:ctrlPr>
                            </m:sSupPr>
                            <m:e>
                              <m:r>
                                <a:rPr lang="en-US" altLang="ja-JP" sz="1600" i="1">
                                  <a:latin typeface="Cambria Math" panose="02040503050406030204" pitchFamily="18" charset="0"/>
                                  <a:cs typeface="Phetsarath OT" charset="0"/>
                                </a:rPr>
                                <m:t>(</m:t>
                              </m:r>
                              <m:r>
                                <a:rPr lang="en-US" altLang="ja-JP" sz="1600" i="1">
                                  <a:latin typeface="Cambria Math" panose="02040503050406030204" pitchFamily="18" charset="0"/>
                                  <a:cs typeface="Phetsarath OT" charset="0"/>
                                </a:rPr>
                                <m:t>1</m:t>
                              </m:r>
                              <m:r>
                                <a:rPr lang="en-US" altLang="ja-JP" sz="1600" i="1">
                                  <a:latin typeface="Cambria Math" panose="02040503050406030204" pitchFamily="18" charset="0"/>
                                  <a:cs typeface="Phetsarath OT" charset="0"/>
                                </a:rPr>
                                <m:t>+</m:t>
                              </m:r>
                              <m:r>
                                <a:rPr lang="en-US" altLang="ja-JP" sz="1600" i="1">
                                  <a:latin typeface="Cambria Math" panose="02040503050406030204" pitchFamily="18" charset="0"/>
                                  <a:cs typeface="Phetsarath OT" charset="0"/>
                                </a:rPr>
                                <m:t>𝑟</m:t>
                              </m:r>
                              <m:r>
                                <a:rPr lang="en-US" altLang="ja-JP" sz="1600" i="1">
                                  <a:latin typeface="Cambria Math" panose="02040503050406030204" pitchFamily="18" charset="0"/>
                                  <a:cs typeface="Phetsarath OT" charset="0"/>
                                </a:rPr>
                                <m:t>)</m:t>
                              </m:r>
                            </m:e>
                            <m:sup>
                              <m:r>
                                <a:rPr lang="en-US" altLang="ja-JP" sz="1600" i="1">
                                  <a:latin typeface="Cambria Math" panose="02040503050406030204" pitchFamily="18" charset="0"/>
                                  <a:cs typeface="Phetsarath OT" charset="0"/>
                                </a:rPr>
                                <m:t>𝑛</m:t>
                              </m:r>
                            </m:sup>
                          </m:sSup>
                        </m:den>
                      </m:f>
                    </m:oMath>
                  </m:oMathPara>
                </a14:m>
                <a:endParaRPr lang="en-US" sz="1600" dirty="0"/>
              </a:p>
            </p:txBody>
          </p:sp>
        </mc:Choice>
        <mc:Fallback xmlns="">
          <p:sp>
            <p:nvSpPr>
              <p:cNvPr id="13" name="Rounded Rectangle 12"/>
              <p:cNvSpPr>
                <a:spLocks noRot="1" noChangeAspect="1" noMove="1" noResize="1" noEditPoints="1" noAdjustHandles="1" noChangeArrowheads="1" noChangeShapeType="1" noTextEdit="1"/>
              </p:cNvSpPr>
              <p:nvPr/>
            </p:nvSpPr>
            <p:spPr>
              <a:xfrm>
                <a:off x="3179126" y="2794337"/>
                <a:ext cx="1490588" cy="660536"/>
              </a:xfrm>
              <a:prstGeom prst="roundRect">
                <a:avLst/>
              </a:prstGeom>
              <a:blipFill rotWithShape="0">
                <a:blip r:embed="rId4"/>
                <a:stretch>
                  <a:fillRect/>
                </a:stretch>
              </a:blipFill>
              <a:ln w="12700">
                <a:solidFill>
                  <a:schemeClr val="accent6">
                    <a:lumMod val="50000"/>
                  </a:schemeClr>
                </a:solidFill>
              </a:ln>
            </p:spPr>
            <p:txBody>
              <a:bodyPr/>
              <a:lstStyle/>
              <a:p>
                <a:r>
                  <a:rPr lang="en-US">
                    <a:noFill/>
                  </a:rPr>
                  <a:t> </a:t>
                </a:r>
              </a:p>
            </p:txBody>
          </p:sp>
        </mc:Fallback>
      </mc:AlternateContent>
      <p:sp>
        <p:nvSpPr>
          <p:cNvPr id="14" name="Rectangle 13"/>
          <p:cNvSpPr/>
          <p:nvPr/>
        </p:nvSpPr>
        <p:spPr>
          <a:xfrm>
            <a:off x="2933031" y="3766934"/>
            <a:ext cx="6096000" cy="523220"/>
          </a:xfrm>
          <a:prstGeom prst="rect">
            <a:avLst/>
          </a:prstGeom>
        </p:spPr>
        <p:txBody>
          <a:bodyPr>
            <a:spAutoFit/>
          </a:bodyPr>
          <a:lstStyle/>
          <a:p>
            <a:pPr marL="285750" indent="-285750">
              <a:buFont typeface="Arial" pitchFamily="34" charset="0"/>
              <a:buChar char="•"/>
              <a:defRPr/>
            </a:pPr>
            <a:r>
              <a:rPr lang="en-US" sz="1400" dirty="0" err="1">
                <a:latin typeface="Phetsarath OT" charset="0"/>
                <a:cs typeface="Phetsarath OT" charset="0"/>
              </a:rPr>
              <a:t>ນີ້ກໍໝາຍຄວາມວ່າ</a:t>
            </a:r>
            <a:r>
              <a:rPr lang="en-US" sz="1400" dirty="0">
                <a:latin typeface="Phetsarath OT" charset="0"/>
                <a:cs typeface="Phetsarath OT" charset="0"/>
              </a:rPr>
              <a:t> </a:t>
            </a:r>
            <a:r>
              <a:rPr lang="en-US" sz="1400" dirty="0" err="1">
                <a:latin typeface="Phetsarath OT" charset="0"/>
                <a:cs typeface="Phetsarath OT" charset="0"/>
              </a:rPr>
              <a:t>ຖ້າພວກເຮົາຕ້ອງການລາຍຮັບ</a:t>
            </a:r>
            <a:r>
              <a:rPr lang="en-US" sz="1400" dirty="0">
                <a:latin typeface="Phetsarath OT" charset="0"/>
                <a:cs typeface="Phetsarath OT" charset="0"/>
              </a:rPr>
              <a:t> 6 </a:t>
            </a:r>
            <a:r>
              <a:rPr lang="en-US" sz="1400" dirty="0" err="1">
                <a:latin typeface="Phetsarath OT" charset="0"/>
                <a:cs typeface="Phetsarath OT" charset="0"/>
              </a:rPr>
              <a:t>ເປີເຊັນ</a:t>
            </a:r>
            <a:r>
              <a:rPr lang="en-US" sz="1400" dirty="0">
                <a:latin typeface="Phetsarath OT" charset="0"/>
                <a:cs typeface="Phetsarath OT" charset="0"/>
              </a:rPr>
              <a:t>, </a:t>
            </a:r>
            <a:r>
              <a:rPr lang="en-US" sz="1400" dirty="0" err="1">
                <a:latin typeface="Phetsarath OT" charset="0"/>
                <a:cs typeface="Phetsarath OT" charset="0"/>
              </a:rPr>
              <a:t>ມູນຄ່າທີ່ຄາດໄວ</a:t>
            </a:r>
            <a:r>
              <a:rPr lang="en-US" sz="1400" dirty="0">
                <a:latin typeface="Phetsarath OT" charset="0"/>
                <a:cs typeface="Phetsarath OT" charset="0"/>
              </a:rPr>
              <a:t>້ $1,000 </a:t>
            </a:r>
            <a:r>
              <a:rPr lang="en-US" sz="1400" dirty="0" err="1">
                <a:latin typeface="Phetsarath OT" charset="0"/>
                <a:cs typeface="Phetsarath OT" charset="0"/>
              </a:rPr>
              <a:t>ອີິກ</a:t>
            </a:r>
            <a:r>
              <a:rPr lang="en-US" sz="1400" dirty="0">
                <a:latin typeface="Phetsarath OT" charset="0"/>
                <a:cs typeface="Phetsarath OT" charset="0"/>
              </a:rPr>
              <a:t> 15</a:t>
            </a:r>
            <a:r>
              <a:rPr lang="lo-LA" sz="1400" dirty="0">
                <a:latin typeface="Phetsarath OT" charset="0"/>
                <a:cs typeface="Phetsarath OT" charset="0"/>
              </a:rPr>
              <a:t> </a:t>
            </a:r>
            <a:r>
              <a:rPr lang="en-US" sz="1400" dirty="0" err="1">
                <a:latin typeface="Phetsarath OT" charset="0"/>
                <a:cs typeface="Phetsarath OT" charset="0"/>
              </a:rPr>
              <a:t>ປີ</a:t>
            </a:r>
            <a:r>
              <a:rPr lang="en-US" sz="1400" dirty="0">
                <a:latin typeface="Phetsarath OT" charset="0"/>
                <a:cs typeface="Phetsarath OT" charset="0"/>
              </a:rPr>
              <a:t> </a:t>
            </a:r>
            <a:r>
              <a:rPr lang="en-US" sz="1400" dirty="0" err="1">
                <a:latin typeface="Phetsarath OT" charset="0"/>
                <a:cs typeface="Phetsarath OT" charset="0"/>
              </a:rPr>
              <a:t>ແມ່ນມິມູນຄ່າ</a:t>
            </a:r>
            <a:r>
              <a:rPr lang="en-US" sz="1400" dirty="0">
                <a:latin typeface="Phetsarath OT" charset="0"/>
                <a:cs typeface="Phetsarath OT" charset="0"/>
              </a:rPr>
              <a:t> </a:t>
            </a:r>
            <a:r>
              <a:rPr lang="en-US" sz="1400" dirty="0" err="1">
                <a:latin typeface="Phetsarath OT" charset="0"/>
                <a:cs typeface="Phetsarath OT" charset="0"/>
              </a:rPr>
              <a:t>ສູງສຸດ</a:t>
            </a:r>
            <a:r>
              <a:rPr lang="en-US" sz="1400" dirty="0">
                <a:latin typeface="Phetsarath OT" charset="0"/>
                <a:cs typeface="Phetsarath OT" charset="0"/>
              </a:rPr>
              <a:t> $417 </a:t>
            </a:r>
            <a:r>
              <a:rPr lang="en-US" sz="1400" dirty="0" err="1">
                <a:latin typeface="Phetsarath OT" charset="0"/>
                <a:cs typeface="Phetsarath OT" charset="0"/>
              </a:rPr>
              <a:t>ໃນມື້ນີ</a:t>
            </a:r>
            <a:r>
              <a:rPr lang="en-US" sz="1400" dirty="0">
                <a:latin typeface="Phetsarath OT" charset="0"/>
                <a:cs typeface="Phetsarath OT" charset="0"/>
              </a:rPr>
              <a:t>້ (</a:t>
            </a:r>
            <a:r>
              <a:rPr lang="en-US" sz="1400" dirty="0" err="1">
                <a:latin typeface="Phetsarath OT" charset="0"/>
                <a:cs typeface="Phetsarath OT" charset="0"/>
              </a:rPr>
              <a:t>ປະຈຸບັນ</a:t>
            </a:r>
            <a:r>
              <a:rPr lang="en-US" sz="1400" dirty="0">
                <a:latin typeface="Phetsarath OT" charset="0"/>
                <a:cs typeface="Phetsarath OT" charset="0"/>
              </a:rPr>
              <a:t>).</a:t>
            </a:r>
          </a:p>
        </p:txBody>
      </p:sp>
      <p:sp>
        <p:nvSpPr>
          <p:cNvPr id="15" name="Rectangle 14"/>
          <p:cNvSpPr/>
          <p:nvPr/>
        </p:nvSpPr>
        <p:spPr>
          <a:xfrm>
            <a:off x="2937979" y="4367664"/>
            <a:ext cx="6096000" cy="523220"/>
          </a:xfrm>
          <a:prstGeom prst="rect">
            <a:avLst/>
          </a:prstGeom>
        </p:spPr>
        <p:txBody>
          <a:bodyPr>
            <a:spAutoFit/>
          </a:bodyPr>
          <a:lstStyle/>
          <a:p>
            <a:pPr marL="171450" indent="-171450">
              <a:buFont typeface="Arial" panose="020B0604020202020204" pitchFamily="34" charset="0"/>
              <a:buChar char="•"/>
              <a:defRPr/>
            </a:pPr>
            <a:r>
              <a:rPr lang="en-US" altLang="ja-JP" sz="1400" dirty="0">
                <a:latin typeface="Phetsarath OT" charset="0"/>
                <a:cs typeface="Phetsarath OT" charset="0"/>
              </a:rPr>
              <a:t>If we spend more than </a:t>
            </a:r>
            <a:r>
              <a:rPr lang="en-US" sz="1400" dirty="0">
                <a:latin typeface="Phetsarath OT" charset="0"/>
                <a:cs typeface="Phetsarath OT" charset="0"/>
              </a:rPr>
              <a:t>$417 to get $1000 in 15 years, the investment will grow at an unacceptable rate (less than 6%)</a:t>
            </a:r>
          </a:p>
        </p:txBody>
      </p:sp>
      <p:sp>
        <p:nvSpPr>
          <p:cNvPr id="16" name="Rectangle 15"/>
          <p:cNvSpPr/>
          <p:nvPr/>
        </p:nvSpPr>
        <p:spPr>
          <a:xfrm>
            <a:off x="2711198" y="5033409"/>
            <a:ext cx="6096000" cy="646331"/>
          </a:xfrm>
          <a:prstGeom prst="rect">
            <a:avLst/>
          </a:prstGeom>
        </p:spPr>
        <p:txBody>
          <a:bodyPr>
            <a:spAutoFit/>
          </a:bodyPr>
          <a:lstStyle/>
          <a:p>
            <a:pPr>
              <a:defRPr/>
            </a:pPr>
            <a:r>
              <a:rPr lang="en-US" altLang="ja-JP" dirty="0">
                <a:latin typeface="Phetsarath OT" charset="0"/>
                <a:cs typeface="Phetsarath OT" charset="0"/>
              </a:rPr>
              <a:t>“</a:t>
            </a:r>
            <a:r>
              <a:rPr lang="en-US" altLang="ja-JP" dirty="0" err="1">
                <a:latin typeface="Phetsarath OT" charset="0"/>
                <a:cs typeface="Phetsarath OT" charset="0"/>
              </a:rPr>
              <a:t>ດັ່ງນັ້ນ</a:t>
            </a:r>
            <a:r>
              <a:rPr lang="en-US" altLang="ja-JP" dirty="0">
                <a:latin typeface="Phetsarath OT" charset="0"/>
                <a:cs typeface="Phetsarath OT" charset="0"/>
              </a:rPr>
              <a:t>, </a:t>
            </a:r>
            <a:r>
              <a:rPr lang="en-US" altLang="ja-JP" dirty="0" err="1">
                <a:solidFill>
                  <a:srgbClr val="FF0000"/>
                </a:solidFill>
                <a:latin typeface="Phetsarath OT" charset="0"/>
                <a:cs typeface="Phetsarath OT" charset="0"/>
              </a:rPr>
              <a:t>ດອກເບ້ຍທີ່ນຳໃຊ້ໃນການຄິດໄລ່ນີ</a:t>
            </a:r>
            <a:r>
              <a:rPr lang="en-US" altLang="ja-JP" dirty="0">
                <a:solidFill>
                  <a:srgbClr val="FF0000"/>
                </a:solidFill>
                <a:latin typeface="Phetsarath OT" charset="0"/>
                <a:cs typeface="Phetsarath OT" charset="0"/>
              </a:rPr>
              <a:t>້ </a:t>
            </a:r>
            <a:r>
              <a:rPr lang="en-US" altLang="ja-JP" dirty="0" err="1">
                <a:solidFill>
                  <a:srgbClr val="FF0000"/>
                </a:solidFill>
                <a:latin typeface="Phetsarath OT" charset="0"/>
                <a:cs typeface="Phetsarath OT" charset="0"/>
              </a:rPr>
              <a:t>ຖືກຮຽກວ່າ</a:t>
            </a:r>
            <a:r>
              <a:rPr lang="en-US" altLang="ja-JP" dirty="0">
                <a:solidFill>
                  <a:srgbClr val="FF0000"/>
                </a:solidFill>
                <a:latin typeface="Phetsarath OT" charset="0"/>
                <a:cs typeface="Phetsarath OT" charset="0"/>
              </a:rPr>
              <a:t> ” </a:t>
            </a:r>
            <a:r>
              <a:rPr lang="en-US" altLang="ja-JP" dirty="0" err="1">
                <a:solidFill>
                  <a:srgbClr val="FF0000"/>
                </a:solidFill>
                <a:latin typeface="Phetsarath OT" charset="0"/>
                <a:cs typeface="Phetsarath OT" charset="0"/>
              </a:rPr>
              <a:t>ອັດຕາຜົນຕອບແທນຍອມຮັບຂັ້ນຕໍ່າ</a:t>
            </a:r>
            <a:r>
              <a:rPr lang="en-US" altLang="ja-JP" dirty="0">
                <a:solidFill>
                  <a:srgbClr val="FF0000"/>
                </a:solidFill>
                <a:latin typeface="Phetsarath OT" charset="0"/>
                <a:cs typeface="Phetsarath OT" charset="0"/>
              </a:rPr>
              <a:t> (MAR).”</a:t>
            </a:r>
          </a:p>
        </p:txBody>
      </p:sp>
      <mc:AlternateContent xmlns:mc="http://schemas.openxmlformats.org/markup-compatibility/2006" xmlns:a14="http://schemas.microsoft.com/office/drawing/2010/main">
        <mc:Choice Requires="a14">
          <p:sp>
            <p:nvSpPr>
              <p:cNvPr id="17" name="Rounded Rectangle 16"/>
              <p:cNvSpPr/>
              <p:nvPr/>
            </p:nvSpPr>
            <p:spPr>
              <a:xfrm>
                <a:off x="7889324" y="2930474"/>
                <a:ext cx="1139219" cy="374571"/>
              </a:xfrm>
              <a:prstGeom prst="roundRect">
                <a:avLst/>
              </a:prstGeom>
              <a:solidFill>
                <a:schemeClr val="bg1"/>
              </a:solidFill>
              <a:ln w="12700">
                <a:solidFill>
                  <a:schemeClr val="accent6">
                    <a:lumMod val="50000"/>
                  </a:schemeClr>
                </a:solidFill>
              </a:ln>
            </p:spPr>
            <p:txBody>
              <a:bodyPr wrap="none">
                <a:spAutoFit/>
              </a:bodyPr>
              <a:lstStyle/>
              <a:p>
                <a14:m>
                  <m:oMath xmlns:m="http://schemas.openxmlformats.org/officeDocument/2006/math">
                    <m:sSub>
                      <m:sSubPr>
                        <m:ctrlPr>
                          <a:rPr lang="en-US" altLang="ja-JP" sz="1600" i="1" smtClean="0">
                            <a:latin typeface="Cambria Math" panose="02040503050406030204" pitchFamily="18" charset="0"/>
                            <a:cs typeface="Phetsarath OT" charset="0"/>
                          </a:rPr>
                        </m:ctrlPr>
                      </m:sSubPr>
                      <m:e>
                        <m:r>
                          <a:rPr lang="en-US" altLang="ja-JP" sz="1600" i="1">
                            <a:latin typeface="Cambria Math" panose="02040503050406030204" pitchFamily="18" charset="0"/>
                            <a:cs typeface="Phetsarath OT" charset="0"/>
                          </a:rPr>
                          <m:t>𝑉</m:t>
                        </m:r>
                      </m:e>
                      <m:sub>
                        <m:r>
                          <a:rPr lang="en-US" altLang="ja-JP" sz="1600" i="1">
                            <a:latin typeface="Cambria Math" panose="02040503050406030204" pitchFamily="18" charset="0"/>
                            <a:cs typeface="Phetsarath OT" charset="0"/>
                          </a:rPr>
                          <m:t>0</m:t>
                        </m:r>
                      </m:sub>
                    </m:sSub>
                    <m:r>
                      <a:rPr lang="en-US" altLang="ja-JP" sz="1600" b="0" i="1" smtClean="0">
                        <a:latin typeface="Cambria Math" charset="0"/>
                        <a:ea typeface="Cambria Math" charset="0"/>
                        <a:cs typeface="Cambria Math" charset="0"/>
                      </a:rPr>
                      <m:t>≈</m:t>
                    </m:r>
                    <m:r>
                      <a:rPr lang="en-US" altLang="ja-JP" sz="1600" b="0" i="1" smtClean="0">
                        <a:latin typeface="Cambria Math"/>
                        <a:cs typeface="Phetsarath OT" charset="0"/>
                      </a:rPr>
                      <m:t>$ </m:t>
                    </m:r>
                  </m:oMath>
                </a14:m>
                <a:r>
                  <a:rPr lang="en-US" sz="1600" dirty="0"/>
                  <a:t>417</a:t>
                </a:r>
              </a:p>
            </p:txBody>
          </p:sp>
        </mc:Choice>
        <mc:Fallback xmlns="">
          <p:sp>
            <p:nvSpPr>
              <p:cNvPr id="17" name="Rounded Rectangle 16"/>
              <p:cNvSpPr>
                <a:spLocks noRot="1" noChangeAspect="1" noMove="1" noResize="1" noEditPoints="1" noAdjustHandles="1" noChangeArrowheads="1" noChangeShapeType="1" noTextEdit="1"/>
              </p:cNvSpPr>
              <p:nvPr/>
            </p:nvSpPr>
            <p:spPr>
              <a:xfrm>
                <a:off x="7889324" y="2930474"/>
                <a:ext cx="1139219" cy="374571"/>
              </a:xfrm>
              <a:prstGeom prst="roundRect">
                <a:avLst/>
              </a:prstGeom>
              <a:blipFill rotWithShape="0">
                <a:blip r:embed="rId5"/>
                <a:stretch>
                  <a:fillRect r="-529" b="-14286"/>
                </a:stretch>
              </a:blipFill>
              <a:ln w="12700">
                <a:solidFill>
                  <a:schemeClr val="accent6">
                    <a:lumMod val="50000"/>
                  </a:schemeClr>
                </a:solidFill>
              </a:ln>
            </p:spPr>
            <p:txBody>
              <a:bodyPr/>
              <a:lstStyle/>
              <a:p>
                <a:r>
                  <a:rPr lang="en-US">
                    <a:noFill/>
                  </a:rPr>
                  <a:t> </a:t>
                </a:r>
              </a:p>
            </p:txBody>
          </p:sp>
        </mc:Fallback>
      </mc:AlternateContent>
      <p:sp>
        <p:nvSpPr>
          <p:cNvPr id="18" name="Right Arrow 17"/>
          <p:cNvSpPr/>
          <p:nvPr/>
        </p:nvSpPr>
        <p:spPr>
          <a:xfrm flipV="1">
            <a:off x="7489564" y="2899463"/>
            <a:ext cx="247024" cy="424632"/>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7906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342900" indent="-342900">
              <a:lnSpc>
                <a:spcPct val="100000"/>
              </a:lnSpc>
              <a:buFont typeface="+mj-lt"/>
              <a:buAutoNum type="arabicPeriod" startAt="2"/>
            </a:pPr>
            <a:r>
              <a:rPr lang="en-US" altLang="ko-KR" sz="2800" b="1" dirty="0" err="1">
                <a:solidFill>
                  <a:schemeClr val="accent5">
                    <a:lumMod val="50000"/>
                  </a:schemeClr>
                </a:solidFill>
                <a:latin typeface="Phetsarath OT" charset="0"/>
                <a:ea typeface="굴림" pitchFamily="50" charset="-127"/>
                <a:cs typeface="Phetsarath OT" charset="0"/>
              </a:rPr>
              <a:t>ມູນຄ່າປະຈຸບັນ</a:t>
            </a:r>
            <a:r>
              <a:rPr lang="en-US" altLang="ko-KR" sz="2800" b="1" dirty="0">
                <a:solidFill>
                  <a:schemeClr val="accent5">
                    <a:lumMod val="50000"/>
                  </a:schemeClr>
                </a:solidFill>
                <a:latin typeface="Phetsarath OT" charset="0"/>
                <a:ea typeface="굴림" pitchFamily="50" charset="-127"/>
                <a:cs typeface="Phetsarath OT" charset="0"/>
              </a:rPr>
              <a:t> </a:t>
            </a:r>
            <a:r>
              <a:rPr lang="en-US" altLang="ko-KR" sz="2800" b="1" dirty="0" err="1">
                <a:solidFill>
                  <a:schemeClr val="accent5">
                    <a:lumMod val="50000"/>
                  </a:schemeClr>
                </a:solidFill>
                <a:latin typeface="Phetsarath OT" charset="0"/>
                <a:ea typeface="굴림" pitchFamily="50" charset="-127"/>
                <a:cs typeface="Phetsarath OT" charset="0"/>
              </a:rPr>
              <a:t>ແລະ</a:t>
            </a:r>
            <a:r>
              <a:rPr lang="en-US" altLang="ko-KR" sz="2800" b="1" dirty="0">
                <a:solidFill>
                  <a:schemeClr val="accent5">
                    <a:lumMod val="50000"/>
                  </a:schemeClr>
                </a:solidFill>
                <a:latin typeface="Phetsarath OT" charset="0"/>
                <a:ea typeface="굴림" pitchFamily="50" charset="-127"/>
                <a:cs typeface="Phetsarath OT" charset="0"/>
              </a:rPr>
              <a:t> </a:t>
            </a:r>
            <a:r>
              <a:rPr lang="en-US" altLang="ko-KR" sz="2800" b="1" dirty="0" err="1">
                <a:solidFill>
                  <a:schemeClr val="accent5">
                    <a:lumMod val="50000"/>
                  </a:schemeClr>
                </a:solidFill>
                <a:latin typeface="Phetsarath OT" charset="0"/>
                <a:ea typeface="굴림" pitchFamily="50" charset="-127"/>
                <a:cs typeface="Phetsarath OT" charset="0"/>
              </a:rPr>
              <a:t>ປະຈຸບັນສຸດທິ</a:t>
            </a:r>
            <a:endParaRPr lang="en-US" altLang="ko-KR" sz="2800" b="1" dirty="0">
              <a:solidFill>
                <a:schemeClr val="accent5">
                  <a:lumMod val="50000"/>
                </a:schemeClr>
              </a:solidFill>
              <a:latin typeface="Phetsarath OT" charset="0"/>
              <a:ea typeface="굴림" pitchFamily="50" charset="-127"/>
              <a:cs typeface="Phetsarath OT" charset="0"/>
            </a:endParaRPr>
          </a:p>
        </p:txBody>
      </p:sp>
      <p:sp>
        <p:nvSpPr>
          <p:cNvPr id="26" name="Rectangle 5"/>
          <p:cNvSpPr txBox="1">
            <a:spLocks/>
          </p:cNvSpPr>
          <p:nvPr/>
        </p:nvSpPr>
        <p:spPr>
          <a:xfrm>
            <a:off x="2161416" y="1169213"/>
            <a:ext cx="9743037"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defRPr/>
            </a:pPr>
            <a:r>
              <a:rPr lang="en-US" altLang="ko-KR" sz="2400" b="1" dirty="0" err="1">
                <a:solidFill>
                  <a:schemeClr val="accent5">
                    <a:lumMod val="50000"/>
                  </a:schemeClr>
                </a:solidFill>
                <a:latin typeface="Phetsarath OT" charset="0"/>
                <a:ea typeface="굴림" pitchFamily="34" charset="-127"/>
                <a:cs typeface="Phetsarath OT" charset="0"/>
              </a:rPr>
              <a:t>ມູນຄ່າປະຈຸບັນ</a:t>
            </a:r>
            <a:r>
              <a:rPr lang="en-US" altLang="ko-KR" sz="2400" b="1" dirty="0">
                <a:solidFill>
                  <a:schemeClr val="accent5">
                    <a:lumMod val="50000"/>
                  </a:schemeClr>
                </a:solidFill>
                <a:latin typeface="Phetsarath OT" charset="0"/>
                <a:ea typeface="굴림" pitchFamily="34" charset="-127"/>
                <a:cs typeface="Phetsarath OT" charset="0"/>
              </a:rPr>
              <a:t> </a:t>
            </a:r>
          </a:p>
        </p:txBody>
      </p:sp>
      <p:grpSp>
        <p:nvGrpSpPr>
          <p:cNvPr id="31" name="Group 30"/>
          <p:cNvGrpSpPr/>
          <p:nvPr/>
        </p:nvGrpSpPr>
        <p:grpSpPr>
          <a:xfrm>
            <a:off x="1718177" y="1132030"/>
            <a:ext cx="404793" cy="533962"/>
            <a:chOff x="5770331" y="1112579"/>
            <a:chExt cx="335168" cy="478633"/>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7"/>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1</a:t>
              </a:r>
            </a:p>
          </p:txBody>
        </p:sp>
      </p:grpSp>
      <p:grpSp>
        <p:nvGrpSpPr>
          <p:cNvPr id="7" name="Group 6"/>
          <p:cNvGrpSpPr/>
          <p:nvPr/>
        </p:nvGrpSpPr>
        <p:grpSpPr>
          <a:xfrm>
            <a:off x="1756624" y="2419683"/>
            <a:ext cx="5350823" cy="534804"/>
            <a:chOff x="2710036" y="2327069"/>
            <a:chExt cx="7246764" cy="534804"/>
          </a:xfrm>
        </p:grpSpPr>
        <p:sp>
          <p:nvSpPr>
            <p:cNvPr id="8" name="Rounded Rectangle 7"/>
            <p:cNvSpPr/>
            <p:nvPr/>
          </p:nvSpPr>
          <p:spPr>
            <a:xfrm>
              <a:off x="2710036" y="2327069"/>
              <a:ext cx="7246764" cy="534804"/>
            </a:xfrm>
            <a:prstGeom prst="roundRect">
              <a:avLst/>
            </a:prstGeom>
            <a:solidFill>
              <a:schemeClr val="bg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lphaLcPeriod" startAt="2"/>
              </a:pPr>
              <a:r>
                <a:rPr lang="en-US" sz="1400" dirty="0" err="1">
                  <a:solidFill>
                    <a:schemeClr val="tx1"/>
                  </a:solidFill>
                  <a:latin typeface="Phetsarath OT" charset="0"/>
                  <a:cs typeface="Phetsarath OT" charset="0"/>
                </a:rPr>
                <a:t>ຈາກສົມຜົນ</a:t>
              </a:r>
              <a:r>
                <a:rPr lang="en-US" sz="1400" dirty="0">
                  <a:solidFill>
                    <a:schemeClr val="tx1"/>
                  </a:solidFill>
                  <a:latin typeface="Phetsarath OT" charset="0"/>
                  <a:cs typeface="Phetsarath OT" charset="0"/>
                </a:rPr>
                <a:t> 6.1 to </a:t>
              </a:r>
              <a:r>
                <a:rPr lang="en-US" sz="1400" dirty="0" err="1">
                  <a:solidFill>
                    <a:schemeClr val="tx1"/>
                  </a:solidFill>
                  <a:latin typeface="Phetsarath OT" charset="0"/>
                  <a:cs typeface="Phetsarath OT" charset="0"/>
                </a:rPr>
                <a:t>ຖອນ</a:t>
              </a:r>
              <a:r>
                <a:rPr lang="en-US" sz="1400" dirty="0">
                  <a:solidFill>
                    <a:schemeClr val="tx1"/>
                  </a:solidFill>
                  <a:latin typeface="Phetsarath OT" charset="0"/>
                  <a:cs typeface="Phetsarath OT" charset="0"/>
                </a:rPr>
                <a:t> r, </a:t>
              </a:r>
              <a:r>
                <a:rPr lang="en-US" sz="1400" dirty="0" err="1">
                  <a:solidFill>
                    <a:schemeClr val="tx1"/>
                  </a:solidFill>
                  <a:latin typeface="Phetsarath OT" charset="0"/>
                  <a:cs typeface="Phetsarath OT" charset="0"/>
                </a:rPr>
                <a:t>ອັດຕາຜົນຕອບແທນ</a:t>
              </a:r>
              <a:r>
                <a:rPr lang="en-US" sz="1400" dirty="0">
                  <a:solidFill>
                    <a:schemeClr val="tx1"/>
                  </a:solidFill>
                  <a:latin typeface="Phetsarath OT" charset="0"/>
                  <a:cs typeface="Phetsarath OT" charset="0"/>
                </a:rPr>
                <a:t>:</a:t>
              </a:r>
            </a:p>
          </p:txBody>
        </p:sp>
        <p:sp>
          <p:nvSpPr>
            <p:cNvPr id="9" name="Rounded Rectangle 8"/>
            <p:cNvSpPr/>
            <p:nvPr/>
          </p:nvSpPr>
          <p:spPr>
            <a:xfrm>
              <a:off x="2782607" y="2398821"/>
              <a:ext cx="203170" cy="2816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Phetsarath OT" charset="0"/>
                  <a:cs typeface="Phetsarath OT" charset="0"/>
                </a:rPr>
                <a:t>2</a:t>
              </a:r>
            </a:p>
          </p:txBody>
        </p:sp>
      </p:grpSp>
      <mc:AlternateContent xmlns:mc="http://schemas.openxmlformats.org/markup-compatibility/2006" xmlns:a14="http://schemas.microsoft.com/office/drawing/2010/main">
        <mc:Choice Requires="a14">
          <p:sp>
            <p:nvSpPr>
              <p:cNvPr id="10" name="Rounded Rectangle 9"/>
              <p:cNvSpPr/>
              <p:nvPr/>
            </p:nvSpPr>
            <p:spPr>
              <a:xfrm>
                <a:off x="5995601" y="3309233"/>
                <a:ext cx="1637813" cy="1007581"/>
              </a:xfrm>
              <a:prstGeom prst="roundRect">
                <a:avLst/>
              </a:prstGeom>
              <a:solidFill>
                <a:schemeClr val="bg1"/>
              </a:solidFill>
              <a:ln w="12700">
                <a:solidFill>
                  <a:schemeClr val="accent6">
                    <a:lumMod val="50000"/>
                  </a:schemeClr>
                </a:solidFill>
              </a:ln>
            </p:spPr>
            <p:txBody>
              <a:bodyPr wrap="none">
                <a:spAutoFit/>
              </a:bodyPr>
              <a:lstStyle/>
              <a:p>
                <a:pPr algn="ctr"/>
                <a14:m>
                  <m:oMathPara xmlns:m="http://schemas.openxmlformats.org/officeDocument/2006/math">
                    <m:oMathParaPr>
                      <m:jc m:val="centerGroup"/>
                    </m:oMathParaPr>
                    <m:oMath xmlns:m="http://schemas.openxmlformats.org/officeDocument/2006/math">
                      <m:r>
                        <a:rPr lang="en-US" i="1">
                          <a:latin typeface="Cambria Math"/>
                        </a:rPr>
                        <m:t>𝑟</m:t>
                      </m:r>
                      <m:r>
                        <a:rPr lang="en-US" i="1">
                          <a:latin typeface="Cambria Math"/>
                        </a:rPr>
                        <m:t>=</m:t>
                      </m:r>
                      <m:rad>
                        <m:radPr>
                          <m:ctrlPr>
                            <a:rPr lang="en-US" i="1">
                              <a:latin typeface="Cambria Math" panose="02040503050406030204" pitchFamily="18" charset="0"/>
                            </a:rPr>
                          </m:ctrlPr>
                        </m:radPr>
                        <m:deg>
                          <m:r>
                            <m:rPr>
                              <m:brk m:alnAt="7"/>
                            </m:rPr>
                            <a:rPr lang="en-US" i="1">
                              <a:latin typeface="Cambria Math"/>
                            </a:rPr>
                            <m:t>𝑛</m:t>
                          </m:r>
                        </m:deg>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𝑉</m:t>
                                  </m:r>
                                </m:e>
                                <m:sub>
                                  <m:r>
                                    <a:rPr lang="en-US" i="1">
                                      <a:latin typeface="Cambria Math"/>
                                    </a:rPr>
                                    <m:t>𝑛</m:t>
                                  </m:r>
                                </m:sub>
                              </m:sSub>
                            </m:num>
                            <m:den>
                              <m:sSub>
                                <m:sSubPr>
                                  <m:ctrlPr>
                                    <a:rPr lang="en-US" i="1">
                                      <a:latin typeface="Cambria Math" panose="02040503050406030204" pitchFamily="18" charset="0"/>
                                    </a:rPr>
                                  </m:ctrlPr>
                                </m:sSubPr>
                                <m:e>
                                  <m:r>
                                    <a:rPr lang="en-US" i="1">
                                      <a:latin typeface="Cambria Math"/>
                                    </a:rPr>
                                    <m:t>𝑉</m:t>
                                  </m:r>
                                </m:e>
                                <m:sub>
                                  <m:r>
                                    <a:rPr lang="en-US" i="1">
                                      <a:latin typeface="Cambria Math"/>
                                    </a:rPr>
                                    <m:t>0</m:t>
                                  </m:r>
                                </m:sub>
                              </m:sSub>
                            </m:den>
                          </m:f>
                        </m:e>
                      </m:rad>
                      <m:r>
                        <a:rPr lang="en-US" i="1">
                          <a:latin typeface="Cambria Math"/>
                        </a:rPr>
                        <m:t>−</m:t>
                      </m:r>
                      <m:r>
                        <a:rPr lang="en-US" i="1">
                          <a:latin typeface="Cambria Math"/>
                        </a:rPr>
                        <m:t>1</m:t>
                      </m:r>
                      <m:r>
                        <m:rPr>
                          <m:nor/>
                        </m:rPr>
                        <a:rPr lang="en-US" dirty="0"/>
                        <m:t> </m:t>
                      </m:r>
                    </m:oMath>
                  </m:oMathPara>
                </a14:m>
                <a:endParaRPr lang="en-US" dirty="0"/>
              </a:p>
            </p:txBody>
          </p:sp>
        </mc:Choice>
        <mc:Fallback xmlns="">
          <p:sp>
            <p:nvSpPr>
              <p:cNvPr id="10" name="Rounded Rectangle 9"/>
              <p:cNvSpPr>
                <a:spLocks noRot="1" noChangeAspect="1" noMove="1" noResize="1" noEditPoints="1" noAdjustHandles="1" noChangeArrowheads="1" noChangeShapeType="1" noTextEdit="1"/>
              </p:cNvSpPr>
              <p:nvPr/>
            </p:nvSpPr>
            <p:spPr>
              <a:xfrm>
                <a:off x="5995601" y="3309233"/>
                <a:ext cx="1637813" cy="1007581"/>
              </a:xfrm>
              <a:prstGeom prst="roundRect">
                <a:avLst/>
              </a:prstGeom>
              <a:blipFill rotWithShape="0">
                <a:blip r:embed="rId3"/>
                <a:stretch>
                  <a:fillRect/>
                </a:stretch>
              </a:blipFill>
              <a:ln w="12700">
                <a:solidFill>
                  <a:schemeClr val="accent6">
                    <a:lumMod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ounded Rectangle 11"/>
              <p:cNvSpPr/>
              <p:nvPr/>
            </p:nvSpPr>
            <p:spPr>
              <a:xfrm>
                <a:off x="1608785" y="3476295"/>
                <a:ext cx="1838195" cy="408623"/>
              </a:xfrm>
              <a:prstGeom prst="roundRect">
                <a:avLst/>
              </a:prstGeom>
              <a:solidFill>
                <a:schemeClr val="bg1"/>
              </a:solidFill>
              <a:ln w="19050">
                <a:solidFill>
                  <a:schemeClr val="accent6">
                    <a:lumMod val="50000"/>
                  </a:schemeClr>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panose="02040503050406030204" pitchFamily="18" charset="0"/>
                              <a:cs typeface="Phetsarath OT" charset="0"/>
                            </a:rPr>
                          </m:ctrlPr>
                        </m:sSubPr>
                        <m:e>
                          <m:r>
                            <a:rPr lang="en-US" altLang="ja-JP" i="1">
                              <a:latin typeface="Cambria Math" panose="02040503050406030204" pitchFamily="18" charset="0"/>
                              <a:cs typeface="Phetsarath OT" charset="0"/>
                            </a:rPr>
                            <m:t>𝑉</m:t>
                          </m:r>
                        </m:e>
                        <m:sub>
                          <m:r>
                            <a:rPr lang="en-US" altLang="ja-JP" b="0" i="1" smtClean="0">
                              <a:latin typeface="Cambria Math"/>
                              <a:cs typeface="Phetsarath OT" charset="0"/>
                            </a:rPr>
                            <m:t>𝑛</m:t>
                          </m:r>
                        </m:sub>
                      </m:sSub>
                      <m:r>
                        <a:rPr lang="en-US" altLang="ja-JP" i="1">
                          <a:latin typeface="Cambria Math" panose="02040503050406030204" pitchFamily="18" charset="0"/>
                          <a:cs typeface="Phetsarath OT" charset="0"/>
                        </a:rPr>
                        <m:t>=</m:t>
                      </m:r>
                      <m:sSub>
                        <m:sSubPr>
                          <m:ctrlPr>
                            <a:rPr lang="en-US" altLang="ja-JP" i="1">
                              <a:latin typeface="Cambria Math" panose="02040503050406030204" pitchFamily="18" charset="0"/>
                              <a:cs typeface="Phetsarath OT" charset="0"/>
                            </a:rPr>
                          </m:ctrlPr>
                        </m:sSubPr>
                        <m:e>
                          <m:r>
                            <a:rPr lang="en-US" altLang="ja-JP" i="1">
                              <a:latin typeface="Cambria Math" panose="02040503050406030204" pitchFamily="18" charset="0"/>
                              <a:cs typeface="Phetsarath OT" charset="0"/>
                            </a:rPr>
                            <m:t>𝑉</m:t>
                          </m:r>
                        </m:e>
                        <m:sub>
                          <m:r>
                            <a:rPr lang="en-US" altLang="ja-JP" b="0" i="1" smtClean="0">
                              <a:latin typeface="Cambria Math"/>
                              <a:cs typeface="Phetsarath OT" charset="0"/>
                            </a:rPr>
                            <m:t>0</m:t>
                          </m:r>
                        </m:sub>
                      </m:sSub>
                      <m:sSup>
                        <m:sSupPr>
                          <m:ctrlPr>
                            <a:rPr lang="en-US" altLang="ja-JP" i="1">
                              <a:latin typeface="Cambria Math" panose="02040503050406030204" pitchFamily="18" charset="0"/>
                              <a:cs typeface="Phetsarath OT" charset="0"/>
                            </a:rPr>
                          </m:ctrlPr>
                        </m:sSupPr>
                        <m:e>
                          <m:r>
                            <a:rPr lang="en-US" altLang="ja-JP" i="1">
                              <a:latin typeface="Cambria Math" panose="02040503050406030204" pitchFamily="18" charset="0"/>
                              <a:cs typeface="Phetsarath OT" charset="0"/>
                            </a:rPr>
                            <m:t>(</m:t>
                          </m:r>
                          <m:r>
                            <a:rPr lang="en-US" altLang="ja-JP" i="1">
                              <a:latin typeface="Cambria Math" panose="02040503050406030204" pitchFamily="18" charset="0"/>
                              <a:cs typeface="Phetsarath OT" charset="0"/>
                            </a:rPr>
                            <m:t>1</m:t>
                          </m:r>
                          <m:r>
                            <a:rPr lang="en-US" altLang="ja-JP" i="1">
                              <a:latin typeface="Cambria Math" panose="02040503050406030204" pitchFamily="18" charset="0"/>
                              <a:cs typeface="Phetsarath OT" charset="0"/>
                            </a:rPr>
                            <m:t>+</m:t>
                          </m:r>
                          <m:r>
                            <a:rPr lang="en-US" altLang="ja-JP" i="1">
                              <a:latin typeface="Cambria Math" panose="02040503050406030204" pitchFamily="18" charset="0"/>
                              <a:cs typeface="Phetsarath OT" charset="0"/>
                            </a:rPr>
                            <m:t>𝑟</m:t>
                          </m:r>
                          <m:r>
                            <a:rPr lang="en-US" altLang="ja-JP" i="1">
                              <a:latin typeface="Cambria Math" panose="02040503050406030204" pitchFamily="18" charset="0"/>
                              <a:cs typeface="Phetsarath OT" charset="0"/>
                            </a:rPr>
                            <m:t>)</m:t>
                          </m:r>
                        </m:e>
                        <m:sup>
                          <m:r>
                            <a:rPr lang="en-US" altLang="ja-JP" i="1">
                              <a:latin typeface="Cambria Math" panose="02040503050406030204" pitchFamily="18" charset="0"/>
                              <a:cs typeface="Phetsarath OT" charset="0"/>
                            </a:rPr>
                            <m:t>𝑛</m:t>
                          </m:r>
                        </m:sup>
                      </m:sSup>
                    </m:oMath>
                  </m:oMathPara>
                </a14:m>
                <a:endParaRPr lang="en-US" dirty="0"/>
              </a:p>
            </p:txBody>
          </p:sp>
        </mc:Choice>
        <mc:Fallback xmlns="">
          <p:sp>
            <p:nvSpPr>
              <p:cNvPr id="12" name="Rounded Rectangle 11"/>
              <p:cNvSpPr>
                <a:spLocks noRot="1" noChangeAspect="1" noMove="1" noResize="1" noEditPoints="1" noAdjustHandles="1" noChangeArrowheads="1" noChangeShapeType="1" noTextEdit="1"/>
              </p:cNvSpPr>
              <p:nvPr/>
            </p:nvSpPr>
            <p:spPr>
              <a:xfrm>
                <a:off x="1608785" y="3476295"/>
                <a:ext cx="1838195" cy="408623"/>
              </a:xfrm>
              <a:prstGeom prst="roundRect">
                <a:avLst/>
              </a:prstGeom>
              <a:blipFill rotWithShape="0">
                <a:blip r:embed="rId4"/>
                <a:stretch>
                  <a:fillRect b="-7143"/>
                </a:stretch>
              </a:blipFill>
              <a:ln w="19050">
                <a:solidFill>
                  <a:schemeClr val="accent6">
                    <a:lumMod val="50000"/>
                  </a:schemeClr>
                </a:solidFill>
              </a:ln>
            </p:spPr>
            <p:txBody>
              <a:bodyPr/>
              <a:lstStyle/>
              <a:p>
                <a:r>
                  <a:rPr lang="en-US">
                    <a:noFill/>
                  </a:rPr>
                  <a:t> </a:t>
                </a:r>
              </a:p>
            </p:txBody>
          </p:sp>
        </mc:Fallback>
      </mc:AlternateContent>
      <p:sp>
        <p:nvSpPr>
          <p:cNvPr id="13" name="Right Arrow 12"/>
          <p:cNvSpPr/>
          <p:nvPr/>
        </p:nvSpPr>
        <p:spPr>
          <a:xfrm flipV="1">
            <a:off x="3675185" y="3466808"/>
            <a:ext cx="247024" cy="424632"/>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995365" y="3624032"/>
            <a:ext cx="433132" cy="307777"/>
          </a:xfrm>
          <a:prstGeom prst="rect">
            <a:avLst/>
          </a:prstGeom>
        </p:spPr>
        <p:txBody>
          <a:bodyPr wrap="none">
            <a:spAutoFit/>
          </a:bodyPr>
          <a:lstStyle/>
          <a:p>
            <a:r>
              <a:rPr lang="en-US" altLang="ja-JP" sz="1400" dirty="0">
                <a:solidFill>
                  <a:schemeClr val="accent5">
                    <a:lumMod val="50000"/>
                  </a:schemeClr>
                </a:solidFill>
                <a:latin typeface="Phetsarath OT" charset="0"/>
                <a:cs typeface="Phetsarath OT" charset="0"/>
              </a:rPr>
              <a:t>6.3</a:t>
            </a:r>
            <a:endParaRPr lang="en-US" sz="1400" dirty="0"/>
          </a:p>
        </p:txBody>
      </p:sp>
      <mc:AlternateContent xmlns:mc="http://schemas.openxmlformats.org/markup-compatibility/2006" xmlns:a14="http://schemas.microsoft.com/office/drawing/2010/main">
        <mc:Choice Requires="a14">
          <p:sp>
            <p:nvSpPr>
              <p:cNvPr id="15" name="Rounded Rectangle 14"/>
              <p:cNvSpPr/>
              <p:nvPr/>
            </p:nvSpPr>
            <p:spPr>
              <a:xfrm>
                <a:off x="4080402" y="3446648"/>
                <a:ext cx="1427117" cy="575335"/>
              </a:xfrm>
              <a:prstGeom prst="roundRect">
                <a:avLst/>
              </a:prstGeom>
              <a:solidFill>
                <a:schemeClr val="bg1"/>
              </a:solidFill>
              <a:ln w="19050">
                <a:solidFill>
                  <a:schemeClr val="accent6">
                    <a:lumMod val="50000"/>
                  </a:schemeClr>
                </a:solidFill>
              </a:ln>
            </p:spPr>
            <p:txBody>
              <a:bodyPr wrap="none">
                <a:spAutoFit/>
              </a:bodyPr>
              <a:lstStyle/>
              <a:p>
                <a14:m>
                  <m:oMath xmlns:m="http://schemas.openxmlformats.org/officeDocument/2006/math">
                    <m:sSup>
                      <m:sSupPr>
                        <m:ctrlPr>
                          <a:rPr lang="en-US" altLang="ja-JP" i="1" smtClean="0">
                            <a:latin typeface="Cambria Math" panose="02040503050406030204" pitchFamily="18" charset="0"/>
                            <a:cs typeface="Phetsarath OT" charset="0"/>
                          </a:rPr>
                        </m:ctrlPr>
                      </m:sSupPr>
                      <m:e>
                        <m:r>
                          <a:rPr lang="en-US" altLang="ja-JP" i="1">
                            <a:latin typeface="Cambria Math" panose="02040503050406030204" pitchFamily="18" charset="0"/>
                            <a:cs typeface="Phetsarath OT" charset="0"/>
                          </a:rPr>
                          <m:t>(</m:t>
                        </m:r>
                        <m:r>
                          <a:rPr lang="en-US" altLang="ja-JP" i="1">
                            <a:latin typeface="Cambria Math" panose="02040503050406030204" pitchFamily="18" charset="0"/>
                            <a:cs typeface="Phetsarath OT" charset="0"/>
                          </a:rPr>
                          <m:t>1</m:t>
                        </m:r>
                        <m:r>
                          <a:rPr lang="en-US" altLang="ja-JP" i="1">
                            <a:latin typeface="Cambria Math" panose="02040503050406030204" pitchFamily="18" charset="0"/>
                            <a:cs typeface="Phetsarath OT" charset="0"/>
                          </a:rPr>
                          <m:t>+</m:t>
                        </m:r>
                        <m:r>
                          <a:rPr lang="en-US" altLang="ja-JP" i="1">
                            <a:latin typeface="Cambria Math" panose="02040503050406030204" pitchFamily="18" charset="0"/>
                            <a:cs typeface="Phetsarath OT" charset="0"/>
                          </a:rPr>
                          <m:t>𝑟</m:t>
                        </m:r>
                        <m:r>
                          <a:rPr lang="en-US" altLang="ja-JP" i="1">
                            <a:latin typeface="Cambria Math" panose="02040503050406030204" pitchFamily="18" charset="0"/>
                            <a:cs typeface="Phetsarath OT" charset="0"/>
                          </a:rPr>
                          <m:t>)</m:t>
                        </m:r>
                      </m:e>
                      <m:sup>
                        <m:r>
                          <a:rPr lang="en-US" altLang="ja-JP" i="1">
                            <a:latin typeface="Cambria Math" panose="02040503050406030204" pitchFamily="18" charset="0"/>
                            <a:cs typeface="Phetsarath OT" charset="0"/>
                          </a:rPr>
                          <m:t>𝑛</m:t>
                        </m:r>
                      </m:sup>
                    </m:sSup>
                  </m:oMath>
                </a14:m>
                <a:r>
                  <a:rPr lang="en-US" dirty="0"/>
                  <a:t>= </a:t>
                </a:r>
                <a14:m>
                  <m:oMath xmlns:m="http://schemas.openxmlformats.org/officeDocument/2006/math">
                    <m:f>
                      <m:fPr>
                        <m:ctrlPr>
                          <a:rPr lang="en-US" altLang="ja-JP" i="1">
                            <a:latin typeface="Cambria Math" panose="02040503050406030204" pitchFamily="18" charset="0"/>
                            <a:cs typeface="Phetsarath OT" charset="0"/>
                          </a:rPr>
                        </m:ctrlPr>
                      </m:fPr>
                      <m:num>
                        <m:sSub>
                          <m:sSubPr>
                            <m:ctrlPr>
                              <a:rPr lang="en-US" altLang="ja-JP" i="1">
                                <a:latin typeface="Cambria Math" panose="02040503050406030204" pitchFamily="18" charset="0"/>
                                <a:cs typeface="Phetsarath OT" charset="0"/>
                              </a:rPr>
                            </m:ctrlPr>
                          </m:sSubPr>
                          <m:e>
                            <m:r>
                              <a:rPr lang="en-US" altLang="ja-JP" i="1">
                                <a:latin typeface="Cambria Math" panose="02040503050406030204" pitchFamily="18" charset="0"/>
                                <a:cs typeface="Phetsarath OT" charset="0"/>
                              </a:rPr>
                              <m:t>𝑉</m:t>
                            </m:r>
                          </m:e>
                          <m:sub>
                            <m:r>
                              <a:rPr lang="en-US" altLang="ja-JP" i="1">
                                <a:latin typeface="Cambria Math"/>
                                <a:cs typeface="Phetsarath OT" charset="0"/>
                              </a:rPr>
                              <m:t>𝑛</m:t>
                            </m:r>
                          </m:sub>
                        </m:sSub>
                      </m:num>
                      <m:den>
                        <m:sSub>
                          <m:sSubPr>
                            <m:ctrlPr>
                              <a:rPr lang="en-US" altLang="ja-JP" i="1">
                                <a:latin typeface="Cambria Math" panose="02040503050406030204" pitchFamily="18" charset="0"/>
                                <a:cs typeface="Phetsarath OT" charset="0"/>
                              </a:rPr>
                            </m:ctrlPr>
                          </m:sSubPr>
                          <m:e>
                            <m:r>
                              <a:rPr lang="en-US" altLang="ja-JP" i="1">
                                <a:latin typeface="Cambria Math" panose="02040503050406030204" pitchFamily="18" charset="0"/>
                                <a:cs typeface="Phetsarath OT" charset="0"/>
                              </a:rPr>
                              <m:t>𝑉</m:t>
                            </m:r>
                          </m:e>
                          <m:sub>
                            <m:r>
                              <a:rPr lang="en-US" altLang="ja-JP" i="1">
                                <a:latin typeface="Cambria Math"/>
                                <a:cs typeface="Phetsarath OT" charset="0"/>
                              </a:rPr>
                              <m:t>0</m:t>
                            </m:r>
                          </m:sub>
                        </m:sSub>
                      </m:den>
                    </m:f>
                  </m:oMath>
                </a14:m>
                <a:endParaRPr lang="en-US" dirty="0"/>
              </a:p>
            </p:txBody>
          </p:sp>
        </mc:Choice>
        <mc:Fallback xmlns="">
          <p:sp>
            <p:nvSpPr>
              <p:cNvPr id="15" name="Rounded Rectangle 14"/>
              <p:cNvSpPr>
                <a:spLocks noRot="1" noChangeAspect="1" noMove="1" noResize="1" noEditPoints="1" noAdjustHandles="1" noChangeArrowheads="1" noChangeShapeType="1" noTextEdit="1"/>
              </p:cNvSpPr>
              <p:nvPr/>
            </p:nvSpPr>
            <p:spPr>
              <a:xfrm>
                <a:off x="4080402" y="3446648"/>
                <a:ext cx="1427117" cy="575335"/>
              </a:xfrm>
              <a:prstGeom prst="roundRect">
                <a:avLst/>
              </a:prstGeom>
              <a:blipFill rotWithShape="0">
                <a:blip r:embed="rId5"/>
                <a:stretch>
                  <a:fillRect/>
                </a:stretch>
              </a:blipFill>
              <a:ln w="19050">
                <a:solidFill>
                  <a:schemeClr val="accent6">
                    <a:lumMod val="50000"/>
                  </a:schemeClr>
                </a:solidFill>
              </a:ln>
            </p:spPr>
            <p:txBody>
              <a:bodyPr/>
              <a:lstStyle/>
              <a:p>
                <a:r>
                  <a:rPr lang="en-US">
                    <a:noFill/>
                  </a:rPr>
                  <a:t> </a:t>
                </a:r>
              </a:p>
            </p:txBody>
          </p:sp>
        </mc:Fallback>
      </mc:AlternateContent>
      <p:sp>
        <p:nvSpPr>
          <p:cNvPr id="16" name="Right Arrow 15"/>
          <p:cNvSpPr/>
          <p:nvPr/>
        </p:nvSpPr>
        <p:spPr>
          <a:xfrm flipV="1">
            <a:off x="5646860" y="3489034"/>
            <a:ext cx="247024" cy="424632"/>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9448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342900" indent="-342900">
              <a:lnSpc>
                <a:spcPct val="100000"/>
              </a:lnSpc>
              <a:buFont typeface="+mj-lt"/>
              <a:buAutoNum type="arabicPeriod" startAt="2"/>
            </a:pPr>
            <a:r>
              <a:rPr lang="en-US" altLang="ko-KR" sz="2800" b="1" dirty="0" err="1">
                <a:solidFill>
                  <a:schemeClr val="accent5">
                    <a:lumMod val="50000"/>
                  </a:schemeClr>
                </a:solidFill>
                <a:latin typeface="Phetsarath OT" charset="0"/>
                <a:ea typeface="굴림" pitchFamily="50" charset="-127"/>
                <a:cs typeface="Phetsarath OT" charset="0"/>
              </a:rPr>
              <a:t>ມູນຄ່າປະຈຸບັນ</a:t>
            </a:r>
            <a:r>
              <a:rPr lang="en-US" altLang="ko-KR" sz="2800" b="1" dirty="0">
                <a:solidFill>
                  <a:schemeClr val="accent5">
                    <a:lumMod val="50000"/>
                  </a:schemeClr>
                </a:solidFill>
                <a:latin typeface="Phetsarath OT" charset="0"/>
                <a:ea typeface="굴림" pitchFamily="50" charset="-127"/>
                <a:cs typeface="Phetsarath OT" charset="0"/>
              </a:rPr>
              <a:t> </a:t>
            </a:r>
            <a:r>
              <a:rPr lang="en-US" altLang="ko-KR" sz="2800" b="1" dirty="0" err="1">
                <a:solidFill>
                  <a:schemeClr val="accent5">
                    <a:lumMod val="50000"/>
                  </a:schemeClr>
                </a:solidFill>
                <a:latin typeface="Phetsarath OT" charset="0"/>
                <a:ea typeface="굴림" pitchFamily="50" charset="-127"/>
                <a:cs typeface="Phetsarath OT" charset="0"/>
              </a:rPr>
              <a:t>ແລະ</a:t>
            </a:r>
            <a:r>
              <a:rPr lang="en-US" altLang="ko-KR" sz="2800" b="1" dirty="0">
                <a:solidFill>
                  <a:schemeClr val="accent5">
                    <a:lumMod val="50000"/>
                  </a:schemeClr>
                </a:solidFill>
                <a:latin typeface="Phetsarath OT" charset="0"/>
                <a:ea typeface="굴림" pitchFamily="50" charset="-127"/>
                <a:cs typeface="Phetsarath OT" charset="0"/>
              </a:rPr>
              <a:t> </a:t>
            </a:r>
            <a:r>
              <a:rPr lang="en-US" altLang="ko-KR" sz="2800" b="1" dirty="0" err="1">
                <a:solidFill>
                  <a:schemeClr val="accent5">
                    <a:lumMod val="50000"/>
                  </a:schemeClr>
                </a:solidFill>
                <a:latin typeface="Phetsarath OT" charset="0"/>
                <a:ea typeface="굴림" pitchFamily="50" charset="-127"/>
                <a:cs typeface="Phetsarath OT" charset="0"/>
              </a:rPr>
              <a:t>ປະຈຸບັນສຸດທິ</a:t>
            </a:r>
            <a:endParaRPr lang="en-US" altLang="ko-KR" sz="2800" b="1" dirty="0">
              <a:solidFill>
                <a:schemeClr val="accent5">
                  <a:lumMod val="50000"/>
                </a:schemeClr>
              </a:solidFill>
              <a:latin typeface="Phetsarath OT" charset="0"/>
              <a:ea typeface="굴림" pitchFamily="50" charset="-127"/>
              <a:cs typeface="Phetsarath OT" charset="0"/>
            </a:endParaRPr>
          </a:p>
        </p:txBody>
      </p:sp>
      <p:sp>
        <p:nvSpPr>
          <p:cNvPr id="26" name="Rectangle 5"/>
          <p:cNvSpPr txBox="1">
            <a:spLocks/>
          </p:cNvSpPr>
          <p:nvPr/>
        </p:nvSpPr>
        <p:spPr>
          <a:xfrm>
            <a:off x="2161416" y="1169213"/>
            <a:ext cx="9743037"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defRPr/>
            </a:pPr>
            <a:r>
              <a:rPr lang="en-US" altLang="ko-KR" sz="2400" b="1" dirty="0" err="1">
                <a:solidFill>
                  <a:schemeClr val="accent5">
                    <a:lumMod val="50000"/>
                  </a:schemeClr>
                </a:solidFill>
                <a:latin typeface="Phetsarath OT" charset="0"/>
                <a:ea typeface="굴림" pitchFamily="34" charset="-127"/>
                <a:cs typeface="Phetsarath OT" charset="0"/>
              </a:rPr>
              <a:t>ມູນຄ່າປະຈຸບັນ</a:t>
            </a:r>
            <a:r>
              <a:rPr lang="en-US" altLang="ko-KR" sz="2400" b="1" dirty="0">
                <a:solidFill>
                  <a:schemeClr val="accent5">
                    <a:lumMod val="50000"/>
                  </a:schemeClr>
                </a:solidFill>
                <a:latin typeface="Phetsarath OT" charset="0"/>
                <a:ea typeface="굴림" pitchFamily="34" charset="-127"/>
                <a:cs typeface="Phetsarath OT" charset="0"/>
              </a:rPr>
              <a:t> </a:t>
            </a:r>
          </a:p>
        </p:txBody>
      </p:sp>
      <p:grpSp>
        <p:nvGrpSpPr>
          <p:cNvPr id="31" name="Group 30"/>
          <p:cNvGrpSpPr/>
          <p:nvPr/>
        </p:nvGrpSpPr>
        <p:grpSpPr>
          <a:xfrm>
            <a:off x="1718177" y="1132030"/>
            <a:ext cx="404793" cy="533962"/>
            <a:chOff x="5770331" y="1112579"/>
            <a:chExt cx="335168" cy="478633"/>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7"/>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1</a:t>
              </a:r>
            </a:p>
          </p:txBody>
        </p:sp>
      </p:grpSp>
      <p:sp>
        <p:nvSpPr>
          <p:cNvPr id="8" name="Right Arrow 7"/>
          <p:cNvSpPr/>
          <p:nvPr/>
        </p:nvSpPr>
        <p:spPr>
          <a:xfrm flipV="1">
            <a:off x="5088776" y="2915505"/>
            <a:ext cx="247024" cy="424632"/>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nip Single Corner Rectangle 8"/>
          <p:cNvSpPr/>
          <p:nvPr/>
        </p:nvSpPr>
        <p:spPr>
          <a:xfrm>
            <a:off x="1967955" y="2076255"/>
            <a:ext cx="1338581" cy="368022"/>
          </a:xfrm>
          <a:prstGeom prst="snip1Rect">
            <a:avLst/>
          </a:prstGeom>
          <a:solidFill>
            <a:schemeClr val="accent2">
              <a:lumMod val="75000"/>
            </a:schemeClr>
          </a:solidFill>
        </p:spPr>
        <p:txBody>
          <a:bodyPr wrap="square">
            <a:spAutoFit/>
          </a:bodyPr>
          <a:lstStyle/>
          <a:p>
            <a:r>
              <a:rPr lang="en-US" altLang="ja-JP" sz="1600" dirty="0" err="1">
                <a:latin typeface="Phetsarath OT" charset="0"/>
                <a:ea typeface="굴림" pitchFamily="34" charset="-127"/>
                <a:cs typeface="Phetsarath OT" charset="0"/>
              </a:rPr>
              <a:t>ຕົວຢ່າງ</a:t>
            </a:r>
            <a:endParaRPr lang="en-US" sz="1600" dirty="0"/>
          </a:p>
        </p:txBody>
      </p:sp>
      <p:sp>
        <p:nvSpPr>
          <p:cNvPr id="10" name="Rounded Rectangle 9"/>
          <p:cNvSpPr/>
          <p:nvPr/>
        </p:nvSpPr>
        <p:spPr>
          <a:xfrm>
            <a:off x="3378663" y="2074396"/>
            <a:ext cx="6084625" cy="553581"/>
          </a:xfrm>
          <a:prstGeom prst="roundRect">
            <a:avLst>
              <a:gd name="adj" fmla="val 10351"/>
            </a:avLst>
          </a:prstGeom>
          <a:solidFill>
            <a:schemeClr val="bg1"/>
          </a:solidFill>
          <a:ln>
            <a:solidFill>
              <a:schemeClr val="accent6">
                <a:lumMod val="50000"/>
              </a:schemeClr>
            </a:solidFill>
          </a:ln>
        </p:spPr>
        <p:txBody>
          <a:bodyPr wrap="square">
            <a:spAutoFit/>
          </a:bodyPr>
          <a:lstStyle/>
          <a:p>
            <a:r>
              <a:rPr lang="en-US" sz="1400" dirty="0" err="1">
                <a:latin typeface="Phetsarath OT" charset="0"/>
                <a:cs typeface="Phetsarath OT" charset="0"/>
              </a:rPr>
              <a:t>ຊາວນາຜູ້ໜື່ງເປັນເຈົ້າຂອງຕົ້ນໄມ້ອາຍຸ</a:t>
            </a:r>
            <a:r>
              <a:rPr lang="en-US" sz="1400" dirty="0">
                <a:latin typeface="Phetsarath OT" charset="0"/>
                <a:cs typeface="Phetsarath OT" charset="0"/>
              </a:rPr>
              <a:t> 15 </a:t>
            </a:r>
            <a:r>
              <a:rPr lang="en-US" sz="1400" dirty="0" err="1">
                <a:latin typeface="Phetsarath OT" charset="0"/>
                <a:cs typeface="Phetsarath OT" charset="0"/>
              </a:rPr>
              <a:t>ປີ</a:t>
            </a:r>
            <a:r>
              <a:rPr lang="en-US" sz="1400" dirty="0">
                <a:latin typeface="Phetsarath OT" charset="0"/>
                <a:cs typeface="Phetsarath OT" charset="0"/>
              </a:rPr>
              <a:t> </a:t>
            </a:r>
            <a:r>
              <a:rPr lang="en-US" sz="1400" dirty="0" err="1">
                <a:latin typeface="Phetsarath OT" charset="0"/>
                <a:cs typeface="Phetsarath OT" charset="0"/>
              </a:rPr>
              <a:t>ຊື່ງມີມູນຄ່າ</a:t>
            </a:r>
            <a:r>
              <a:rPr lang="en-US" sz="1400" dirty="0">
                <a:latin typeface="Phetsarath OT" charset="0"/>
                <a:cs typeface="Phetsarath OT" charset="0"/>
              </a:rPr>
              <a:t> </a:t>
            </a:r>
            <a:r>
              <a:rPr lang="en-US" sz="1400" dirty="0" err="1">
                <a:latin typeface="Phetsarath OT" charset="0"/>
                <a:cs typeface="Phetsarath OT" charset="0"/>
              </a:rPr>
              <a:t>ເທົ່າກັບ</a:t>
            </a:r>
            <a:r>
              <a:rPr lang="en-US" sz="1400" dirty="0">
                <a:latin typeface="Phetsarath OT" charset="0"/>
                <a:cs typeface="Phetsarath OT" charset="0"/>
              </a:rPr>
              <a:t> $100 </a:t>
            </a:r>
            <a:r>
              <a:rPr lang="en-US" sz="1400" dirty="0" err="1">
                <a:latin typeface="Phetsarath OT" charset="0"/>
                <a:cs typeface="Phetsarath OT" charset="0"/>
              </a:rPr>
              <a:t>ແລະ</a:t>
            </a:r>
            <a:r>
              <a:rPr lang="en-US" sz="1400" dirty="0">
                <a:latin typeface="Phetsarath OT" charset="0"/>
                <a:cs typeface="Phetsarath OT" charset="0"/>
              </a:rPr>
              <a:t> </a:t>
            </a:r>
            <a:r>
              <a:rPr lang="en-US" sz="1400" dirty="0" err="1">
                <a:latin typeface="Phetsarath OT" charset="0"/>
                <a:cs typeface="Phetsarath OT" charset="0"/>
              </a:rPr>
              <a:t>ມູນຄ່າປະຈຸບັນຂອງຕົ້ນໄມ້ດັ່ງກ່າວເທົ່າກັບ</a:t>
            </a:r>
            <a:r>
              <a:rPr lang="en-US" sz="1400" dirty="0">
                <a:latin typeface="Phetsarath OT" charset="0"/>
                <a:cs typeface="Phetsarath OT" charset="0"/>
              </a:rPr>
              <a:t> $10</a:t>
            </a:r>
            <a:endParaRPr lang="en-US" sz="1400" dirty="0"/>
          </a:p>
        </p:txBody>
      </p:sp>
      <p:sp>
        <p:nvSpPr>
          <p:cNvPr id="12" name="Rectangle 11"/>
          <p:cNvSpPr/>
          <p:nvPr/>
        </p:nvSpPr>
        <p:spPr>
          <a:xfrm>
            <a:off x="3227818" y="3792501"/>
            <a:ext cx="6235470" cy="523220"/>
          </a:xfrm>
          <a:prstGeom prst="rect">
            <a:avLst/>
          </a:prstGeom>
        </p:spPr>
        <p:txBody>
          <a:bodyPr wrap="square">
            <a:spAutoFit/>
          </a:bodyPr>
          <a:lstStyle/>
          <a:p>
            <a:pPr marL="171450" indent="-171450">
              <a:buFont typeface="Arial" panose="020B0604020202020204" pitchFamily="34" charset="0"/>
              <a:buChar char="•"/>
              <a:defRPr/>
            </a:pPr>
            <a:r>
              <a:rPr lang="en-US" altLang="ja-JP" sz="1400" dirty="0" err="1">
                <a:solidFill>
                  <a:srgbClr val="FF0000"/>
                </a:solidFill>
                <a:latin typeface="Phetsarath OT" charset="0"/>
                <a:cs typeface="Phetsarath OT" charset="0"/>
              </a:rPr>
              <a:t>ສູດດັ່ງກ່າວນີ</a:t>
            </a:r>
            <a:r>
              <a:rPr lang="en-US" altLang="ja-JP" sz="1400" dirty="0">
                <a:solidFill>
                  <a:srgbClr val="FF0000"/>
                </a:solidFill>
                <a:latin typeface="Phetsarath OT" charset="0"/>
                <a:cs typeface="Phetsarath OT" charset="0"/>
              </a:rPr>
              <a:t>້ </a:t>
            </a:r>
            <a:r>
              <a:rPr lang="en-US" altLang="ja-JP" sz="1400" dirty="0" err="1">
                <a:latin typeface="Phetsarath OT" charset="0"/>
                <a:cs typeface="Phetsarath OT" charset="0"/>
              </a:rPr>
              <a:t>ຖືກນຳໃຊ້ເພື່ອຄິດໄລ</a:t>
            </a:r>
            <a:r>
              <a:rPr lang="en-US" altLang="ja-JP" sz="1400" dirty="0">
                <a:latin typeface="Phetsarath OT" charset="0"/>
                <a:cs typeface="Phetsarath OT" charset="0"/>
              </a:rPr>
              <a:t>່ </a:t>
            </a:r>
            <a:r>
              <a:rPr lang="en-US" altLang="ja-JP" sz="1400" dirty="0" err="1">
                <a:solidFill>
                  <a:srgbClr val="FF0000"/>
                </a:solidFill>
                <a:latin typeface="Phetsarath OT" charset="0"/>
                <a:cs typeface="Phetsarath OT" charset="0"/>
              </a:rPr>
              <a:t>ສະເພາະການລົງທືນແບບງ່າຍດ່າຍ</a:t>
            </a:r>
            <a:r>
              <a:rPr lang="en-US" altLang="ja-JP" sz="1400" dirty="0">
                <a:solidFill>
                  <a:srgbClr val="FF0000"/>
                </a:solidFill>
                <a:latin typeface="Phetsarath OT" charset="0"/>
                <a:cs typeface="Phetsarath OT" charset="0"/>
              </a:rPr>
              <a:t> </a:t>
            </a:r>
            <a:r>
              <a:rPr lang="en-US" altLang="ja-JP" sz="1400" dirty="0" err="1">
                <a:solidFill>
                  <a:srgbClr val="FF0000"/>
                </a:solidFill>
                <a:latin typeface="Phetsarath OT" charset="0"/>
                <a:cs typeface="Phetsarath OT" charset="0"/>
              </a:rPr>
              <a:t>ຊື່ງປະກອບມີປັດໃຈການຜະລິດ</a:t>
            </a:r>
            <a:r>
              <a:rPr lang="en-US" altLang="ja-JP" sz="1400" dirty="0">
                <a:solidFill>
                  <a:srgbClr val="FF0000"/>
                </a:solidFill>
                <a:latin typeface="Phetsarath OT" charset="0"/>
                <a:cs typeface="Phetsarath OT" charset="0"/>
              </a:rPr>
              <a:t> </a:t>
            </a:r>
            <a:r>
              <a:rPr lang="en-US" altLang="ja-JP" sz="1400" dirty="0" err="1">
                <a:solidFill>
                  <a:srgbClr val="FF0000"/>
                </a:solidFill>
                <a:latin typeface="Phetsarath OT" charset="0"/>
                <a:cs typeface="Phetsarath OT" charset="0"/>
              </a:rPr>
              <a:t>ແລະ</a:t>
            </a:r>
            <a:r>
              <a:rPr lang="en-US" altLang="ja-JP" sz="1400" dirty="0">
                <a:solidFill>
                  <a:srgbClr val="FF0000"/>
                </a:solidFill>
                <a:latin typeface="Phetsarath OT" charset="0"/>
                <a:cs typeface="Phetsarath OT" charset="0"/>
              </a:rPr>
              <a:t> </a:t>
            </a:r>
            <a:r>
              <a:rPr lang="en-US" altLang="ja-JP" sz="1400" dirty="0" err="1">
                <a:solidFill>
                  <a:srgbClr val="FF0000"/>
                </a:solidFill>
                <a:latin typeface="Phetsarath OT" charset="0"/>
                <a:cs typeface="Phetsarath OT" charset="0"/>
              </a:rPr>
              <a:t>ຜົນຜະລິດໜື່ງອັນ</a:t>
            </a:r>
            <a:r>
              <a:rPr lang="en-US" altLang="ja-JP" sz="1400" dirty="0">
                <a:solidFill>
                  <a:srgbClr val="FF0000"/>
                </a:solidFill>
                <a:latin typeface="Phetsarath OT" charset="0"/>
                <a:cs typeface="Phetsarath OT" charset="0"/>
              </a:rPr>
              <a:t> </a:t>
            </a:r>
            <a:r>
              <a:rPr lang="en-US" altLang="ja-JP" sz="1400" dirty="0" err="1">
                <a:solidFill>
                  <a:srgbClr val="FF0000"/>
                </a:solidFill>
                <a:latin typeface="Phetsarath OT" charset="0"/>
                <a:cs typeface="Phetsarath OT" charset="0"/>
              </a:rPr>
              <a:t>ຕົວຢ່າງ</a:t>
            </a:r>
            <a:r>
              <a:rPr lang="en-US" altLang="ja-JP" sz="1400" dirty="0">
                <a:solidFill>
                  <a:srgbClr val="FF0000"/>
                </a:solidFill>
                <a:latin typeface="Phetsarath OT" charset="0"/>
                <a:cs typeface="Phetsarath OT" charset="0"/>
              </a:rPr>
              <a:t>:</a:t>
            </a:r>
            <a:endParaRPr lang="en-US" altLang="ja-JP" sz="1400" dirty="0">
              <a:latin typeface="Phetsarath OT" charset="0"/>
              <a:cs typeface="Phetsarath OT" charset="0"/>
            </a:endParaRPr>
          </a:p>
        </p:txBody>
      </p:sp>
      <mc:AlternateContent xmlns:mc="http://schemas.openxmlformats.org/markup-compatibility/2006" xmlns:a14="http://schemas.microsoft.com/office/drawing/2010/main">
        <mc:Choice Requires="a14">
          <p:sp>
            <p:nvSpPr>
              <p:cNvPr id="13" name="Rounded Rectangle 12"/>
              <p:cNvSpPr/>
              <p:nvPr/>
            </p:nvSpPr>
            <p:spPr>
              <a:xfrm>
                <a:off x="8107910" y="2946516"/>
                <a:ext cx="1813330" cy="646986"/>
              </a:xfrm>
              <a:prstGeom prst="roundRect">
                <a:avLst/>
              </a:prstGeom>
              <a:solidFill>
                <a:schemeClr val="bg1"/>
              </a:solidFill>
              <a:ln w="12700">
                <a:solidFill>
                  <a:schemeClr val="accent6">
                    <a:lumMod val="50000"/>
                  </a:schemeClr>
                </a:solidFill>
              </a:ln>
            </p:spPr>
            <p:txBody>
              <a:bodyPr wrap="square">
                <a:spAutoFit/>
              </a:bodyPr>
              <a:lstStyle/>
              <a:p>
                <a:r>
                  <a:rPr lang="en-US" altLang="ja-JP" sz="1600" dirty="0">
                    <a:cs typeface="Phetsarath OT" charset="0"/>
                  </a:rPr>
                  <a:t>r</a:t>
                </a:r>
                <a14:m>
                  <m:oMath xmlns:m="http://schemas.openxmlformats.org/officeDocument/2006/math">
                    <m:r>
                      <a:rPr lang="en-US" altLang="ja-JP" sz="1600" b="0" i="1" smtClean="0">
                        <a:latin typeface="Cambria Math"/>
                        <a:ea typeface="Cambria Math"/>
                        <a:cs typeface="Phetsarath OT" charset="0"/>
                      </a:rPr>
                      <m:t>≈</m:t>
                    </m:r>
                    <m:r>
                      <a:rPr lang="en-US" altLang="ja-JP" sz="1600" b="0" i="1" smtClean="0">
                        <a:latin typeface="Cambria Math"/>
                        <a:cs typeface="Phetsarath OT" charset="0"/>
                      </a:rPr>
                      <m:t>0</m:t>
                    </m:r>
                    <m:r>
                      <a:rPr lang="en-US" altLang="ja-JP" sz="1600" b="0" i="1" smtClean="0">
                        <a:latin typeface="Cambria Math"/>
                        <a:cs typeface="Phetsarath OT" charset="0"/>
                      </a:rPr>
                      <m:t>.</m:t>
                    </m:r>
                    <m:r>
                      <a:rPr lang="en-US" altLang="ja-JP" sz="1600" b="0" i="1" smtClean="0">
                        <a:latin typeface="Cambria Math"/>
                        <a:cs typeface="Phetsarath OT" charset="0"/>
                      </a:rPr>
                      <m:t>166</m:t>
                    </m:r>
                    <m:r>
                      <a:rPr lang="en-US" altLang="ja-JP" sz="1600" i="1">
                        <a:latin typeface="Cambria Math"/>
                        <a:ea typeface="Cambria Math"/>
                        <a:cs typeface="Phetsarath OT" charset="0"/>
                      </a:rPr>
                      <m:t>≈</m:t>
                    </m:r>
                    <m:r>
                      <a:rPr lang="en-US" altLang="ja-JP" sz="1600" i="1">
                        <a:latin typeface="Cambria Math"/>
                        <a:cs typeface="Phetsarath OT" charset="0"/>
                      </a:rPr>
                      <m:t>1</m:t>
                    </m:r>
                    <m:r>
                      <a:rPr lang="en-US" altLang="ja-JP" sz="1600" b="0" i="1" smtClean="0">
                        <a:latin typeface="Cambria Math" charset="0"/>
                        <a:cs typeface="Phetsarath OT" charset="0"/>
                      </a:rPr>
                      <m:t>7</m:t>
                    </m:r>
                    <m:r>
                      <a:rPr lang="en-US" altLang="ja-JP" sz="1600" b="0" i="1" smtClean="0">
                        <a:latin typeface="Cambria Math" charset="0"/>
                        <a:cs typeface="Phetsarath OT" charset="0"/>
                      </a:rPr>
                      <m:t>%</m:t>
                    </m:r>
                  </m:oMath>
                </a14:m>
                <a:endParaRPr lang="en-US" sz="1600" dirty="0"/>
              </a:p>
              <a:p>
                <a:endParaRPr lang="en-US" sz="1600" dirty="0"/>
              </a:p>
            </p:txBody>
          </p:sp>
        </mc:Choice>
        <mc:Fallback xmlns="">
          <p:sp>
            <p:nvSpPr>
              <p:cNvPr id="13" name="Rounded Rectangle 12"/>
              <p:cNvSpPr>
                <a:spLocks noRot="1" noChangeAspect="1" noMove="1" noResize="1" noEditPoints="1" noAdjustHandles="1" noChangeArrowheads="1" noChangeShapeType="1" noTextEdit="1"/>
              </p:cNvSpPr>
              <p:nvPr/>
            </p:nvSpPr>
            <p:spPr>
              <a:xfrm>
                <a:off x="8107910" y="2946516"/>
                <a:ext cx="1813330" cy="646986"/>
              </a:xfrm>
              <a:prstGeom prst="roundRect">
                <a:avLst/>
              </a:prstGeom>
              <a:blipFill rotWithShape="0">
                <a:blip r:embed="rId3"/>
                <a:stretch>
                  <a:fillRect/>
                </a:stretch>
              </a:blipFill>
              <a:ln w="12700">
                <a:solidFill>
                  <a:schemeClr val="accent6">
                    <a:lumMod val="50000"/>
                  </a:schemeClr>
                </a:solidFill>
              </a:ln>
            </p:spPr>
            <p:txBody>
              <a:bodyPr/>
              <a:lstStyle/>
              <a:p>
                <a:r>
                  <a:rPr lang="en-US">
                    <a:noFill/>
                  </a:rPr>
                  <a:t> </a:t>
                </a:r>
              </a:p>
            </p:txBody>
          </p:sp>
        </mc:Fallback>
      </mc:AlternateContent>
      <p:sp>
        <p:nvSpPr>
          <p:cNvPr id="14" name="Right Arrow 13"/>
          <p:cNvSpPr/>
          <p:nvPr/>
        </p:nvSpPr>
        <p:spPr>
          <a:xfrm flipV="1">
            <a:off x="7708151" y="2915505"/>
            <a:ext cx="247024" cy="424632"/>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Rounded Rectangle 14"/>
              <p:cNvSpPr/>
              <p:nvPr/>
            </p:nvSpPr>
            <p:spPr>
              <a:xfrm>
                <a:off x="3343568" y="2706324"/>
                <a:ext cx="1637813" cy="1007581"/>
              </a:xfrm>
              <a:prstGeom prst="roundRect">
                <a:avLst/>
              </a:prstGeom>
              <a:solidFill>
                <a:schemeClr val="bg1"/>
              </a:solidFill>
              <a:ln w="12700">
                <a:solidFill>
                  <a:schemeClr val="accent6">
                    <a:lumMod val="50000"/>
                  </a:schemeClr>
                </a:solidFill>
              </a:ln>
            </p:spPr>
            <p:txBody>
              <a:bodyPr wrap="none">
                <a:spAutoFit/>
              </a:bodyPr>
              <a:lstStyle/>
              <a:p>
                <a:pPr algn="ctr"/>
                <a14:m>
                  <m:oMathPara xmlns:m="http://schemas.openxmlformats.org/officeDocument/2006/math">
                    <m:oMathParaPr>
                      <m:jc m:val="centerGroup"/>
                    </m:oMathParaPr>
                    <m:oMath xmlns:m="http://schemas.openxmlformats.org/officeDocument/2006/math">
                      <m:r>
                        <a:rPr lang="en-US" i="1">
                          <a:latin typeface="Cambria Math"/>
                        </a:rPr>
                        <m:t>𝑟</m:t>
                      </m:r>
                      <m:r>
                        <a:rPr lang="en-US" i="1">
                          <a:latin typeface="Cambria Math"/>
                        </a:rPr>
                        <m:t>=</m:t>
                      </m:r>
                      <m:rad>
                        <m:radPr>
                          <m:ctrlPr>
                            <a:rPr lang="en-US" i="1">
                              <a:latin typeface="Cambria Math" panose="02040503050406030204" pitchFamily="18" charset="0"/>
                            </a:rPr>
                          </m:ctrlPr>
                        </m:radPr>
                        <m:deg>
                          <m:r>
                            <m:rPr>
                              <m:brk m:alnAt="7"/>
                            </m:rPr>
                            <a:rPr lang="en-US" i="1">
                              <a:latin typeface="Cambria Math"/>
                            </a:rPr>
                            <m:t>𝑛</m:t>
                          </m:r>
                        </m:deg>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𝑉</m:t>
                                  </m:r>
                                </m:e>
                                <m:sub>
                                  <m:r>
                                    <a:rPr lang="en-US" i="1">
                                      <a:latin typeface="Cambria Math"/>
                                    </a:rPr>
                                    <m:t>𝑛</m:t>
                                  </m:r>
                                </m:sub>
                              </m:sSub>
                            </m:num>
                            <m:den>
                              <m:sSub>
                                <m:sSubPr>
                                  <m:ctrlPr>
                                    <a:rPr lang="en-US" i="1">
                                      <a:latin typeface="Cambria Math" panose="02040503050406030204" pitchFamily="18" charset="0"/>
                                    </a:rPr>
                                  </m:ctrlPr>
                                </m:sSubPr>
                                <m:e>
                                  <m:r>
                                    <a:rPr lang="en-US" i="1">
                                      <a:latin typeface="Cambria Math"/>
                                    </a:rPr>
                                    <m:t>𝑉</m:t>
                                  </m:r>
                                </m:e>
                                <m:sub>
                                  <m:r>
                                    <a:rPr lang="en-US" i="1">
                                      <a:latin typeface="Cambria Math"/>
                                    </a:rPr>
                                    <m:t>0</m:t>
                                  </m:r>
                                </m:sub>
                              </m:sSub>
                            </m:den>
                          </m:f>
                        </m:e>
                      </m:rad>
                      <m:r>
                        <a:rPr lang="en-US" i="1">
                          <a:latin typeface="Cambria Math"/>
                        </a:rPr>
                        <m:t>−</m:t>
                      </m:r>
                      <m:r>
                        <a:rPr lang="en-US" i="1">
                          <a:latin typeface="Cambria Math"/>
                        </a:rPr>
                        <m:t>1</m:t>
                      </m:r>
                      <m:r>
                        <m:rPr>
                          <m:nor/>
                        </m:rPr>
                        <a:rPr lang="en-US" dirty="0"/>
                        <m:t> </m:t>
                      </m:r>
                    </m:oMath>
                  </m:oMathPara>
                </a14:m>
                <a:endParaRPr lang="en-US" dirty="0"/>
              </a:p>
            </p:txBody>
          </p:sp>
        </mc:Choice>
        <mc:Fallback xmlns="">
          <p:sp>
            <p:nvSpPr>
              <p:cNvPr id="15" name="Rounded Rectangle 14"/>
              <p:cNvSpPr>
                <a:spLocks noRot="1" noChangeAspect="1" noMove="1" noResize="1" noEditPoints="1" noAdjustHandles="1" noChangeArrowheads="1" noChangeShapeType="1" noTextEdit="1"/>
              </p:cNvSpPr>
              <p:nvPr/>
            </p:nvSpPr>
            <p:spPr>
              <a:xfrm>
                <a:off x="3343568" y="2706324"/>
                <a:ext cx="1637813" cy="1007581"/>
              </a:xfrm>
              <a:prstGeom prst="roundRect">
                <a:avLst/>
              </a:prstGeom>
              <a:blipFill rotWithShape="0">
                <a:blip r:embed="rId4"/>
                <a:stretch>
                  <a:fillRect/>
                </a:stretch>
              </a:blipFill>
              <a:ln w="12700">
                <a:solidFill>
                  <a:schemeClr val="accent6">
                    <a:lumMod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ounded Rectangle 15"/>
              <p:cNvSpPr/>
              <p:nvPr/>
            </p:nvSpPr>
            <p:spPr>
              <a:xfrm>
                <a:off x="5519548" y="2706324"/>
                <a:ext cx="1863426" cy="1007581"/>
              </a:xfrm>
              <a:prstGeom prst="roundRect">
                <a:avLst/>
              </a:prstGeom>
              <a:solidFill>
                <a:schemeClr val="bg1"/>
              </a:solidFill>
              <a:ln w="12700">
                <a:solidFill>
                  <a:schemeClr val="accent6">
                    <a:lumMod val="50000"/>
                  </a:schemeClr>
                </a:solidFill>
              </a:ln>
            </p:spPr>
            <p:txBody>
              <a:bodyPr wrap="none">
                <a:spAutoFit/>
              </a:bodyPr>
              <a:lstStyle/>
              <a:p>
                <a:pPr algn="ctr"/>
                <a14:m>
                  <m:oMathPara xmlns:m="http://schemas.openxmlformats.org/officeDocument/2006/math">
                    <m:oMathParaPr>
                      <m:jc m:val="centerGroup"/>
                    </m:oMathParaPr>
                    <m:oMath xmlns:m="http://schemas.openxmlformats.org/officeDocument/2006/math">
                      <m:r>
                        <a:rPr lang="en-US" i="1" smtClean="0">
                          <a:latin typeface="Cambria Math"/>
                        </a:rPr>
                        <m:t>𝑟</m:t>
                      </m:r>
                      <m:r>
                        <a:rPr lang="en-US" i="1">
                          <a:latin typeface="Cambria Math"/>
                        </a:rPr>
                        <m:t>=</m:t>
                      </m:r>
                      <m:rad>
                        <m:radPr>
                          <m:ctrlPr>
                            <a:rPr lang="en-US" i="1">
                              <a:latin typeface="Cambria Math" panose="02040503050406030204" pitchFamily="18" charset="0"/>
                            </a:rPr>
                          </m:ctrlPr>
                        </m:radPr>
                        <m:deg>
                          <m:r>
                            <a:rPr lang="en-US" b="0" i="1" smtClean="0">
                              <a:latin typeface="Cambria Math"/>
                            </a:rPr>
                            <m:t>15</m:t>
                          </m:r>
                        </m:deg>
                        <m:e>
                          <m:f>
                            <m:fPr>
                              <m:ctrlPr>
                                <a:rPr lang="en-US" i="1">
                                  <a:latin typeface="Cambria Math" panose="02040503050406030204" pitchFamily="18" charset="0"/>
                                </a:rPr>
                              </m:ctrlPr>
                            </m:fPr>
                            <m:num>
                              <m:r>
                                <a:rPr lang="en-US" b="0" i="1" smtClean="0">
                                  <a:latin typeface="Cambria Math"/>
                                </a:rPr>
                                <m:t>100</m:t>
                              </m:r>
                            </m:num>
                            <m:den>
                              <m:r>
                                <a:rPr lang="en-US" b="0" i="1" smtClean="0">
                                  <a:latin typeface="Cambria Math"/>
                                </a:rPr>
                                <m:t>10</m:t>
                              </m:r>
                            </m:den>
                          </m:f>
                        </m:e>
                      </m:rad>
                      <m:r>
                        <a:rPr lang="en-US" i="1">
                          <a:latin typeface="Cambria Math"/>
                        </a:rPr>
                        <m:t>−</m:t>
                      </m:r>
                      <m:r>
                        <a:rPr lang="en-US" i="1">
                          <a:latin typeface="Cambria Math"/>
                        </a:rPr>
                        <m:t>1</m:t>
                      </m:r>
                      <m:r>
                        <m:rPr>
                          <m:nor/>
                        </m:rPr>
                        <a:rPr lang="en-US" dirty="0"/>
                        <m:t> </m:t>
                      </m:r>
                    </m:oMath>
                  </m:oMathPara>
                </a14:m>
                <a:endParaRPr lang="en-US" dirty="0"/>
              </a:p>
            </p:txBody>
          </p:sp>
        </mc:Choice>
        <mc:Fallback xmlns="">
          <p:sp>
            <p:nvSpPr>
              <p:cNvPr id="16" name="Rounded Rectangle 15"/>
              <p:cNvSpPr>
                <a:spLocks noRot="1" noChangeAspect="1" noMove="1" noResize="1" noEditPoints="1" noAdjustHandles="1" noChangeArrowheads="1" noChangeShapeType="1" noTextEdit="1"/>
              </p:cNvSpPr>
              <p:nvPr/>
            </p:nvSpPr>
            <p:spPr>
              <a:xfrm>
                <a:off x="5519548" y="2706324"/>
                <a:ext cx="1863426" cy="1007581"/>
              </a:xfrm>
              <a:prstGeom prst="roundRect">
                <a:avLst/>
              </a:prstGeom>
              <a:blipFill rotWithShape="0">
                <a:blip r:embed="rId5"/>
                <a:stretch>
                  <a:fillRect/>
                </a:stretch>
              </a:blipFill>
              <a:ln w="12700">
                <a:solidFill>
                  <a:schemeClr val="accent6">
                    <a:lumMod val="50000"/>
                  </a:schemeClr>
                </a:solidFill>
              </a:ln>
            </p:spPr>
            <p:txBody>
              <a:bodyPr/>
              <a:lstStyle/>
              <a:p>
                <a:r>
                  <a:rPr lang="en-US">
                    <a:noFill/>
                  </a:rPr>
                  <a:t> </a:t>
                </a:r>
              </a:p>
            </p:txBody>
          </p:sp>
        </mc:Fallback>
      </mc:AlternateContent>
      <p:grpSp>
        <p:nvGrpSpPr>
          <p:cNvPr id="17" name="Group 16"/>
          <p:cNvGrpSpPr/>
          <p:nvPr/>
        </p:nvGrpSpPr>
        <p:grpSpPr>
          <a:xfrm>
            <a:off x="1966420" y="4331944"/>
            <a:ext cx="1666119" cy="365760"/>
            <a:chOff x="4524000" y="2944820"/>
            <a:chExt cx="2842658" cy="435839"/>
          </a:xfrm>
        </p:grpSpPr>
        <p:sp>
          <p:nvSpPr>
            <p:cNvPr id="18" name="모서리가 둥근 직사각형 17"/>
            <p:cNvSpPr/>
            <p:nvPr/>
          </p:nvSpPr>
          <p:spPr>
            <a:xfrm>
              <a:off x="4524000" y="2944820"/>
              <a:ext cx="2842658" cy="435839"/>
            </a:xfrm>
            <a:prstGeom prst="roundRect">
              <a:avLst>
                <a:gd name="adj" fmla="val 8427"/>
              </a:avLst>
            </a:prstGeom>
            <a:solidFill>
              <a:schemeClr val="bg1"/>
            </a:solidFill>
            <a:ln w="28575">
              <a:solidFill>
                <a:schemeClr val="accent6">
                  <a:lumMod val="50000"/>
                </a:schemeClr>
              </a:solidFill>
            </a:ln>
            <a:effectLst>
              <a:outerShdw blurRad="50800" dist="25400" dir="2700000" algn="tl" rotWithShape="0">
                <a:prstClr val="black">
                  <a:alpha val="50000"/>
                </a:prstClr>
              </a:outerShdw>
            </a:effectLst>
            <a:scene3d>
              <a:camera prst="orthographicFront">
                <a:rot lat="0" lon="0" rev="0"/>
              </a:camera>
              <a:lightRig rig="balanced" dir="t">
                <a:rot lat="0" lon="0" rev="8700000"/>
              </a:lightRig>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3A9DB8"/>
                </a:solidFill>
              </a:endParaRPr>
            </a:p>
          </p:txBody>
        </p:sp>
        <p:sp>
          <p:nvSpPr>
            <p:cNvPr id="19" name="Rectangle 18"/>
            <p:cNvSpPr/>
            <p:nvPr/>
          </p:nvSpPr>
          <p:spPr>
            <a:xfrm>
              <a:off x="4667692" y="2986282"/>
              <a:ext cx="2587762" cy="366747"/>
            </a:xfrm>
            <a:prstGeom prst="rect">
              <a:avLst/>
            </a:prstGeom>
            <a:solidFill>
              <a:schemeClr val="bg1"/>
            </a:solidFill>
          </p:spPr>
          <p:txBody>
            <a:bodyPr wrap="square">
              <a:spAutoFit/>
            </a:bodyPr>
            <a:lstStyle/>
            <a:p>
              <a:pPr algn="ctr"/>
              <a:r>
                <a:rPr lang="en-US" altLang="ja-JP" sz="1400" dirty="0">
                  <a:latin typeface="Phetsarath OT" charset="0"/>
                  <a:cs typeface="Phetsarath OT" charset="0"/>
                </a:rPr>
                <a:t>stocks</a:t>
              </a:r>
              <a:endParaRPr lang="en-US" sz="1400" dirty="0"/>
            </a:p>
          </p:txBody>
        </p:sp>
      </p:grpSp>
      <p:grpSp>
        <p:nvGrpSpPr>
          <p:cNvPr id="20" name="Group 19"/>
          <p:cNvGrpSpPr/>
          <p:nvPr/>
        </p:nvGrpSpPr>
        <p:grpSpPr>
          <a:xfrm>
            <a:off x="1982664" y="4766427"/>
            <a:ext cx="1666119" cy="365760"/>
            <a:chOff x="4524000" y="2944820"/>
            <a:chExt cx="2842658" cy="435839"/>
          </a:xfrm>
        </p:grpSpPr>
        <p:sp>
          <p:nvSpPr>
            <p:cNvPr id="21" name="모서리가 둥근 직사각형 17"/>
            <p:cNvSpPr/>
            <p:nvPr/>
          </p:nvSpPr>
          <p:spPr>
            <a:xfrm>
              <a:off x="4524000" y="2944820"/>
              <a:ext cx="2842658" cy="435839"/>
            </a:xfrm>
            <a:prstGeom prst="roundRect">
              <a:avLst>
                <a:gd name="adj" fmla="val 8427"/>
              </a:avLst>
            </a:prstGeom>
            <a:solidFill>
              <a:schemeClr val="bg1"/>
            </a:solidFill>
            <a:ln w="28575">
              <a:solidFill>
                <a:schemeClr val="accent6">
                  <a:lumMod val="50000"/>
                </a:schemeClr>
              </a:solidFill>
            </a:ln>
            <a:effectLst>
              <a:outerShdw blurRad="50800" dist="25400" dir="2700000" algn="tl" rotWithShape="0">
                <a:prstClr val="black">
                  <a:alpha val="50000"/>
                </a:prstClr>
              </a:outerShdw>
            </a:effectLst>
            <a:scene3d>
              <a:camera prst="orthographicFront">
                <a:rot lat="0" lon="0" rev="0"/>
              </a:camera>
              <a:lightRig rig="balanced" dir="t">
                <a:rot lat="0" lon="0" rev="8700000"/>
              </a:lightRig>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3A9DB8"/>
                </a:solidFill>
              </a:endParaRPr>
            </a:p>
          </p:txBody>
        </p:sp>
        <p:sp>
          <p:nvSpPr>
            <p:cNvPr id="22" name="Rectangle 21"/>
            <p:cNvSpPr/>
            <p:nvPr/>
          </p:nvSpPr>
          <p:spPr>
            <a:xfrm>
              <a:off x="4667692" y="2974932"/>
              <a:ext cx="2587762" cy="366747"/>
            </a:xfrm>
            <a:prstGeom prst="rect">
              <a:avLst/>
            </a:prstGeom>
            <a:solidFill>
              <a:schemeClr val="bg1"/>
            </a:solidFill>
          </p:spPr>
          <p:txBody>
            <a:bodyPr wrap="square">
              <a:spAutoFit/>
            </a:bodyPr>
            <a:lstStyle/>
            <a:p>
              <a:pPr algn="ctr"/>
              <a:r>
                <a:rPr lang="en-US" altLang="ja-JP" sz="1400" dirty="0">
                  <a:latin typeface="Phetsarath OT" charset="0"/>
                  <a:cs typeface="Phetsarath OT" charset="0"/>
                </a:rPr>
                <a:t>real estate</a:t>
              </a:r>
              <a:endParaRPr lang="en-US" sz="1400" dirty="0"/>
            </a:p>
          </p:txBody>
        </p:sp>
      </p:grpSp>
      <p:grpSp>
        <p:nvGrpSpPr>
          <p:cNvPr id="23" name="Group 22"/>
          <p:cNvGrpSpPr/>
          <p:nvPr/>
        </p:nvGrpSpPr>
        <p:grpSpPr>
          <a:xfrm>
            <a:off x="1982664" y="5219956"/>
            <a:ext cx="1666119" cy="365760"/>
            <a:chOff x="4524000" y="2944820"/>
            <a:chExt cx="2842658" cy="435839"/>
          </a:xfrm>
        </p:grpSpPr>
        <p:sp>
          <p:nvSpPr>
            <p:cNvPr id="24" name="모서리가 둥근 직사각형 17"/>
            <p:cNvSpPr/>
            <p:nvPr/>
          </p:nvSpPr>
          <p:spPr>
            <a:xfrm>
              <a:off x="4524000" y="2944820"/>
              <a:ext cx="2842658" cy="435839"/>
            </a:xfrm>
            <a:prstGeom prst="roundRect">
              <a:avLst>
                <a:gd name="adj" fmla="val 8427"/>
              </a:avLst>
            </a:prstGeom>
            <a:solidFill>
              <a:schemeClr val="bg1"/>
            </a:solidFill>
            <a:ln w="28575">
              <a:solidFill>
                <a:schemeClr val="accent6">
                  <a:lumMod val="50000"/>
                </a:schemeClr>
              </a:solidFill>
            </a:ln>
            <a:effectLst>
              <a:outerShdw blurRad="50800" dist="25400" dir="2700000" algn="tl" rotWithShape="0">
                <a:prstClr val="black">
                  <a:alpha val="50000"/>
                </a:prstClr>
              </a:outerShdw>
            </a:effectLst>
            <a:scene3d>
              <a:camera prst="orthographicFront">
                <a:rot lat="0" lon="0" rev="0"/>
              </a:camera>
              <a:lightRig rig="balanced" dir="t">
                <a:rot lat="0" lon="0" rev="8700000"/>
              </a:lightRig>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3A9DB8"/>
                </a:solidFill>
              </a:endParaRPr>
            </a:p>
          </p:txBody>
        </p:sp>
        <p:sp>
          <p:nvSpPr>
            <p:cNvPr id="25" name="Rectangle 24"/>
            <p:cNvSpPr/>
            <p:nvPr/>
          </p:nvSpPr>
          <p:spPr>
            <a:xfrm>
              <a:off x="4667692" y="2974932"/>
              <a:ext cx="2587762" cy="366747"/>
            </a:xfrm>
            <a:prstGeom prst="rect">
              <a:avLst/>
            </a:prstGeom>
            <a:solidFill>
              <a:schemeClr val="bg1"/>
            </a:solidFill>
          </p:spPr>
          <p:txBody>
            <a:bodyPr wrap="square">
              <a:spAutoFit/>
            </a:bodyPr>
            <a:lstStyle/>
            <a:p>
              <a:pPr algn="ctr"/>
              <a:r>
                <a:rPr lang="en-US" altLang="ja-JP" sz="1400" dirty="0" err="1">
                  <a:latin typeface="Phetsarath OT" charset="0"/>
                  <a:cs typeface="Phetsarath OT" charset="0"/>
                </a:rPr>
                <a:t>ໄມ້ທ່ອນ</a:t>
              </a:r>
              <a:endParaRPr lang="en-US" sz="1400" dirty="0"/>
            </a:p>
          </p:txBody>
        </p:sp>
      </p:grpSp>
      <p:sp>
        <p:nvSpPr>
          <p:cNvPr id="27" name="Left Brace 26"/>
          <p:cNvSpPr/>
          <p:nvPr/>
        </p:nvSpPr>
        <p:spPr>
          <a:xfrm rot="10800000">
            <a:off x="3694589" y="4379562"/>
            <a:ext cx="287569" cy="1147138"/>
          </a:xfrm>
          <a:prstGeom prst="leftBrace">
            <a:avLst>
              <a:gd name="adj1" fmla="val 8333"/>
              <a:gd name="adj2" fmla="val 49170"/>
            </a:avLst>
          </a:prstGeom>
          <a:ln w="38100"/>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solidFill>
                <a:schemeClr val="accent6">
                  <a:lumMod val="75000"/>
                </a:schemeClr>
              </a:solidFill>
            </a:endParaRPr>
          </a:p>
        </p:txBody>
      </p:sp>
      <p:grpSp>
        <p:nvGrpSpPr>
          <p:cNvPr id="28" name="Group 27"/>
          <p:cNvGrpSpPr/>
          <p:nvPr/>
        </p:nvGrpSpPr>
        <p:grpSpPr>
          <a:xfrm>
            <a:off x="4247596" y="4662050"/>
            <a:ext cx="4944590" cy="535162"/>
            <a:chOff x="4524000" y="2944820"/>
            <a:chExt cx="2842658" cy="661562"/>
          </a:xfrm>
        </p:grpSpPr>
        <p:sp>
          <p:nvSpPr>
            <p:cNvPr id="29" name="모서리가 둥근 직사각형 17"/>
            <p:cNvSpPr/>
            <p:nvPr/>
          </p:nvSpPr>
          <p:spPr>
            <a:xfrm>
              <a:off x="4524000" y="2944820"/>
              <a:ext cx="2842658" cy="661562"/>
            </a:xfrm>
            <a:prstGeom prst="roundRect">
              <a:avLst>
                <a:gd name="adj" fmla="val 8427"/>
              </a:avLst>
            </a:prstGeom>
            <a:solidFill>
              <a:schemeClr val="bg1"/>
            </a:solidFill>
            <a:ln w="28575">
              <a:solidFill>
                <a:schemeClr val="accent6">
                  <a:lumMod val="50000"/>
                </a:schemeClr>
              </a:solidFill>
            </a:ln>
            <a:effectLst>
              <a:outerShdw blurRad="50800" dist="25400" dir="2700000" algn="tl" rotWithShape="0">
                <a:prstClr val="black">
                  <a:alpha val="50000"/>
                </a:prstClr>
              </a:outerShdw>
            </a:effectLst>
            <a:scene3d>
              <a:camera prst="orthographicFront">
                <a:rot lat="0" lon="0" rev="0"/>
              </a:camera>
              <a:lightRig rig="balanced" dir="t">
                <a:rot lat="0" lon="0" rev="8700000"/>
              </a:lightRig>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3A9DB8"/>
                </a:solidFill>
              </a:endParaRPr>
            </a:p>
          </p:txBody>
        </p:sp>
        <p:sp>
          <p:nvSpPr>
            <p:cNvPr id="30" name="Rectangle 29"/>
            <p:cNvSpPr/>
            <p:nvPr/>
          </p:nvSpPr>
          <p:spPr>
            <a:xfrm>
              <a:off x="4566514" y="3021606"/>
              <a:ext cx="2800144" cy="380471"/>
            </a:xfrm>
            <a:prstGeom prst="rect">
              <a:avLst/>
            </a:prstGeom>
            <a:noFill/>
          </p:spPr>
          <p:txBody>
            <a:bodyPr wrap="square">
              <a:spAutoFit/>
            </a:bodyPr>
            <a:lstStyle/>
            <a:p>
              <a:pPr>
                <a:defRPr/>
              </a:pPr>
              <a:r>
                <a:rPr lang="en-US" altLang="ja-JP" sz="1400" dirty="0" err="1">
                  <a:latin typeface="Phetsarath OT" charset="0"/>
                  <a:cs typeface="Phetsarath OT" charset="0"/>
                </a:rPr>
                <a:t>ຊື່ງຖືກຊື້ໃນມື້ດຽວ</a:t>
              </a:r>
              <a:r>
                <a:rPr lang="en-US" altLang="ja-JP" sz="1400" dirty="0">
                  <a:latin typeface="Phetsarath OT" charset="0"/>
                  <a:cs typeface="Phetsarath OT" charset="0"/>
                </a:rPr>
                <a:t> </a:t>
              </a:r>
              <a:r>
                <a:rPr lang="en-US" altLang="ja-JP" sz="1400" dirty="0" err="1">
                  <a:latin typeface="Phetsarath OT" charset="0"/>
                  <a:cs typeface="Phetsarath OT" charset="0"/>
                </a:rPr>
                <a:t>ແລະ</a:t>
              </a:r>
              <a:r>
                <a:rPr lang="en-US" altLang="ja-JP" sz="1400" dirty="0">
                  <a:latin typeface="Phetsarath OT" charset="0"/>
                  <a:cs typeface="Phetsarath OT" charset="0"/>
                </a:rPr>
                <a:t> </a:t>
              </a:r>
              <a:r>
                <a:rPr lang="en-US" altLang="ja-JP" sz="1400" dirty="0" err="1">
                  <a:latin typeface="Phetsarath OT" charset="0"/>
                  <a:cs typeface="Phetsarath OT" charset="0"/>
                </a:rPr>
                <a:t>ຈະຖືກຂາຍ</a:t>
              </a:r>
              <a:r>
                <a:rPr lang="en-US" altLang="ja-JP" sz="1400" dirty="0">
                  <a:latin typeface="Phetsarath OT" charset="0"/>
                  <a:cs typeface="Phetsarath OT" charset="0"/>
                </a:rPr>
                <a:t> </a:t>
              </a:r>
              <a:r>
                <a:rPr lang="en-US" altLang="ja-JP" sz="1400" dirty="0" err="1">
                  <a:latin typeface="Phetsarath OT" charset="0"/>
                  <a:cs typeface="Phetsarath OT" charset="0"/>
                </a:rPr>
                <a:t>ໃນປີຕໍ</a:t>
              </a:r>
              <a:r>
                <a:rPr lang="en-US" altLang="ja-JP" sz="1400" dirty="0">
                  <a:latin typeface="Phetsarath OT" charset="0"/>
                  <a:cs typeface="Phetsarath OT" charset="0"/>
                </a:rPr>
                <a:t>່ໆ</a:t>
              </a:r>
              <a:r>
                <a:rPr lang="en-US" altLang="ja-JP" sz="1400" dirty="0" err="1">
                  <a:latin typeface="Phetsarath OT" charset="0"/>
                  <a:cs typeface="Phetsarath OT" charset="0"/>
                </a:rPr>
                <a:t>ມາໃນອະນາຄົດ</a:t>
              </a:r>
              <a:endParaRPr lang="en-US" altLang="ja-JP" sz="1400" dirty="0">
                <a:latin typeface="Phetsarath OT" charset="0"/>
                <a:cs typeface="Phetsarath OT" charset="0"/>
              </a:endParaRPr>
            </a:p>
          </p:txBody>
        </p:sp>
      </p:grpSp>
    </p:spTree>
    <p:extLst>
      <p:ext uri="{BB962C8B-B14F-4D97-AF65-F5344CB8AC3E}">
        <p14:creationId xmlns:p14="http://schemas.microsoft.com/office/powerpoint/2010/main" val="158303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342900" indent="-342900">
              <a:lnSpc>
                <a:spcPct val="100000"/>
              </a:lnSpc>
              <a:buFont typeface="+mj-lt"/>
              <a:buAutoNum type="arabicPeriod" startAt="2"/>
            </a:pPr>
            <a:r>
              <a:rPr lang="en-US" altLang="ko-KR" sz="2800" b="1" dirty="0" err="1">
                <a:solidFill>
                  <a:schemeClr val="accent5">
                    <a:lumMod val="50000"/>
                  </a:schemeClr>
                </a:solidFill>
                <a:latin typeface="Phetsarath OT" charset="0"/>
                <a:ea typeface="굴림" pitchFamily="50" charset="-127"/>
                <a:cs typeface="Phetsarath OT" charset="0"/>
              </a:rPr>
              <a:t>ມູນຄ່າປະຈຸບັນ</a:t>
            </a:r>
            <a:r>
              <a:rPr lang="en-US" altLang="ko-KR" sz="2800" b="1" dirty="0">
                <a:solidFill>
                  <a:schemeClr val="accent5">
                    <a:lumMod val="50000"/>
                  </a:schemeClr>
                </a:solidFill>
                <a:latin typeface="Phetsarath OT" charset="0"/>
                <a:ea typeface="굴림" pitchFamily="50" charset="-127"/>
                <a:cs typeface="Phetsarath OT" charset="0"/>
              </a:rPr>
              <a:t> </a:t>
            </a:r>
            <a:r>
              <a:rPr lang="en-US" altLang="ko-KR" sz="2800" b="1" dirty="0" err="1">
                <a:solidFill>
                  <a:schemeClr val="accent5">
                    <a:lumMod val="50000"/>
                  </a:schemeClr>
                </a:solidFill>
                <a:latin typeface="Phetsarath OT" charset="0"/>
                <a:ea typeface="굴림" pitchFamily="50" charset="-127"/>
                <a:cs typeface="Phetsarath OT" charset="0"/>
              </a:rPr>
              <a:t>ແລະ</a:t>
            </a:r>
            <a:r>
              <a:rPr lang="en-US" altLang="ko-KR" sz="2800" b="1" dirty="0">
                <a:solidFill>
                  <a:schemeClr val="accent5">
                    <a:lumMod val="50000"/>
                  </a:schemeClr>
                </a:solidFill>
                <a:latin typeface="Phetsarath OT" charset="0"/>
                <a:ea typeface="굴림" pitchFamily="50" charset="-127"/>
                <a:cs typeface="Phetsarath OT" charset="0"/>
              </a:rPr>
              <a:t> </a:t>
            </a:r>
            <a:r>
              <a:rPr lang="en-US" altLang="ko-KR" sz="2800" b="1" dirty="0" err="1">
                <a:solidFill>
                  <a:schemeClr val="accent5">
                    <a:lumMod val="50000"/>
                  </a:schemeClr>
                </a:solidFill>
                <a:latin typeface="Phetsarath OT" charset="0"/>
                <a:ea typeface="굴림" pitchFamily="50" charset="-127"/>
                <a:cs typeface="Phetsarath OT" charset="0"/>
              </a:rPr>
              <a:t>ປະຈຸບັນສຸດທິ</a:t>
            </a:r>
            <a:endParaRPr lang="en-US" altLang="ko-KR" sz="2800" b="1" dirty="0">
              <a:solidFill>
                <a:schemeClr val="accent5">
                  <a:lumMod val="50000"/>
                </a:schemeClr>
              </a:solidFill>
              <a:latin typeface="Phetsarath OT" charset="0"/>
              <a:ea typeface="굴림" pitchFamily="50" charset="-127"/>
              <a:cs typeface="Phetsarath OT" charset="0"/>
            </a:endParaRPr>
          </a:p>
        </p:txBody>
      </p:sp>
      <p:sp>
        <p:nvSpPr>
          <p:cNvPr id="26" name="Rectangle 5"/>
          <p:cNvSpPr txBox="1">
            <a:spLocks/>
          </p:cNvSpPr>
          <p:nvPr/>
        </p:nvSpPr>
        <p:spPr>
          <a:xfrm>
            <a:off x="2161416" y="1169213"/>
            <a:ext cx="9743037"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defRPr/>
            </a:pPr>
            <a:r>
              <a:rPr lang="en-US" altLang="ko-KR" sz="2400" b="1" dirty="0" err="1">
                <a:solidFill>
                  <a:schemeClr val="accent5">
                    <a:lumMod val="50000"/>
                  </a:schemeClr>
                </a:solidFill>
                <a:latin typeface="Phetsarath OT" charset="0"/>
                <a:ea typeface="굴림" pitchFamily="34" charset="-127"/>
                <a:cs typeface="Phetsarath OT" charset="0"/>
              </a:rPr>
              <a:t>ມູນຄ່າປະຈຸບັນສຸທິ</a:t>
            </a:r>
            <a:r>
              <a:rPr lang="en-US" altLang="ko-KR" sz="2400" b="1" dirty="0">
                <a:solidFill>
                  <a:schemeClr val="accent5">
                    <a:lumMod val="50000"/>
                  </a:schemeClr>
                </a:solidFill>
                <a:latin typeface="Phetsarath OT" charset="0"/>
                <a:ea typeface="굴림" pitchFamily="34" charset="-127"/>
                <a:cs typeface="Phetsarath OT" charset="0"/>
              </a:rPr>
              <a:t> </a:t>
            </a:r>
          </a:p>
        </p:txBody>
      </p:sp>
      <p:grpSp>
        <p:nvGrpSpPr>
          <p:cNvPr id="31" name="Group 30"/>
          <p:cNvGrpSpPr/>
          <p:nvPr/>
        </p:nvGrpSpPr>
        <p:grpSpPr>
          <a:xfrm>
            <a:off x="1718177" y="1132030"/>
            <a:ext cx="404793" cy="533962"/>
            <a:chOff x="5770331" y="1112579"/>
            <a:chExt cx="335168" cy="478633"/>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7"/>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2</a:t>
              </a:r>
            </a:p>
          </p:txBody>
        </p:sp>
      </p:grpSp>
      <p:grpSp>
        <p:nvGrpSpPr>
          <p:cNvPr id="7" name="Group 6"/>
          <p:cNvGrpSpPr/>
          <p:nvPr/>
        </p:nvGrpSpPr>
        <p:grpSpPr>
          <a:xfrm>
            <a:off x="2087912" y="2022557"/>
            <a:ext cx="6848486" cy="1740179"/>
            <a:chOff x="2429139" y="1407797"/>
            <a:chExt cx="7321457" cy="1893106"/>
          </a:xfrm>
        </p:grpSpPr>
        <p:grpSp>
          <p:nvGrpSpPr>
            <p:cNvPr id="8" name="Group 7"/>
            <p:cNvGrpSpPr/>
            <p:nvPr/>
          </p:nvGrpSpPr>
          <p:grpSpPr>
            <a:xfrm>
              <a:off x="4529133" y="1754780"/>
              <a:ext cx="5221463" cy="1202623"/>
              <a:chOff x="2855276" y="-66899"/>
              <a:chExt cx="5221463" cy="1202623"/>
            </a:xfrm>
          </p:grpSpPr>
          <p:sp>
            <p:nvSpPr>
              <p:cNvPr id="13" name="Snip and Round Single Corner Rectangle 53"/>
              <p:cNvSpPr/>
              <p:nvPr/>
            </p:nvSpPr>
            <p:spPr>
              <a:xfrm rot="5400000">
                <a:off x="4854924" y="-2066547"/>
                <a:ext cx="1202623" cy="5201920"/>
              </a:xfrm>
              <a:prstGeom prst="snip1Rect">
                <a:avLst/>
              </a:prstGeom>
              <a:solidFill>
                <a:schemeClr val="bg1">
                  <a:alpha val="90000"/>
                </a:schemeClr>
              </a:solidFill>
              <a:ln w="19050">
                <a:solidFill>
                  <a:srgbClr val="00B050">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Round Same Side Corner Rectangle 4"/>
              <p:cNvSpPr/>
              <p:nvPr/>
            </p:nvSpPr>
            <p:spPr>
              <a:xfrm>
                <a:off x="2926080" y="51261"/>
                <a:ext cx="5150659" cy="947568"/>
              </a:xfrm>
              <a:prstGeom prst="round2Diag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5750" indent="-285750">
                  <a:lnSpc>
                    <a:spcPct val="150000"/>
                  </a:lnSpc>
                  <a:buBlip>
                    <a:blip r:embed="rId3"/>
                  </a:buBlip>
                </a:pPr>
                <a:r>
                  <a:rPr lang="en-US" altLang="en-US" sz="1400" dirty="0">
                    <a:latin typeface="Phetsarath OT" charset="0"/>
                    <a:cs typeface="Phetsarath OT" charset="0"/>
                  </a:rPr>
                  <a:t>the present value of net cash flows</a:t>
                </a:r>
              </a:p>
              <a:p>
                <a:pPr marL="285750" indent="-285750">
                  <a:lnSpc>
                    <a:spcPct val="150000"/>
                  </a:lnSpc>
                  <a:buBlip>
                    <a:blip r:embed="rId3"/>
                  </a:buBlip>
                </a:pPr>
                <a:r>
                  <a:rPr lang="en-US" altLang="en-US" sz="1400" dirty="0">
                    <a:latin typeface="Phetsarath OT" charset="0"/>
                    <a:cs typeface="Phetsarath OT" charset="0"/>
                  </a:rPr>
                  <a:t>discounted by firm’s required return</a:t>
                </a:r>
                <a:endParaRPr lang="en-US" sz="1400" dirty="0">
                  <a:latin typeface="Phetsarath OT" charset="0"/>
                  <a:cs typeface="Phetsarath OT" charset="0"/>
                </a:endParaRPr>
              </a:p>
            </p:txBody>
          </p:sp>
        </p:grpSp>
        <p:grpSp>
          <p:nvGrpSpPr>
            <p:cNvPr id="9" name="Group 8"/>
            <p:cNvGrpSpPr/>
            <p:nvPr/>
          </p:nvGrpSpPr>
          <p:grpSpPr>
            <a:xfrm>
              <a:off x="2429139" y="1407797"/>
              <a:ext cx="2590517" cy="1893106"/>
              <a:chOff x="743363" y="-60697"/>
              <a:chExt cx="2669259" cy="1219247"/>
            </a:xfrm>
          </p:grpSpPr>
          <p:sp>
            <p:nvSpPr>
              <p:cNvPr id="10" name="Rounded Rectangle 51"/>
              <p:cNvSpPr/>
              <p:nvPr/>
            </p:nvSpPr>
            <p:spPr>
              <a:xfrm>
                <a:off x="990155" y="-60697"/>
                <a:ext cx="2154490" cy="1219247"/>
              </a:xfrm>
              <a:prstGeom prst="donut">
                <a:avLst>
                  <a:gd name="adj" fmla="val 11401"/>
                </a:avLst>
              </a:prstGeom>
              <a:solidFill>
                <a:schemeClr val="accent6"/>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6"/>
              <p:cNvSpPr/>
              <p:nvPr/>
            </p:nvSpPr>
            <p:spPr>
              <a:xfrm>
                <a:off x="743363" y="54404"/>
                <a:ext cx="2669259" cy="1005654"/>
              </a:xfrm>
              <a:prstGeom prst="donu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dirty="0" err="1">
                    <a:solidFill>
                      <a:srgbClr val="FF0000"/>
                    </a:solidFill>
                    <a:latin typeface="Phetsarath OT" charset="0"/>
                    <a:cs typeface="Phetsarath OT" charset="0"/>
                  </a:rPr>
                  <a:t>ມູນຄ່າປະຈຸບັນສຸທິ</a:t>
                </a:r>
                <a:r>
                  <a:rPr lang="en-US" sz="1400" b="1" dirty="0">
                    <a:solidFill>
                      <a:srgbClr val="FF0000"/>
                    </a:solidFill>
                    <a:latin typeface="Phetsarath OT" charset="0"/>
                    <a:cs typeface="Phetsarath OT" charset="0"/>
                  </a:rPr>
                  <a:t> (NPV)</a:t>
                </a:r>
                <a:endParaRPr lang="en-US" sz="1400" b="1" kern="1200" dirty="0">
                  <a:solidFill>
                    <a:srgbClr val="FF0000"/>
                  </a:solidFill>
                </a:endParaRPr>
              </a:p>
            </p:txBody>
          </p:sp>
        </p:grpSp>
      </p:grpSp>
      <p:grpSp>
        <p:nvGrpSpPr>
          <p:cNvPr id="15" name="Group 14"/>
          <p:cNvGrpSpPr/>
          <p:nvPr/>
        </p:nvGrpSpPr>
        <p:grpSpPr>
          <a:xfrm>
            <a:off x="6046691" y="4695402"/>
            <a:ext cx="2911533" cy="631379"/>
            <a:chOff x="6273343" y="4021633"/>
            <a:chExt cx="2911533" cy="631379"/>
          </a:xfrm>
        </p:grpSpPr>
        <p:sp>
          <p:nvSpPr>
            <p:cNvPr id="16" name="Up Arrow 15"/>
            <p:cNvSpPr/>
            <p:nvPr/>
          </p:nvSpPr>
          <p:spPr>
            <a:xfrm rot="10800000">
              <a:off x="6273343" y="4129039"/>
              <a:ext cx="494463" cy="523973"/>
            </a:xfrm>
            <a:prstGeom prst="upArrow">
              <a:avLst/>
            </a:prstGeom>
            <a:solidFill>
              <a:schemeClr val="accent2">
                <a:lumMod val="75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tangle 16"/>
            <p:cNvSpPr/>
            <p:nvPr/>
          </p:nvSpPr>
          <p:spPr>
            <a:xfrm>
              <a:off x="6645398" y="4021633"/>
              <a:ext cx="2539478" cy="307777"/>
            </a:xfrm>
            <a:prstGeom prst="rect">
              <a:avLst/>
            </a:prstGeom>
            <a:ln>
              <a:solidFill>
                <a:schemeClr val="accent6">
                  <a:lumMod val="50000"/>
                </a:schemeClr>
              </a:solidFill>
            </a:ln>
          </p:spPr>
          <p:txBody>
            <a:bodyPr wrap="none">
              <a:spAutoFit/>
            </a:bodyPr>
            <a:lstStyle/>
            <a:p>
              <a:r>
                <a:rPr lang="en-US" altLang="en-US" sz="1400" i="1" dirty="0" err="1">
                  <a:latin typeface="Phetsarath OT" charset="0"/>
                  <a:cs typeface="Phetsarath OT" charset="0"/>
                </a:rPr>
                <a:t>ຖ້າ</a:t>
              </a:r>
              <a:r>
                <a:rPr lang="en-US" altLang="en-US" sz="1400" i="1" dirty="0">
                  <a:latin typeface="Phetsarath OT" charset="0"/>
                  <a:cs typeface="Phetsarath OT" charset="0"/>
                </a:rPr>
                <a:t> NPV </a:t>
              </a:r>
              <a:r>
                <a:rPr lang="en-US" altLang="en-US" sz="1400" i="1" dirty="0" err="1">
                  <a:latin typeface="Phetsarath OT" charset="0"/>
                  <a:cs typeface="Phetsarath OT" charset="0"/>
                </a:rPr>
                <a:t>ມີຄ່າລົບ</a:t>
              </a:r>
              <a:r>
                <a:rPr lang="en-US" altLang="en-US" sz="1400" i="1" dirty="0">
                  <a:latin typeface="Phetsarath OT" charset="0"/>
                  <a:cs typeface="Phetsarath OT" charset="0"/>
                </a:rPr>
                <a:t>, </a:t>
              </a:r>
              <a:r>
                <a:rPr lang="en-US" altLang="en-US" sz="1400" i="1" dirty="0" err="1">
                  <a:solidFill>
                    <a:srgbClr val="FF0000"/>
                  </a:solidFill>
                  <a:latin typeface="Phetsarath OT" charset="0"/>
                  <a:cs typeface="Phetsarath OT" charset="0"/>
                </a:rPr>
                <a:t>ໂຄງການບໍ່ມີກຳໄລ</a:t>
              </a:r>
              <a:endParaRPr lang="en-US" sz="1400" dirty="0">
                <a:solidFill>
                  <a:srgbClr val="FF0000"/>
                </a:solidFill>
              </a:endParaRPr>
            </a:p>
          </p:txBody>
        </p:sp>
      </p:grpSp>
      <p:grpSp>
        <p:nvGrpSpPr>
          <p:cNvPr id="18" name="Group 17"/>
          <p:cNvGrpSpPr/>
          <p:nvPr/>
        </p:nvGrpSpPr>
        <p:grpSpPr>
          <a:xfrm>
            <a:off x="2242266" y="4390161"/>
            <a:ext cx="4189617" cy="615900"/>
            <a:chOff x="2468918" y="3716392"/>
            <a:chExt cx="4189617" cy="615900"/>
          </a:xfrm>
        </p:grpSpPr>
        <p:sp>
          <p:nvSpPr>
            <p:cNvPr id="19" name="Rectangle 18"/>
            <p:cNvSpPr/>
            <p:nvPr/>
          </p:nvSpPr>
          <p:spPr>
            <a:xfrm>
              <a:off x="2817419" y="4024515"/>
              <a:ext cx="3841116" cy="307777"/>
            </a:xfrm>
            <a:prstGeom prst="rect">
              <a:avLst/>
            </a:prstGeom>
            <a:ln>
              <a:solidFill>
                <a:schemeClr val="accent6">
                  <a:lumMod val="50000"/>
                </a:schemeClr>
              </a:solidFill>
            </a:ln>
          </p:spPr>
          <p:txBody>
            <a:bodyPr wrap="none">
              <a:spAutoFit/>
            </a:bodyPr>
            <a:lstStyle/>
            <a:p>
              <a:r>
                <a:rPr lang="en-US" altLang="en-US" sz="1400" i="1" dirty="0" err="1">
                  <a:latin typeface="Phetsarath OT" charset="0"/>
                  <a:cs typeface="Phetsarath OT" charset="0"/>
                </a:rPr>
                <a:t>ຖ້າ</a:t>
              </a:r>
              <a:r>
                <a:rPr lang="en-US" altLang="en-US" sz="1400" i="1" dirty="0">
                  <a:latin typeface="Phetsarath OT" charset="0"/>
                  <a:cs typeface="Phetsarath OT" charset="0"/>
                </a:rPr>
                <a:t> NPV </a:t>
              </a:r>
              <a:r>
                <a:rPr lang="en-US" altLang="en-US" sz="1400" i="1" dirty="0" err="1">
                  <a:latin typeface="Phetsarath OT" charset="0"/>
                  <a:cs typeface="Phetsarath OT" charset="0"/>
                </a:rPr>
                <a:t>ມີຄ່າບວກ</a:t>
              </a:r>
              <a:r>
                <a:rPr lang="en-US" altLang="en-US" sz="1400" i="1" dirty="0">
                  <a:latin typeface="Phetsarath OT" charset="0"/>
                  <a:cs typeface="Phetsarath OT" charset="0"/>
                </a:rPr>
                <a:t>, </a:t>
              </a:r>
              <a:r>
                <a:rPr lang="en-US" altLang="en-US" sz="1400" i="1" dirty="0" err="1">
                  <a:latin typeface="Phetsarath OT" charset="0"/>
                  <a:cs typeface="Phetsarath OT" charset="0"/>
                </a:rPr>
                <a:t>ຕອບຮັບໂຄງການ</a:t>
              </a:r>
              <a:r>
                <a:rPr lang="en-US" altLang="en-US" sz="1400" i="1" dirty="0">
                  <a:latin typeface="Phetsarath OT" charset="0"/>
                  <a:cs typeface="Phetsarath OT" charset="0"/>
                </a:rPr>
                <a:t> </a:t>
              </a:r>
              <a:r>
                <a:rPr lang="en-US" altLang="en-US" sz="1400" i="1" dirty="0" err="1">
                  <a:latin typeface="Phetsarath OT" charset="0"/>
                  <a:cs typeface="Phetsarath OT" charset="0"/>
                </a:rPr>
                <a:t>ຫຼື</a:t>
              </a:r>
              <a:r>
                <a:rPr lang="en-US" altLang="en-US" sz="1400" i="1" dirty="0">
                  <a:latin typeface="Phetsarath OT" charset="0"/>
                  <a:cs typeface="Phetsarath OT" charset="0"/>
                </a:rPr>
                <a:t> </a:t>
              </a:r>
              <a:r>
                <a:rPr lang="en-US" altLang="en-US" sz="1400" i="1" dirty="0" err="1">
                  <a:solidFill>
                    <a:srgbClr val="FF0000"/>
                  </a:solidFill>
                  <a:latin typeface="Phetsarath OT" charset="0"/>
                  <a:cs typeface="Phetsarath OT" charset="0"/>
                </a:rPr>
                <a:t>ໂຄງການມີກຳໄລ</a:t>
              </a:r>
              <a:endParaRPr lang="en-US" sz="1400" dirty="0">
                <a:solidFill>
                  <a:srgbClr val="FF0000"/>
                </a:solidFill>
              </a:endParaRPr>
            </a:p>
          </p:txBody>
        </p:sp>
        <p:sp>
          <p:nvSpPr>
            <p:cNvPr id="20" name="Up Arrow 19"/>
            <p:cNvSpPr/>
            <p:nvPr/>
          </p:nvSpPr>
          <p:spPr>
            <a:xfrm>
              <a:off x="2468918" y="3716392"/>
              <a:ext cx="445855" cy="523973"/>
            </a:xfrm>
            <a:prstGeom prst="upArrow">
              <a:avLst/>
            </a:prstGeom>
            <a:solidFill>
              <a:schemeClr val="accent2">
                <a:lumMod val="75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1" name="Plus 6"/>
          <p:cNvSpPr/>
          <p:nvPr/>
        </p:nvSpPr>
        <p:spPr>
          <a:xfrm>
            <a:off x="5334410" y="4670175"/>
            <a:ext cx="547881" cy="943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p:txBody>
      </p:sp>
      <p:grpSp>
        <p:nvGrpSpPr>
          <p:cNvPr id="22" name="Group 21"/>
          <p:cNvGrpSpPr/>
          <p:nvPr/>
        </p:nvGrpSpPr>
        <p:grpSpPr>
          <a:xfrm>
            <a:off x="4316951" y="3889089"/>
            <a:ext cx="431682" cy="400963"/>
            <a:chOff x="7254341" y="3795924"/>
            <a:chExt cx="794869" cy="400963"/>
          </a:xfrm>
        </p:grpSpPr>
        <p:sp>
          <p:nvSpPr>
            <p:cNvPr id="23" name="Equal 22"/>
            <p:cNvSpPr/>
            <p:nvPr/>
          </p:nvSpPr>
          <p:spPr>
            <a:xfrm>
              <a:off x="7254341" y="3795924"/>
              <a:ext cx="794869" cy="400963"/>
            </a:xfrm>
            <a:prstGeom prst="mathEqual">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4" name="Equal 10"/>
            <p:cNvSpPr/>
            <p:nvPr/>
          </p:nvSpPr>
          <p:spPr>
            <a:xfrm>
              <a:off x="7359701" y="3878522"/>
              <a:ext cx="584150" cy="2357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endParaRPr lang="en-US" sz="4400" kern="1200"/>
            </a:p>
          </p:txBody>
        </p:sp>
      </p:grpSp>
      <p:grpSp>
        <p:nvGrpSpPr>
          <p:cNvPr id="25" name="Group 24"/>
          <p:cNvGrpSpPr/>
          <p:nvPr/>
        </p:nvGrpSpPr>
        <p:grpSpPr>
          <a:xfrm>
            <a:off x="2022223" y="3811379"/>
            <a:ext cx="2268689" cy="530635"/>
            <a:chOff x="413607" y="3883913"/>
            <a:chExt cx="2791914" cy="621677"/>
          </a:xfrm>
          <a:solidFill>
            <a:schemeClr val="bg1"/>
          </a:solidFill>
        </p:grpSpPr>
        <p:grpSp>
          <p:nvGrpSpPr>
            <p:cNvPr id="27" name="Group 26"/>
            <p:cNvGrpSpPr/>
            <p:nvPr/>
          </p:nvGrpSpPr>
          <p:grpSpPr>
            <a:xfrm>
              <a:off x="413607" y="3883913"/>
              <a:ext cx="2791914" cy="621677"/>
              <a:chOff x="1366" y="1803466"/>
              <a:chExt cx="1811734" cy="1811734"/>
            </a:xfrm>
            <a:grpFill/>
          </p:grpSpPr>
          <p:sp>
            <p:nvSpPr>
              <p:cNvPr id="29" name="Oval 49"/>
              <p:cNvSpPr/>
              <p:nvPr/>
            </p:nvSpPr>
            <p:spPr>
              <a:xfrm>
                <a:off x="1366" y="1803466"/>
                <a:ext cx="1811734" cy="1811734"/>
              </a:xfrm>
              <a:prstGeom prst="roundRect">
                <a:avLst/>
              </a:prstGeom>
              <a:grpFill/>
              <a:ln w="19050">
                <a:solidFill>
                  <a:schemeClr val="accent6">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Oval 4"/>
              <p:cNvSpPr/>
              <p:nvPr/>
            </p:nvSpPr>
            <p:spPr>
              <a:xfrm>
                <a:off x="266688" y="2068788"/>
                <a:ext cx="1281090" cy="1281090"/>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p>
            </p:txBody>
          </p:sp>
        </p:grpSp>
        <mc:AlternateContent xmlns:mc="http://schemas.openxmlformats.org/markup-compatibility/2006" xmlns:a14="http://schemas.microsoft.com/office/drawing/2010/main">
          <mc:Choice Requires="a14">
            <p:sp>
              <p:nvSpPr>
                <p:cNvPr id="28" name="TextBox 27"/>
                <p:cNvSpPr txBox="1"/>
                <p:nvPr/>
              </p:nvSpPr>
              <p:spPr>
                <a:xfrm>
                  <a:off x="455616" y="4024515"/>
                  <a:ext cx="2654156" cy="402501"/>
                </a:xfrm>
                <a:prstGeom prst="rect">
                  <a:avLst/>
                </a:prstGeom>
                <a:grp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1400" i="1" smtClean="0">
                            <a:latin typeface="Cambria Math"/>
                            <a:cs typeface="Phetsarath OT" charset="0"/>
                          </a:rPr>
                          <m:t>ມູນຄ່າປະຈຸບັນສຸທິ</m:t>
                        </m:r>
                        <m:r>
                          <a:rPr lang="en-US" altLang="ja-JP" sz="1400" b="0" i="1" smtClean="0">
                            <a:latin typeface="Cambria Math" charset="0"/>
                            <a:cs typeface="Phetsarath OT" charset="0"/>
                          </a:rPr>
                          <m:t> </m:t>
                        </m:r>
                        <m:d>
                          <m:dPr>
                            <m:ctrlPr>
                              <a:rPr lang="en-US" altLang="ja-JP" sz="1400" i="1">
                                <a:latin typeface="Cambria Math" panose="02040503050406030204" pitchFamily="18" charset="0"/>
                                <a:cs typeface="Phetsarath OT" charset="0"/>
                              </a:rPr>
                            </m:ctrlPr>
                          </m:dPr>
                          <m:e>
                            <m:r>
                              <a:rPr lang="en-US" altLang="ja-JP" sz="1400" i="1">
                                <a:latin typeface="Cambria Math"/>
                                <a:cs typeface="Phetsarath OT" charset="0"/>
                              </a:rPr>
                              <m:t>𝑁𝑃𝑉</m:t>
                            </m:r>
                          </m:e>
                        </m:d>
                      </m:oMath>
                    </m:oMathPara>
                  </a14:m>
                  <a:endParaRPr lang="en-US"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55616" y="4024515"/>
                  <a:ext cx="2654156" cy="402501"/>
                </a:xfrm>
                <a:prstGeom prst="rect">
                  <a:avLst/>
                </a:prstGeom>
                <a:blipFill rotWithShape="0">
                  <a:blip r:embed="rId4"/>
                  <a:stretch>
                    <a:fillRect b="-17857"/>
                  </a:stretch>
                </a:blipFill>
              </p:spPr>
              <p:txBody>
                <a:bodyPr/>
                <a:lstStyle/>
                <a:p>
                  <a:r>
                    <a:rPr lang="en-US">
                      <a:noFill/>
                    </a:rPr>
                    <a:t> </a:t>
                  </a:r>
                </a:p>
              </p:txBody>
            </p:sp>
          </mc:Fallback>
        </mc:AlternateContent>
      </p:grpSp>
      <p:grpSp>
        <p:nvGrpSpPr>
          <p:cNvPr id="33" name="Group 32"/>
          <p:cNvGrpSpPr/>
          <p:nvPr/>
        </p:nvGrpSpPr>
        <p:grpSpPr>
          <a:xfrm>
            <a:off x="4751621" y="3831814"/>
            <a:ext cx="2572166" cy="530635"/>
            <a:chOff x="2949170" y="4651458"/>
            <a:chExt cx="3013480" cy="621677"/>
          </a:xfrm>
          <a:solidFill>
            <a:schemeClr val="bg1"/>
          </a:solidFill>
        </p:grpSpPr>
        <p:grpSp>
          <p:nvGrpSpPr>
            <p:cNvPr id="35" name="Group 34"/>
            <p:cNvGrpSpPr/>
            <p:nvPr/>
          </p:nvGrpSpPr>
          <p:grpSpPr>
            <a:xfrm>
              <a:off x="2949170" y="4651458"/>
              <a:ext cx="3013480" cy="621677"/>
              <a:chOff x="1366" y="1803466"/>
              <a:chExt cx="1811734" cy="1811734"/>
            </a:xfrm>
            <a:grpFill/>
          </p:grpSpPr>
          <p:sp>
            <p:nvSpPr>
              <p:cNvPr id="37" name="Oval 49"/>
              <p:cNvSpPr/>
              <p:nvPr/>
            </p:nvSpPr>
            <p:spPr>
              <a:xfrm>
                <a:off x="1366" y="1803466"/>
                <a:ext cx="1811734" cy="1811734"/>
              </a:xfrm>
              <a:prstGeom prst="roundRect">
                <a:avLst/>
              </a:prstGeom>
              <a:grpFill/>
              <a:ln w="19050">
                <a:solidFill>
                  <a:schemeClr val="accent6">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Oval 4"/>
              <p:cNvSpPr/>
              <p:nvPr/>
            </p:nvSpPr>
            <p:spPr>
              <a:xfrm>
                <a:off x="266688" y="2068788"/>
                <a:ext cx="1281090" cy="1281090"/>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p>
            </p:txBody>
          </p:sp>
        </p:grpSp>
        <mc:AlternateContent xmlns:mc="http://schemas.openxmlformats.org/markup-compatibility/2006" xmlns:a14="http://schemas.microsoft.com/office/drawing/2010/main">
          <mc:Choice Requires="a14">
            <p:sp>
              <p:nvSpPr>
                <p:cNvPr id="36" name="TextBox 35"/>
                <p:cNvSpPr txBox="1"/>
                <p:nvPr/>
              </p:nvSpPr>
              <p:spPr>
                <a:xfrm>
                  <a:off x="2974570" y="4759541"/>
                  <a:ext cx="2907631" cy="402501"/>
                </a:xfrm>
                <a:prstGeom prst="rect">
                  <a:avLst/>
                </a:prstGeom>
                <a:grpFill/>
              </p:spPr>
              <p:txBody>
                <a:bodyPr wrap="square" rtlCol="0">
                  <a:spAutoFit/>
                </a:bodyPr>
                <a:lstStyle/>
                <a:p>
                  <a14:m>
                    <m:oMath xmlns:m="http://schemas.openxmlformats.org/officeDocument/2006/math">
                      <m:r>
                        <a:rPr lang="en-US" altLang="ja-JP" sz="1400" i="1">
                          <a:latin typeface="Cambria Math" charset="0"/>
                          <a:ea typeface="Phetsarath" charset="0"/>
                          <a:cs typeface="Phetsarath" charset="0"/>
                        </a:rPr>
                        <m:t>ມູນຄ່າປະຈຸບັນ</m:t>
                      </m:r>
                    </m:oMath>
                  </a14:m>
                  <a:r>
                    <a:rPr lang="en-US" sz="1400" dirty="0" err="1">
                      <a:latin typeface="Phetsarath" charset="0"/>
                      <a:ea typeface="Phetsarath" charset="0"/>
                      <a:cs typeface="Phetsarath" charset="0"/>
                    </a:rPr>
                    <a:t>ຂອງລາຍຮັບ</a:t>
                  </a:r>
                  <a:endParaRPr lang="en-US" sz="1400" dirty="0">
                    <a:latin typeface="Phetsarath" charset="0"/>
                    <a:ea typeface="Phetsarath" charset="0"/>
                    <a:cs typeface="Phetsarath"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2974570" y="4759541"/>
                  <a:ext cx="2907631" cy="402501"/>
                </a:xfrm>
                <a:prstGeom prst="rect">
                  <a:avLst/>
                </a:prstGeom>
                <a:blipFill rotWithShape="0">
                  <a:blip r:embed="rId5"/>
                  <a:stretch>
                    <a:fillRect l="-983" t="-3571" b="-17857"/>
                  </a:stretch>
                </a:blipFill>
              </p:spPr>
              <p:txBody>
                <a:bodyPr/>
                <a:lstStyle/>
                <a:p>
                  <a:r>
                    <a:rPr lang="en-US">
                      <a:noFill/>
                    </a:rPr>
                    <a:t> </a:t>
                  </a:r>
                </a:p>
              </p:txBody>
            </p:sp>
          </mc:Fallback>
        </mc:AlternateContent>
      </p:grpSp>
      <p:grpSp>
        <p:nvGrpSpPr>
          <p:cNvPr id="39" name="Group 38"/>
          <p:cNvGrpSpPr/>
          <p:nvPr/>
        </p:nvGrpSpPr>
        <p:grpSpPr>
          <a:xfrm>
            <a:off x="7870350" y="3831813"/>
            <a:ext cx="1803112" cy="530635"/>
            <a:chOff x="6177049" y="4651457"/>
            <a:chExt cx="3013480" cy="621677"/>
          </a:xfrm>
          <a:solidFill>
            <a:schemeClr val="bg1"/>
          </a:solidFill>
        </p:grpSpPr>
        <p:grpSp>
          <p:nvGrpSpPr>
            <p:cNvPr id="40" name="Group 39"/>
            <p:cNvGrpSpPr/>
            <p:nvPr/>
          </p:nvGrpSpPr>
          <p:grpSpPr>
            <a:xfrm>
              <a:off x="6177049" y="4651457"/>
              <a:ext cx="3013480" cy="621677"/>
              <a:chOff x="1366" y="1803466"/>
              <a:chExt cx="1811734" cy="1811734"/>
            </a:xfrm>
            <a:grpFill/>
          </p:grpSpPr>
          <p:sp>
            <p:nvSpPr>
              <p:cNvPr id="42" name="Oval 49"/>
              <p:cNvSpPr/>
              <p:nvPr/>
            </p:nvSpPr>
            <p:spPr>
              <a:xfrm>
                <a:off x="1366" y="1803466"/>
                <a:ext cx="1811734" cy="1811734"/>
              </a:xfrm>
              <a:prstGeom prst="roundRect">
                <a:avLst/>
              </a:prstGeom>
              <a:solidFill>
                <a:schemeClr val="bg1"/>
              </a:solidFill>
              <a:ln w="19050">
                <a:solidFill>
                  <a:schemeClr val="accent6">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Oval 4"/>
              <p:cNvSpPr/>
              <p:nvPr/>
            </p:nvSpPr>
            <p:spPr>
              <a:xfrm>
                <a:off x="266688" y="2068788"/>
                <a:ext cx="1281090" cy="1281090"/>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p>
            </p:txBody>
          </p:sp>
        </p:grpSp>
        <mc:AlternateContent xmlns:mc="http://schemas.openxmlformats.org/markup-compatibility/2006" xmlns:a14="http://schemas.microsoft.com/office/drawing/2010/main">
          <mc:Choice Requires="a14">
            <p:sp>
              <p:nvSpPr>
                <p:cNvPr id="41" name="TextBox 40"/>
                <p:cNvSpPr txBox="1"/>
                <p:nvPr/>
              </p:nvSpPr>
              <p:spPr>
                <a:xfrm>
                  <a:off x="6255420" y="4748381"/>
                  <a:ext cx="2907630" cy="402501"/>
                </a:xfrm>
                <a:prstGeom prst="rect">
                  <a:avLst/>
                </a:prstGeom>
                <a:grp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1400" b="0" i="1" dirty="0" smtClean="0">
                            <a:latin typeface="Phetsarath" charset="0"/>
                            <a:ea typeface="Phetsarath" charset="0"/>
                            <a:cs typeface="Phetsarath" charset="0"/>
                          </a:rPr>
                          <m:t>ມູນຄ່າປະຈຸບັນຂອງລາຍຈ່າຍ</m:t>
                        </m:r>
                      </m:oMath>
                    </m:oMathPara>
                  </a14:m>
                  <a:endParaRPr lang="en-US" sz="1400" dirty="0">
                    <a:latin typeface="Phetsarath" charset="0"/>
                    <a:ea typeface="Phetsarath" charset="0"/>
                    <a:cs typeface="Phetsarath" charset="0"/>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6255420" y="4748381"/>
                  <a:ext cx="2907630" cy="402501"/>
                </a:xfrm>
                <a:prstGeom prst="rect">
                  <a:avLst/>
                </a:prstGeom>
                <a:blipFill rotWithShape="0">
                  <a:blip r:embed="rId6"/>
                  <a:stretch>
                    <a:fillRect l="-1404" t="-1754" r="-10526" b="-14035"/>
                  </a:stretch>
                </a:blipFill>
              </p:spPr>
              <p:txBody>
                <a:bodyPr/>
                <a:lstStyle/>
                <a:p>
                  <a:r>
                    <a:rPr lang="en-US">
                      <a:noFill/>
                    </a:rPr>
                    <a:t> </a:t>
                  </a:r>
                </a:p>
              </p:txBody>
            </p:sp>
          </mc:Fallback>
        </mc:AlternateContent>
      </p:grpSp>
      <p:pic>
        <p:nvPicPr>
          <p:cNvPr id="4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12398" y="4013370"/>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8366615" y="2747136"/>
            <a:ext cx="405290" cy="276999"/>
          </a:xfrm>
          <a:prstGeom prst="rect">
            <a:avLst/>
          </a:prstGeom>
          <a:noFill/>
        </p:spPr>
        <p:txBody>
          <a:bodyPr wrap="square" rtlCol="0">
            <a:spAutoFit/>
          </a:bodyPr>
          <a:lstStyle/>
          <a:p>
            <a:r>
              <a:rPr lang="en-US" sz="1200" dirty="0">
                <a:solidFill>
                  <a:srgbClr val="FF0000"/>
                </a:solidFill>
              </a:rPr>
              <a:t>#3</a:t>
            </a:r>
            <a:endParaRPr lang="th-TH" sz="1200" dirty="0">
              <a:solidFill>
                <a:srgbClr val="FF0000"/>
              </a:solidFill>
            </a:endParaRPr>
          </a:p>
        </p:txBody>
      </p:sp>
      <p:sp>
        <p:nvSpPr>
          <p:cNvPr id="46" name="TextBox 45"/>
          <p:cNvSpPr txBox="1"/>
          <p:nvPr/>
        </p:nvSpPr>
        <p:spPr>
          <a:xfrm>
            <a:off x="1682622" y="3978129"/>
            <a:ext cx="405290" cy="276999"/>
          </a:xfrm>
          <a:prstGeom prst="rect">
            <a:avLst/>
          </a:prstGeom>
          <a:noFill/>
        </p:spPr>
        <p:txBody>
          <a:bodyPr wrap="square" rtlCol="0">
            <a:spAutoFit/>
          </a:bodyPr>
          <a:lstStyle/>
          <a:p>
            <a:r>
              <a:rPr lang="en-US" sz="1200" dirty="0">
                <a:solidFill>
                  <a:srgbClr val="FF0000"/>
                </a:solidFill>
              </a:rPr>
              <a:t>#4</a:t>
            </a:r>
            <a:endParaRPr lang="th-TH" sz="1200" dirty="0">
              <a:solidFill>
                <a:srgbClr val="FF0000"/>
              </a:solidFill>
            </a:endParaRPr>
          </a:p>
        </p:txBody>
      </p:sp>
      <p:sp>
        <p:nvSpPr>
          <p:cNvPr id="47" name="TextBox 46"/>
          <p:cNvSpPr txBox="1"/>
          <p:nvPr/>
        </p:nvSpPr>
        <p:spPr>
          <a:xfrm>
            <a:off x="1731222" y="4710790"/>
            <a:ext cx="405290" cy="276999"/>
          </a:xfrm>
          <a:prstGeom prst="rect">
            <a:avLst/>
          </a:prstGeom>
          <a:noFill/>
        </p:spPr>
        <p:txBody>
          <a:bodyPr wrap="square" rtlCol="0">
            <a:spAutoFit/>
          </a:bodyPr>
          <a:lstStyle/>
          <a:p>
            <a:r>
              <a:rPr lang="en-US" sz="1200" dirty="0">
                <a:solidFill>
                  <a:srgbClr val="FF0000"/>
                </a:solidFill>
              </a:rPr>
              <a:t>#5</a:t>
            </a:r>
            <a:endParaRPr lang="th-TH" sz="1200" dirty="0">
              <a:solidFill>
                <a:srgbClr val="FF0000"/>
              </a:solidFill>
            </a:endParaRPr>
          </a:p>
        </p:txBody>
      </p:sp>
    </p:spTree>
    <p:extLst>
      <p:ext uri="{BB962C8B-B14F-4D97-AF65-F5344CB8AC3E}">
        <p14:creationId xmlns:p14="http://schemas.microsoft.com/office/powerpoint/2010/main" val="1629490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342900" indent="-342900">
              <a:lnSpc>
                <a:spcPct val="100000"/>
              </a:lnSpc>
              <a:buFont typeface="+mj-lt"/>
              <a:buAutoNum type="arabicPeriod" startAt="2"/>
            </a:pPr>
            <a:r>
              <a:rPr lang="en-US" altLang="ko-KR" sz="2800" b="1" dirty="0" err="1">
                <a:solidFill>
                  <a:schemeClr val="accent5">
                    <a:lumMod val="50000"/>
                  </a:schemeClr>
                </a:solidFill>
                <a:latin typeface="Phetsarath OT" charset="0"/>
                <a:ea typeface="굴림" pitchFamily="50" charset="-127"/>
                <a:cs typeface="Phetsarath OT" charset="0"/>
              </a:rPr>
              <a:t>ມູນຄ່າປະຈຸບັນ</a:t>
            </a:r>
            <a:r>
              <a:rPr lang="en-US" altLang="ko-KR" sz="2800" b="1" dirty="0">
                <a:solidFill>
                  <a:schemeClr val="accent5">
                    <a:lumMod val="50000"/>
                  </a:schemeClr>
                </a:solidFill>
                <a:latin typeface="Phetsarath OT" charset="0"/>
                <a:ea typeface="굴림" pitchFamily="50" charset="-127"/>
                <a:cs typeface="Phetsarath OT" charset="0"/>
              </a:rPr>
              <a:t> </a:t>
            </a:r>
            <a:r>
              <a:rPr lang="en-US" altLang="ko-KR" sz="2800" b="1" dirty="0" err="1">
                <a:solidFill>
                  <a:schemeClr val="accent5">
                    <a:lumMod val="50000"/>
                  </a:schemeClr>
                </a:solidFill>
                <a:latin typeface="Phetsarath OT" charset="0"/>
                <a:ea typeface="굴림" pitchFamily="50" charset="-127"/>
                <a:cs typeface="Phetsarath OT" charset="0"/>
              </a:rPr>
              <a:t>ແລະ</a:t>
            </a:r>
            <a:r>
              <a:rPr lang="en-US" altLang="ko-KR" sz="2800" b="1" dirty="0">
                <a:solidFill>
                  <a:schemeClr val="accent5">
                    <a:lumMod val="50000"/>
                  </a:schemeClr>
                </a:solidFill>
                <a:latin typeface="Phetsarath OT" charset="0"/>
                <a:ea typeface="굴림" pitchFamily="50" charset="-127"/>
                <a:cs typeface="Phetsarath OT" charset="0"/>
              </a:rPr>
              <a:t> </a:t>
            </a:r>
            <a:r>
              <a:rPr lang="en-US" altLang="ko-KR" sz="2800" b="1" dirty="0" err="1">
                <a:solidFill>
                  <a:schemeClr val="accent5">
                    <a:lumMod val="50000"/>
                  </a:schemeClr>
                </a:solidFill>
                <a:latin typeface="Phetsarath OT" charset="0"/>
                <a:ea typeface="굴림" pitchFamily="50" charset="-127"/>
                <a:cs typeface="Phetsarath OT" charset="0"/>
              </a:rPr>
              <a:t>ປະຈຸບັນສຸດທິ</a:t>
            </a:r>
            <a:endParaRPr lang="en-US" altLang="ko-KR" sz="2800" b="1" dirty="0">
              <a:solidFill>
                <a:schemeClr val="accent5">
                  <a:lumMod val="50000"/>
                </a:schemeClr>
              </a:solidFill>
              <a:latin typeface="Phetsarath OT" charset="0"/>
              <a:ea typeface="굴림" pitchFamily="50" charset="-127"/>
              <a:cs typeface="Phetsarath OT" charset="0"/>
            </a:endParaRPr>
          </a:p>
        </p:txBody>
      </p:sp>
      <p:sp>
        <p:nvSpPr>
          <p:cNvPr id="26" name="Rectangle 5"/>
          <p:cNvSpPr txBox="1">
            <a:spLocks/>
          </p:cNvSpPr>
          <p:nvPr/>
        </p:nvSpPr>
        <p:spPr>
          <a:xfrm>
            <a:off x="2161416" y="1169213"/>
            <a:ext cx="9743037"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defRPr/>
            </a:pPr>
            <a:r>
              <a:rPr lang="en-US" altLang="ko-KR" sz="2400" b="1" dirty="0" err="1">
                <a:solidFill>
                  <a:schemeClr val="accent5">
                    <a:lumMod val="50000"/>
                  </a:schemeClr>
                </a:solidFill>
                <a:latin typeface="Phetsarath OT" charset="0"/>
                <a:ea typeface="굴림" pitchFamily="34" charset="-127"/>
                <a:cs typeface="Phetsarath OT" charset="0"/>
              </a:rPr>
              <a:t>ມູນຄ່າປະຈຸບັນສຸທິ</a:t>
            </a:r>
            <a:r>
              <a:rPr lang="en-US" altLang="ko-KR" sz="2400" b="1" dirty="0">
                <a:solidFill>
                  <a:schemeClr val="accent5">
                    <a:lumMod val="50000"/>
                  </a:schemeClr>
                </a:solidFill>
                <a:latin typeface="Phetsarath OT" charset="0"/>
                <a:ea typeface="굴림" pitchFamily="34" charset="-127"/>
                <a:cs typeface="Phetsarath OT" charset="0"/>
              </a:rPr>
              <a:t> </a:t>
            </a:r>
          </a:p>
        </p:txBody>
      </p:sp>
      <p:grpSp>
        <p:nvGrpSpPr>
          <p:cNvPr id="31" name="Group 30"/>
          <p:cNvGrpSpPr/>
          <p:nvPr/>
        </p:nvGrpSpPr>
        <p:grpSpPr>
          <a:xfrm>
            <a:off x="1718177" y="1132030"/>
            <a:ext cx="404793" cy="533962"/>
            <a:chOff x="5770331" y="1112579"/>
            <a:chExt cx="335168" cy="478633"/>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7"/>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2</a:t>
              </a:r>
            </a:p>
          </p:txBody>
        </p:sp>
      </p:grpSp>
      <p:grpSp>
        <p:nvGrpSpPr>
          <p:cNvPr id="7" name="Group 6"/>
          <p:cNvGrpSpPr/>
          <p:nvPr/>
        </p:nvGrpSpPr>
        <p:grpSpPr>
          <a:xfrm>
            <a:off x="3828234" y="2399672"/>
            <a:ext cx="2964094" cy="871090"/>
            <a:chOff x="413607" y="3883913"/>
            <a:chExt cx="2791914" cy="621677"/>
          </a:xfrm>
          <a:solidFill>
            <a:schemeClr val="bg1"/>
          </a:solidFill>
        </p:grpSpPr>
        <p:grpSp>
          <p:nvGrpSpPr>
            <p:cNvPr id="8" name="Group 7"/>
            <p:cNvGrpSpPr/>
            <p:nvPr/>
          </p:nvGrpSpPr>
          <p:grpSpPr>
            <a:xfrm>
              <a:off x="413607" y="3883913"/>
              <a:ext cx="2791914" cy="621677"/>
              <a:chOff x="1366" y="1803466"/>
              <a:chExt cx="1811734" cy="1811734"/>
            </a:xfrm>
            <a:grpFill/>
          </p:grpSpPr>
          <p:sp>
            <p:nvSpPr>
              <p:cNvPr id="10" name="Oval 49"/>
              <p:cNvSpPr/>
              <p:nvPr/>
            </p:nvSpPr>
            <p:spPr>
              <a:xfrm>
                <a:off x="1366" y="1803466"/>
                <a:ext cx="1811734" cy="1811734"/>
              </a:xfrm>
              <a:prstGeom prst="roundRect">
                <a:avLst/>
              </a:prstGeom>
              <a:grpFill/>
              <a:ln w="19050">
                <a:solidFill>
                  <a:schemeClr val="accent6">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4"/>
              <p:cNvSpPr/>
              <p:nvPr/>
            </p:nvSpPr>
            <p:spPr>
              <a:xfrm>
                <a:off x="266688" y="2068788"/>
                <a:ext cx="1281090" cy="1281090"/>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p>
            </p:txBody>
          </p:sp>
        </p:grpSp>
        <mc:AlternateContent xmlns:mc="http://schemas.openxmlformats.org/markup-compatibility/2006" xmlns:a14="http://schemas.microsoft.com/office/drawing/2010/main">
          <mc:Choice Requires="a14">
            <p:sp>
              <p:nvSpPr>
                <p:cNvPr id="9" name="TextBox 8"/>
                <p:cNvSpPr txBox="1"/>
                <p:nvPr/>
              </p:nvSpPr>
              <p:spPr>
                <a:xfrm>
                  <a:off x="486364" y="3943340"/>
                  <a:ext cx="2654156" cy="502823"/>
                </a:xfrm>
                <a:prstGeom prst="rect">
                  <a:avLst/>
                </a:prstGeom>
                <a:grp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r>
                          <a:rPr lang="en-US" altLang="ja-JP" sz="1400" i="1">
                            <a:latin typeface="Cambria Math" panose="02040503050406030204" pitchFamily="18" charset="0"/>
                            <a:cs typeface="Phetsarath OT" charset="0"/>
                          </a:rPr>
                          <m:t>𝑁𝑃𝑉</m:t>
                        </m:r>
                        <m:r>
                          <a:rPr lang="en-US" altLang="ja-JP" sz="1400" i="1">
                            <a:latin typeface="Cambria Math" panose="02040503050406030204" pitchFamily="18" charset="0"/>
                            <a:cs typeface="Phetsarath OT" charset="0"/>
                          </a:rPr>
                          <m:t>=</m:t>
                        </m:r>
                        <m:nary>
                          <m:naryPr>
                            <m:chr m:val="∑"/>
                            <m:ctrlPr>
                              <a:rPr lang="en-US" altLang="ja-JP" sz="1400" i="1">
                                <a:latin typeface="Cambria Math" panose="02040503050406030204" pitchFamily="18" charset="0"/>
                                <a:cs typeface="Phetsarath OT" charset="0"/>
                              </a:rPr>
                            </m:ctrlPr>
                          </m:naryPr>
                          <m:sub>
                            <m:r>
                              <m:rPr>
                                <m:brk m:alnAt="23"/>
                              </m:rPr>
                              <a:rPr lang="en-US" altLang="ja-JP" sz="1400" i="1">
                                <a:latin typeface="Cambria Math" panose="02040503050406030204" pitchFamily="18" charset="0"/>
                                <a:cs typeface="Phetsarath OT" charset="0"/>
                              </a:rPr>
                              <m:t>𝑦</m:t>
                            </m:r>
                            <m:r>
                              <a:rPr lang="en-US" altLang="ja-JP" sz="1400" i="1">
                                <a:latin typeface="Cambria Math" panose="02040503050406030204" pitchFamily="18" charset="0"/>
                                <a:cs typeface="Phetsarath OT" charset="0"/>
                              </a:rPr>
                              <m:t>=</m:t>
                            </m:r>
                            <m:r>
                              <a:rPr lang="en-US" altLang="ja-JP" sz="1400" i="1">
                                <a:latin typeface="Cambria Math" panose="02040503050406030204" pitchFamily="18" charset="0"/>
                                <a:cs typeface="Phetsarath OT" charset="0"/>
                              </a:rPr>
                              <m:t>0</m:t>
                            </m:r>
                          </m:sub>
                          <m:sup>
                            <m:r>
                              <a:rPr lang="en-US" altLang="ja-JP" sz="1400" i="1">
                                <a:latin typeface="Cambria Math" panose="02040503050406030204" pitchFamily="18" charset="0"/>
                                <a:cs typeface="Phetsarath OT" charset="0"/>
                              </a:rPr>
                              <m:t>𝑛</m:t>
                            </m:r>
                          </m:sup>
                          <m:e>
                            <m:d>
                              <m:dPr>
                                <m:begChr m:val="["/>
                                <m:endChr m:val="]"/>
                                <m:ctrlPr>
                                  <a:rPr lang="en-US" altLang="ja-JP" sz="1400" i="1">
                                    <a:latin typeface="Cambria Math" panose="02040503050406030204" pitchFamily="18" charset="0"/>
                                    <a:cs typeface="Phetsarath OT" charset="0"/>
                                  </a:rPr>
                                </m:ctrlPr>
                              </m:dPr>
                              <m:e>
                                <m:f>
                                  <m:fPr>
                                    <m:ctrlPr>
                                      <a:rPr lang="en-US" altLang="ja-JP" sz="1400" i="1">
                                        <a:latin typeface="Cambria Math" panose="02040503050406030204" pitchFamily="18" charset="0"/>
                                        <a:cs typeface="Phetsarath OT" charset="0"/>
                                      </a:rPr>
                                    </m:ctrlPr>
                                  </m:fPr>
                                  <m:num>
                                    <m:sSub>
                                      <m:sSubPr>
                                        <m:ctrlPr>
                                          <a:rPr lang="en-US" altLang="ja-JP" sz="1400" i="1">
                                            <a:latin typeface="Cambria Math" panose="02040503050406030204" pitchFamily="18" charset="0"/>
                                            <a:cs typeface="Phetsarath OT" charset="0"/>
                                          </a:rPr>
                                        </m:ctrlPr>
                                      </m:sSubPr>
                                      <m:e>
                                        <m:r>
                                          <a:rPr lang="en-US" altLang="ja-JP" sz="1400" i="1">
                                            <a:latin typeface="Cambria Math" panose="02040503050406030204" pitchFamily="18" charset="0"/>
                                            <a:cs typeface="Phetsarath OT" charset="0"/>
                                          </a:rPr>
                                          <m:t>𝑅</m:t>
                                        </m:r>
                                      </m:e>
                                      <m:sub>
                                        <m:r>
                                          <a:rPr lang="en-US" altLang="ja-JP" sz="1400" i="1">
                                            <a:latin typeface="Cambria Math" panose="02040503050406030204" pitchFamily="18" charset="0"/>
                                            <a:cs typeface="Phetsarath OT" charset="0"/>
                                          </a:rPr>
                                          <m:t>𝑦</m:t>
                                        </m:r>
                                      </m:sub>
                                    </m:sSub>
                                  </m:num>
                                  <m:den>
                                    <m:sSup>
                                      <m:sSupPr>
                                        <m:ctrlPr>
                                          <a:rPr lang="en-US" altLang="ja-JP" sz="1400" i="1">
                                            <a:latin typeface="Cambria Math" panose="02040503050406030204" pitchFamily="18" charset="0"/>
                                            <a:cs typeface="Phetsarath OT" charset="0"/>
                                          </a:rPr>
                                        </m:ctrlPr>
                                      </m:sSupPr>
                                      <m:e>
                                        <m:r>
                                          <a:rPr lang="en-US" altLang="ja-JP" sz="1400" i="1">
                                            <a:latin typeface="Cambria Math" panose="02040503050406030204" pitchFamily="18" charset="0"/>
                                            <a:cs typeface="Phetsarath OT" charset="0"/>
                                          </a:rPr>
                                          <m:t>(</m:t>
                                        </m:r>
                                        <m:r>
                                          <a:rPr lang="en-US" altLang="ja-JP" sz="1400" i="1">
                                            <a:latin typeface="Cambria Math" panose="02040503050406030204" pitchFamily="18" charset="0"/>
                                            <a:cs typeface="Phetsarath OT" charset="0"/>
                                          </a:rPr>
                                          <m:t>1</m:t>
                                        </m:r>
                                        <m:r>
                                          <a:rPr lang="en-US" altLang="ja-JP" sz="1400" i="1">
                                            <a:latin typeface="Cambria Math" panose="02040503050406030204" pitchFamily="18" charset="0"/>
                                            <a:cs typeface="Phetsarath OT" charset="0"/>
                                          </a:rPr>
                                          <m:t>+</m:t>
                                        </m:r>
                                        <m:r>
                                          <a:rPr lang="en-US" altLang="ja-JP" sz="1400" i="1">
                                            <a:latin typeface="Cambria Math" panose="02040503050406030204" pitchFamily="18" charset="0"/>
                                            <a:cs typeface="Phetsarath OT" charset="0"/>
                                          </a:rPr>
                                          <m:t>𝑟</m:t>
                                        </m:r>
                                        <m:r>
                                          <a:rPr lang="en-US" altLang="ja-JP" sz="1400" i="1">
                                            <a:latin typeface="Cambria Math" panose="02040503050406030204" pitchFamily="18" charset="0"/>
                                            <a:cs typeface="Phetsarath OT" charset="0"/>
                                          </a:rPr>
                                          <m:t>)</m:t>
                                        </m:r>
                                      </m:e>
                                      <m:sup>
                                        <m:r>
                                          <a:rPr lang="en-US" altLang="ja-JP" sz="1400" i="1">
                                            <a:latin typeface="Cambria Math" panose="02040503050406030204" pitchFamily="18" charset="0"/>
                                            <a:cs typeface="Phetsarath OT" charset="0"/>
                                          </a:rPr>
                                          <m:t>𝑦</m:t>
                                        </m:r>
                                      </m:sup>
                                    </m:sSup>
                                  </m:den>
                                </m:f>
                                <m:r>
                                  <a:rPr lang="en-US" altLang="ja-JP" sz="1400" i="1">
                                    <a:latin typeface="Cambria Math" panose="02040503050406030204" pitchFamily="18" charset="0"/>
                                    <a:cs typeface="Phetsarath OT" charset="0"/>
                                  </a:rPr>
                                  <m:t>−</m:t>
                                </m:r>
                                <m:f>
                                  <m:fPr>
                                    <m:ctrlPr>
                                      <a:rPr lang="en-US" altLang="ja-JP" sz="1400" i="1">
                                        <a:latin typeface="Cambria Math" panose="02040503050406030204" pitchFamily="18" charset="0"/>
                                        <a:cs typeface="Phetsarath OT" charset="0"/>
                                      </a:rPr>
                                    </m:ctrlPr>
                                  </m:fPr>
                                  <m:num>
                                    <m:sSub>
                                      <m:sSubPr>
                                        <m:ctrlPr>
                                          <a:rPr lang="en-US" altLang="ja-JP" sz="1400" i="1">
                                            <a:latin typeface="Cambria Math" panose="02040503050406030204" pitchFamily="18" charset="0"/>
                                            <a:cs typeface="Phetsarath OT" charset="0"/>
                                          </a:rPr>
                                        </m:ctrlPr>
                                      </m:sSubPr>
                                      <m:e>
                                        <m:r>
                                          <a:rPr lang="en-US" altLang="ja-JP" sz="1400" i="1">
                                            <a:latin typeface="Cambria Math" panose="02040503050406030204" pitchFamily="18" charset="0"/>
                                            <a:cs typeface="Phetsarath OT" charset="0"/>
                                          </a:rPr>
                                          <m:t>𝐶</m:t>
                                        </m:r>
                                      </m:e>
                                      <m:sub>
                                        <m:r>
                                          <a:rPr lang="en-US" altLang="ja-JP" sz="1400" i="1">
                                            <a:latin typeface="Cambria Math" panose="02040503050406030204" pitchFamily="18" charset="0"/>
                                            <a:cs typeface="Phetsarath OT" charset="0"/>
                                          </a:rPr>
                                          <m:t>𝑦</m:t>
                                        </m:r>
                                      </m:sub>
                                    </m:sSub>
                                  </m:num>
                                  <m:den>
                                    <m:sSup>
                                      <m:sSupPr>
                                        <m:ctrlPr>
                                          <a:rPr lang="en-US" altLang="ja-JP" sz="1400" i="1">
                                            <a:latin typeface="Cambria Math" panose="02040503050406030204" pitchFamily="18" charset="0"/>
                                            <a:cs typeface="Phetsarath OT" charset="0"/>
                                          </a:rPr>
                                        </m:ctrlPr>
                                      </m:sSupPr>
                                      <m:e>
                                        <m:r>
                                          <a:rPr lang="en-US" altLang="ja-JP" sz="1400" i="1">
                                            <a:latin typeface="Cambria Math" panose="02040503050406030204" pitchFamily="18" charset="0"/>
                                            <a:cs typeface="Phetsarath OT" charset="0"/>
                                          </a:rPr>
                                          <m:t>(</m:t>
                                        </m:r>
                                        <m:r>
                                          <a:rPr lang="en-US" altLang="ja-JP" sz="1400" i="1">
                                            <a:latin typeface="Cambria Math" panose="02040503050406030204" pitchFamily="18" charset="0"/>
                                            <a:cs typeface="Phetsarath OT" charset="0"/>
                                          </a:rPr>
                                          <m:t>1</m:t>
                                        </m:r>
                                        <m:r>
                                          <a:rPr lang="en-US" altLang="ja-JP" sz="1400" i="1">
                                            <a:latin typeface="Cambria Math" panose="02040503050406030204" pitchFamily="18" charset="0"/>
                                            <a:cs typeface="Phetsarath OT" charset="0"/>
                                          </a:rPr>
                                          <m:t>+</m:t>
                                        </m:r>
                                        <m:r>
                                          <a:rPr lang="en-US" altLang="ja-JP" sz="1400" i="1">
                                            <a:latin typeface="Cambria Math" panose="02040503050406030204" pitchFamily="18" charset="0"/>
                                            <a:cs typeface="Phetsarath OT" charset="0"/>
                                          </a:rPr>
                                          <m:t>𝑟</m:t>
                                        </m:r>
                                        <m:r>
                                          <a:rPr lang="en-US" altLang="ja-JP" sz="1400" i="1">
                                            <a:latin typeface="Cambria Math" panose="02040503050406030204" pitchFamily="18" charset="0"/>
                                            <a:cs typeface="Phetsarath OT" charset="0"/>
                                          </a:rPr>
                                          <m:t>)</m:t>
                                        </m:r>
                                      </m:e>
                                      <m:sup>
                                        <m:r>
                                          <a:rPr lang="en-US" altLang="ja-JP" sz="1400" i="1">
                                            <a:latin typeface="Cambria Math" panose="02040503050406030204" pitchFamily="18" charset="0"/>
                                            <a:cs typeface="Phetsarath OT" charset="0"/>
                                          </a:rPr>
                                          <m:t>𝑦</m:t>
                                        </m:r>
                                      </m:sup>
                                    </m:sSup>
                                  </m:den>
                                </m:f>
                              </m:e>
                            </m:d>
                          </m:e>
                        </m:nary>
                      </m:oMath>
                    </m:oMathPara>
                  </a14:m>
                  <a:endParaRPr lang="en-US" altLang="ja-JP" sz="1400" dirty="0">
                    <a:latin typeface="Phetsarath OT" charset="0"/>
                    <a:cs typeface="Phetsarath OT"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86364" y="3943340"/>
                  <a:ext cx="2654156" cy="502823"/>
                </a:xfrm>
                <a:prstGeom prst="rect">
                  <a:avLst/>
                </a:prstGeom>
                <a:blipFill rotWithShape="0">
                  <a:blip r:embed="rId3"/>
                  <a:stretch>
                    <a:fillRect/>
                  </a:stretch>
                </a:blipFill>
              </p:spPr>
              <p:txBody>
                <a:bodyPr/>
                <a:lstStyle/>
                <a:p>
                  <a:r>
                    <a:rPr lang="en-US">
                      <a:noFill/>
                    </a:rPr>
                    <a:t> </a:t>
                  </a:r>
                </a:p>
              </p:txBody>
            </p:sp>
          </mc:Fallback>
        </mc:AlternateContent>
      </p:grpSp>
      <p:grpSp>
        <p:nvGrpSpPr>
          <p:cNvPr id="13" name="Group 12"/>
          <p:cNvGrpSpPr/>
          <p:nvPr/>
        </p:nvGrpSpPr>
        <p:grpSpPr>
          <a:xfrm>
            <a:off x="2331894" y="1899982"/>
            <a:ext cx="1278760" cy="530635"/>
            <a:chOff x="413607" y="3883913"/>
            <a:chExt cx="2791914" cy="621677"/>
          </a:xfrm>
          <a:solidFill>
            <a:schemeClr val="bg1"/>
          </a:solidFill>
        </p:grpSpPr>
        <p:grpSp>
          <p:nvGrpSpPr>
            <p:cNvPr id="14" name="Group 13"/>
            <p:cNvGrpSpPr/>
            <p:nvPr/>
          </p:nvGrpSpPr>
          <p:grpSpPr>
            <a:xfrm>
              <a:off x="413607" y="3883913"/>
              <a:ext cx="2791914" cy="621677"/>
              <a:chOff x="1366" y="1803466"/>
              <a:chExt cx="1811734" cy="1811734"/>
            </a:xfrm>
            <a:grpFill/>
          </p:grpSpPr>
          <p:sp>
            <p:nvSpPr>
              <p:cNvPr id="16" name="Oval 49"/>
              <p:cNvSpPr/>
              <p:nvPr/>
            </p:nvSpPr>
            <p:spPr>
              <a:xfrm>
                <a:off x="1366" y="1803466"/>
                <a:ext cx="1811734" cy="1811734"/>
              </a:xfrm>
              <a:prstGeom prst="roundRect">
                <a:avLst/>
              </a:prstGeom>
              <a:grpFill/>
              <a:ln w="1905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4"/>
              <p:cNvSpPr/>
              <p:nvPr/>
            </p:nvSpPr>
            <p:spPr>
              <a:xfrm>
                <a:off x="266688" y="2068788"/>
                <a:ext cx="1281090" cy="1281090"/>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p>
            </p:txBody>
          </p:sp>
        </p:grpSp>
        <mc:AlternateContent xmlns:mc="http://schemas.openxmlformats.org/markup-compatibility/2006" xmlns:a14="http://schemas.microsoft.com/office/drawing/2010/main">
          <mc:Choice Requires="a14">
            <p:sp>
              <p:nvSpPr>
                <p:cNvPr id="15" name="TextBox 14"/>
                <p:cNvSpPr txBox="1"/>
                <p:nvPr/>
              </p:nvSpPr>
              <p:spPr>
                <a:xfrm>
                  <a:off x="455616" y="4024515"/>
                  <a:ext cx="2654157" cy="377109"/>
                </a:xfrm>
                <a:prstGeom prst="rect">
                  <a:avLst/>
                </a:prstGeom>
                <a:grp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0" smtClean="0">
                            <a:latin typeface="Cambria Math" charset="0"/>
                          </a:rPr>
                          <m:t>ສູດ</m:t>
                        </m:r>
                        <m:r>
                          <a:rPr lang="en-US" sz="1400" b="0" i="0" smtClean="0">
                            <a:latin typeface="Cambria Math"/>
                          </a:rPr>
                          <m:t>:</m:t>
                        </m:r>
                      </m:oMath>
                    </m:oMathPara>
                  </a14:m>
                  <a:endParaRPr lang="en-US" sz="1400" dirty="0">
                    <a:latin typeface="Phetsarath OT" charset="0"/>
                    <a:cs typeface="Phetsarath OT"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55616" y="4024515"/>
                  <a:ext cx="2654157" cy="377109"/>
                </a:xfrm>
                <a:prstGeom prst="rect">
                  <a:avLst/>
                </a:prstGeom>
                <a:blipFill rotWithShape="0">
                  <a:blip r:embed="rId4"/>
                  <a:stretch>
                    <a:fillRect b="-9434"/>
                  </a:stretch>
                </a:blipFill>
                <a:ln>
                  <a:noFill/>
                </a:ln>
              </p:spPr>
              <p:txBody>
                <a:bodyPr/>
                <a:lstStyle/>
                <a:p>
                  <a:r>
                    <a:rPr lang="en-US">
                      <a:noFill/>
                    </a:rPr>
                    <a:t> </a:t>
                  </a:r>
                </a:p>
              </p:txBody>
            </p:sp>
          </mc:Fallback>
        </mc:AlternateContent>
      </p:grpSp>
      <p:sp>
        <p:nvSpPr>
          <p:cNvPr id="18" name="Rectangle 17"/>
          <p:cNvSpPr/>
          <p:nvPr/>
        </p:nvSpPr>
        <p:spPr>
          <a:xfrm>
            <a:off x="7331396" y="2681328"/>
            <a:ext cx="433132" cy="307777"/>
          </a:xfrm>
          <a:prstGeom prst="rect">
            <a:avLst/>
          </a:prstGeom>
        </p:spPr>
        <p:txBody>
          <a:bodyPr wrap="none">
            <a:spAutoFit/>
          </a:bodyPr>
          <a:lstStyle/>
          <a:p>
            <a:r>
              <a:rPr lang="en-US" altLang="ja-JP" sz="1400" dirty="0">
                <a:solidFill>
                  <a:schemeClr val="accent5">
                    <a:lumMod val="50000"/>
                  </a:schemeClr>
                </a:solidFill>
                <a:latin typeface="Phetsarath OT" charset="0"/>
                <a:cs typeface="Phetsarath OT" charset="0"/>
              </a:rPr>
              <a:t>6.4</a:t>
            </a:r>
            <a:endParaRPr lang="en-US" sz="1400" dirty="0"/>
          </a:p>
        </p:txBody>
      </p:sp>
      <p:sp>
        <p:nvSpPr>
          <p:cNvPr id="19" name="Rectangle 18"/>
          <p:cNvSpPr/>
          <p:nvPr/>
        </p:nvSpPr>
        <p:spPr>
          <a:xfrm>
            <a:off x="3683007" y="3624382"/>
            <a:ext cx="6096000" cy="1015663"/>
          </a:xfrm>
          <a:prstGeom prst="rect">
            <a:avLst/>
          </a:prstGeom>
        </p:spPr>
        <p:txBody>
          <a:bodyPr>
            <a:spAutoFit/>
          </a:bodyPr>
          <a:lstStyle/>
          <a:p>
            <a:r>
              <a:rPr lang="en-US" altLang="ko-KR" sz="2000" dirty="0">
                <a:latin typeface="Phetsarath OT" charset="0"/>
                <a:ea typeface="굴림" pitchFamily="34" charset="-127"/>
                <a:cs typeface="Phetsarath OT" charset="0"/>
              </a:rPr>
              <a:t>“</a:t>
            </a:r>
            <a:r>
              <a:rPr lang="en-US" altLang="ko-KR" sz="2000" dirty="0">
                <a:solidFill>
                  <a:srgbClr val="FF0000"/>
                </a:solidFill>
                <a:latin typeface="Phetsarath OT" charset="0"/>
                <a:ea typeface="굴림" pitchFamily="34" charset="-127"/>
                <a:cs typeface="Phetsarath OT" charset="0"/>
              </a:rPr>
              <a:t>NPV</a:t>
            </a:r>
            <a:r>
              <a:rPr lang="en-US" altLang="ko-KR" sz="2000" dirty="0">
                <a:latin typeface="Phetsarath OT" charset="0"/>
                <a:ea typeface="굴림" pitchFamily="34" charset="-127"/>
                <a:cs typeface="Phetsarath OT" charset="0"/>
              </a:rPr>
              <a:t> </a:t>
            </a:r>
            <a:r>
              <a:rPr lang="en-US" altLang="ko-KR" sz="2000" dirty="0" err="1">
                <a:latin typeface="Phetsarath OT" charset="0"/>
                <a:ea typeface="굴림" pitchFamily="34" charset="-127"/>
                <a:cs typeface="Phetsarath OT" charset="0"/>
              </a:rPr>
              <a:t>ໝາຍເຖີງ</a:t>
            </a:r>
            <a:r>
              <a:rPr lang="en-US" altLang="ko-KR" sz="2000" dirty="0">
                <a:latin typeface="Phetsarath OT" charset="0"/>
                <a:ea typeface="굴림" pitchFamily="34" charset="-127"/>
                <a:cs typeface="Phetsarath OT" charset="0"/>
              </a:rPr>
              <a:t> </a:t>
            </a:r>
            <a:r>
              <a:rPr lang="en-US" altLang="ko-KR" sz="2000" dirty="0" err="1">
                <a:solidFill>
                  <a:srgbClr val="FF0000"/>
                </a:solidFill>
                <a:latin typeface="Phetsarath OT" charset="0"/>
                <a:ea typeface="굴림" pitchFamily="34" charset="-127"/>
                <a:cs typeface="Phetsarath OT" charset="0"/>
              </a:rPr>
              <a:t>ຄວາມເພີ່ງພໍໃຈຂອງນັກລົງທືນທີ່ພ້ອມຈະຈ່າຍ</a:t>
            </a:r>
            <a:r>
              <a:rPr lang="en-US" altLang="ko-KR" sz="2000" dirty="0">
                <a:solidFill>
                  <a:srgbClr val="FF0000"/>
                </a:solidFill>
                <a:latin typeface="Phetsarath OT" charset="0"/>
                <a:ea typeface="굴림" pitchFamily="34" charset="-127"/>
                <a:cs typeface="Phetsarath OT" charset="0"/>
              </a:rPr>
              <a:t> </a:t>
            </a:r>
            <a:r>
              <a:rPr lang="en-US" altLang="ko-KR" sz="2000" dirty="0" err="1">
                <a:solidFill>
                  <a:srgbClr val="FF0000"/>
                </a:solidFill>
                <a:latin typeface="Phetsarath OT" charset="0"/>
                <a:ea typeface="굴림" pitchFamily="34" charset="-127"/>
                <a:cs typeface="Phetsarath OT" charset="0"/>
              </a:rPr>
              <a:t>ຕໍ່ການລົງທ່ືນ</a:t>
            </a:r>
            <a:r>
              <a:rPr lang="en-US" altLang="ko-KR" sz="2000" dirty="0">
                <a:solidFill>
                  <a:srgbClr val="FF0000"/>
                </a:solidFill>
                <a:latin typeface="Phetsarath OT" charset="0"/>
                <a:ea typeface="굴림" pitchFamily="34" charset="-127"/>
                <a:cs typeface="Phetsarath OT" charset="0"/>
              </a:rPr>
              <a:t> (asset) </a:t>
            </a:r>
            <a:r>
              <a:rPr lang="en-US" altLang="ko-KR" sz="2000" dirty="0" err="1">
                <a:latin typeface="Phetsarath OT" charset="0"/>
                <a:ea typeface="굴림" pitchFamily="34" charset="-127"/>
                <a:cs typeface="Phetsarath OT" charset="0"/>
              </a:rPr>
              <a:t>ໂດຍອີງຕາມ</a:t>
            </a:r>
            <a:r>
              <a:rPr lang="en-US" altLang="ko-KR" sz="2000" dirty="0">
                <a:latin typeface="Phetsarath OT" charset="0"/>
                <a:ea typeface="굴림" pitchFamily="34" charset="-127"/>
                <a:cs typeface="Phetsarath OT" charset="0"/>
              </a:rPr>
              <a:t> </a:t>
            </a:r>
            <a:r>
              <a:rPr lang="en-US" altLang="ko-KR" sz="2000" dirty="0" err="1">
                <a:solidFill>
                  <a:srgbClr val="FF0000"/>
                </a:solidFill>
                <a:latin typeface="Phetsarath OT" charset="0"/>
                <a:ea typeface="굴림" pitchFamily="34" charset="-127"/>
                <a:cs typeface="Phetsarath OT" charset="0"/>
              </a:rPr>
              <a:t>ຜົນໄດ້ຮັບ</a:t>
            </a:r>
            <a:r>
              <a:rPr lang="en-US" altLang="ko-KR" sz="2000" dirty="0">
                <a:solidFill>
                  <a:srgbClr val="FF0000"/>
                </a:solidFill>
                <a:latin typeface="Phetsarath OT" charset="0"/>
                <a:ea typeface="굴림" pitchFamily="34" charset="-127"/>
                <a:cs typeface="Phetsarath OT" charset="0"/>
              </a:rPr>
              <a:t>, </a:t>
            </a:r>
            <a:r>
              <a:rPr lang="en-US" altLang="ko-KR" sz="2000" dirty="0" err="1">
                <a:solidFill>
                  <a:srgbClr val="FF0000"/>
                </a:solidFill>
                <a:latin typeface="Phetsarath OT" charset="0"/>
                <a:ea typeface="굴림" pitchFamily="34" charset="-127"/>
                <a:cs typeface="Phetsarath OT" charset="0"/>
              </a:rPr>
              <a:t>ລາຍຈ່າຍທີ່ຄາດໄວ</a:t>
            </a:r>
            <a:r>
              <a:rPr lang="en-US" altLang="ko-KR" sz="2000" dirty="0">
                <a:solidFill>
                  <a:srgbClr val="FF0000"/>
                </a:solidFill>
                <a:latin typeface="Phetsarath OT" charset="0"/>
                <a:ea typeface="굴림" pitchFamily="34" charset="-127"/>
                <a:cs typeface="Phetsarath OT" charset="0"/>
              </a:rPr>
              <a:t>້ </a:t>
            </a:r>
            <a:r>
              <a:rPr lang="en-US" altLang="ko-KR" sz="2000" dirty="0" err="1">
                <a:solidFill>
                  <a:srgbClr val="FF0000"/>
                </a:solidFill>
                <a:latin typeface="Phetsarath OT" charset="0"/>
                <a:ea typeface="굴림" pitchFamily="34" charset="-127"/>
                <a:cs typeface="Phetsarath OT" charset="0"/>
              </a:rPr>
              <a:t>ແລະ</a:t>
            </a:r>
            <a:r>
              <a:rPr lang="en-US" altLang="ko-KR" sz="2000" dirty="0">
                <a:solidFill>
                  <a:srgbClr val="FF0000"/>
                </a:solidFill>
                <a:latin typeface="Phetsarath OT" charset="0"/>
                <a:ea typeface="굴림" pitchFamily="34" charset="-127"/>
                <a:cs typeface="Phetsarath OT" charset="0"/>
              </a:rPr>
              <a:t> </a:t>
            </a:r>
            <a:r>
              <a:rPr lang="en-US" altLang="ko-KR" sz="2000" dirty="0" err="1">
                <a:solidFill>
                  <a:srgbClr val="FF0000"/>
                </a:solidFill>
                <a:latin typeface="Phetsarath OT" charset="0"/>
                <a:ea typeface="굴림" pitchFamily="34" charset="-127"/>
                <a:cs typeface="Phetsarath OT" charset="0"/>
              </a:rPr>
              <a:t>ອັດຕາຜົນຕອບແທນທີ່ຍອມຮັບໄດ</a:t>
            </a:r>
            <a:r>
              <a:rPr lang="en-US" altLang="ko-KR" sz="2000" dirty="0">
                <a:solidFill>
                  <a:srgbClr val="FF0000"/>
                </a:solidFill>
                <a:latin typeface="Phetsarath OT" charset="0"/>
                <a:ea typeface="굴림" pitchFamily="34" charset="-127"/>
                <a:cs typeface="Phetsarath OT" charset="0"/>
              </a:rPr>
              <a:t>້</a:t>
            </a:r>
            <a:r>
              <a:rPr lang="en-US" altLang="ko-KR" sz="2000" dirty="0">
                <a:latin typeface="Phetsarath OT" charset="0"/>
                <a:ea typeface="굴림" pitchFamily="34" charset="-127"/>
                <a:cs typeface="Phetsarath OT" charset="0"/>
              </a:rPr>
              <a:t>.”</a:t>
            </a:r>
            <a:endParaRPr lang="en-US" sz="2000" dirty="0"/>
          </a:p>
        </p:txBody>
      </p:sp>
    </p:spTree>
    <p:extLst>
      <p:ext uri="{BB962C8B-B14F-4D97-AF65-F5344CB8AC3E}">
        <p14:creationId xmlns:p14="http://schemas.microsoft.com/office/powerpoint/2010/main" val="1480832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 name="Horizontal Scroll 56"/>
          <p:cNvSpPr/>
          <p:nvPr/>
        </p:nvSpPr>
        <p:spPr>
          <a:xfrm>
            <a:off x="1209194" y="266607"/>
            <a:ext cx="2066925" cy="906593"/>
          </a:xfrm>
          <a:prstGeom prst="horizontalScroll">
            <a:avLst/>
          </a:prstGeom>
          <a:solidFill>
            <a:schemeClr val="accent6">
              <a:lumMod val="60000"/>
              <a:lumOff val="40000"/>
            </a:schemeClr>
          </a:solidFill>
          <a:ln/>
          <a:effectLst>
            <a:innerShdw blurRad="63500" dist="50800" dir="81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r>
              <a:rPr lang="th-TH" sz="2400" b="1" dirty="0">
                <a:ln>
                  <a:solidFill>
                    <a:schemeClr val="accent5">
                      <a:lumMod val="75000"/>
                    </a:schemeClr>
                  </a:solidFill>
                </a:ln>
                <a:latin typeface="Phetsarath OT" charset="0"/>
              </a:rPr>
              <a:t>ຝືກຫັດ </a:t>
            </a:r>
            <a:r>
              <a:rPr lang="en-US" sz="2400" b="1" dirty="0">
                <a:ln>
                  <a:solidFill>
                    <a:schemeClr val="accent5">
                      <a:lumMod val="75000"/>
                    </a:schemeClr>
                  </a:solidFill>
                </a:ln>
                <a:latin typeface="Phetsarath OT" charset="0"/>
              </a:rPr>
              <a:t>1</a:t>
            </a:r>
            <a:endParaRPr lang="th-TH" sz="2400" b="1" dirty="0">
              <a:ln>
                <a:solidFill>
                  <a:schemeClr val="accent5">
                    <a:lumMod val="75000"/>
                  </a:schemeClr>
                </a:solidFill>
              </a:ln>
              <a:latin typeface="Phetsarath OT" charset="0"/>
            </a:endParaRPr>
          </a:p>
        </p:txBody>
      </p:sp>
      <p:sp>
        <p:nvSpPr>
          <p:cNvPr id="17" name="Rounded Rectangle 16"/>
          <p:cNvSpPr/>
          <p:nvPr/>
        </p:nvSpPr>
        <p:spPr>
          <a:xfrm>
            <a:off x="1484673" y="1836598"/>
            <a:ext cx="7713166" cy="3071952"/>
          </a:xfrm>
          <a:prstGeom prst="roundRect">
            <a:avLst>
              <a:gd name="adj" fmla="val 9895"/>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ounded Rectangle 17"/>
          <p:cNvSpPr/>
          <p:nvPr/>
        </p:nvSpPr>
        <p:spPr>
          <a:xfrm>
            <a:off x="1513248" y="1859253"/>
            <a:ext cx="7657653" cy="1713162"/>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latinLnBrk="1">
              <a:defRPr/>
            </a:pPr>
            <a:r>
              <a:rPr lang="en-US" altLang="ko-KR" sz="1400" dirty="0">
                <a:solidFill>
                  <a:schemeClr val="tx1"/>
                </a:solidFill>
                <a:latin typeface="Phetsarath OT" charset="0"/>
                <a:ea typeface="Malgun Gothic" pitchFamily="34" charset="-127"/>
                <a:cs typeface="Phetsarath OT" charset="0"/>
              </a:rPr>
              <a:t>The forest enterprise owns a highly degraded natural forest of 1 hectare and the enterprise turns this area into forest plantation, which involves the following benefits and cost: clearing of degraded forest by a specialized enterprise and planting cost $100 in year 0; the cost of fertilization in year 10 is $50. The first thinning in year 15 brings an income of $150 to the enterprise. For the final year of the rotation, year 40, the sale of timber from clear-cutting brings an income of $2000 and additional $500 for the sale of land. Please find NPV of this forest plantation project? (interest rate is 7% </a:t>
            </a:r>
            <a:r>
              <a:rPr lang="en-US" altLang="ko-KR" sz="1400" dirty="0" err="1">
                <a:solidFill>
                  <a:schemeClr val="tx1"/>
                </a:solidFill>
                <a:latin typeface="Phetsarath OT" charset="0"/>
                <a:ea typeface="Malgun Gothic" pitchFamily="34" charset="-127"/>
                <a:cs typeface="Phetsarath OT" charset="0"/>
              </a:rPr>
              <a:t>p.a</a:t>
            </a:r>
            <a:r>
              <a:rPr lang="en-US" altLang="ko-KR" sz="1400" dirty="0">
                <a:solidFill>
                  <a:schemeClr val="tx1"/>
                </a:solidFill>
                <a:latin typeface="Phetsarath OT" charset="0"/>
                <a:ea typeface="Malgun Gothic" pitchFamily="34" charset="-127"/>
                <a:cs typeface="Phetsarath OT" charset="0"/>
              </a:rPr>
              <a:t>)</a:t>
            </a:r>
            <a:endParaRPr lang="ko-KR" altLang="en-US" sz="1400" dirty="0">
              <a:solidFill>
                <a:schemeClr val="tx1"/>
              </a:solidFill>
              <a:latin typeface="Phetsarath OT" charset="0"/>
              <a:ea typeface="굴림" pitchFamily="34" charset="-127"/>
              <a:cs typeface="Phetsarath OT" charset="0"/>
            </a:endParaRPr>
          </a:p>
        </p:txBody>
      </p:sp>
      <p:sp>
        <p:nvSpPr>
          <p:cNvPr id="19" name="Rectangle 18"/>
          <p:cNvSpPr/>
          <p:nvPr/>
        </p:nvSpPr>
        <p:spPr>
          <a:xfrm flipV="1">
            <a:off x="1673848" y="4947970"/>
            <a:ext cx="7344777" cy="45719"/>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25" name="Group 24"/>
          <p:cNvGrpSpPr/>
          <p:nvPr/>
        </p:nvGrpSpPr>
        <p:grpSpPr>
          <a:xfrm>
            <a:off x="1656145" y="3572415"/>
            <a:ext cx="7380182" cy="1203706"/>
            <a:chOff x="2419351" y="3058010"/>
            <a:chExt cx="7087179" cy="1203706"/>
          </a:xfrm>
          <a:solidFill>
            <a:schemeClr val="bg1"/>
          </a:solidFill>
        </p:grpSpPr>
        <p:grpSp>
          <p:nvGrpSpPr>
            <p:cNvPr id="26" name="Group 25"/>
            <p:cNvGrpSpPr/>
            <p:nvPr/>
          </p:nvGrpSpPr>
          <p:grpSpPr>
            <a:xfrm>
              <a:off x="2419351" y="3058010"/>
              <a:ext cx="7087179" cy="307777"/>
              <a:chOff x="2562226" y="3058010"/>
              <a:chExt cx="7087179" cy="307777"/>
            </a:xfrm>
            <a:grpFill/>
          </p:grpSpPr>
          <p:sp>
            <p:nvSpPr>
              <p:cNvPr id="38" name="TextBox 37"/>
              <p:cNvSpPr txBox="1"/>
              <p:nvPr/>
            </p:nvSpPr>
            <p:spPr>
              <a:xfrm>
                <a:off x="2562226" y="3058010"/>
                <a:ext cx="7087179" cy="307777"/>
              </a:xfrm>
              <a:prstGeom prst="rect">
                <a:avLst/>
              </a:prstGeom>
              <a:grpFill/>
            </p:spPr>
            <p:txBody>
              <a:bodyPr wrap="square" rtlCol="0">
                <a:spAutoFit/>
              </a:bodyPr>
              <a:lstStyle/>
              <a:p>
                <a:pPr lvl="0" latinLnBrk="1">
                  <a:spcBef>
                    <a:spcPct val="20000"/>
                  </a:spcBef>
                </a:pPr>
                <a:r>
                  <a:rPr lang="en-US" sz="1400" dirty="0">
                    <a:latin typeface="Phetsarath OT" charset="0"/>
                    <a:cs typeface="Phetsarath OT" charset="0"/>
                    <a:sym typeface="Wingdings 2"/>
                  </a:rPr>
                  <a:t>        </a:t>
                </a:r>
                <a:r>
                  <a:rPr lang="en-US" sz="1400" dirty="0">
                    <a:latin typeface="Phetsarath OT" charset="0"/>
                    <a:cs typeface="Phetsarath OT" charset="0"/>
                  </a:rPr>
                  <a:t>$959 per ha</a:t>
                </a:r>
              </a:p>
            </p:txBody>
          </p:sp>
          <p:sp>
            <p:nvSpPr>
              <p:cNvPr id="39" name="Oval 38"/>
              <p:cNvSpPr/>
              <p:nvPr/>
            </p:nvSpPr>
            <p:spPr>
              <a:xfrm>
                <a:off x="2671760" y="3084136"/>
                <a:ext cx="238125" cy="258050"/>
              </a:xfrm>
              <a:prstGeom prst="ellipse">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1</a:t>
                </a:r>
                <a:endParaRPr lang="th-TH" sz="1200" dirty="0">
                  <a:solidFill>
                    <a:schemeClr val="bg1"/>
                  </a:solidFill>
                </a:endParaRPr>
              </a:p>
            </p:txBody>
          </p:sp>
        </p:grpSp>
        <p:grpSp>
          <p:nvGrpSpPr>
            <p:cNvPr id="27" name="Group 26"/>
            <p:cNvGrpSpPr/>
            <p:nvPr/>
          </p:nvGrpSpPr>
          <p:grpSpPr>
            <a:xfrm>
              <a:off x="2429328" y="3344757"/>
              <a:ext cx="6952798" cy="309197"/>
              <a:chOff x="2572203" y="3344757"/>
              <a:chExt cx="6952798" cy="309197"/>
            </a:xfrm>
            <a:grpFill/>
          </p:grpSpPr>
          <p:sp>
            <p:nvSpPr>
              <p:cNvPr id="36" name="TextBox 35"/>
              <p:cNvSpPr txBox="1"/>
              <p:nvPr/>
            </p:nvSpPr>
            <p:spPr>
              <a:xfrm>
                <a:off x="2572203" y="3344757"/>
                <a:ext cx="6952798" cy="307777"/>
              </a:xfrm>
              <a:prstGeom prst="rect">
                <a:avLst/>
              </a:prstGeom>
              <a:grpFill/>
            </p:spPr>
            <p:txBody>
              <a:bodyPr wrap="square" rtlCol="0">
                <a:spAutoFit/>
              </a:bodyPr>
              <a:lstStyle/>
              <a:p>
                <a:pPr lvl="0" latinLnBrk="1">
                  <a:spcBef>
                    <a:spcPct val="20000"/>
                  </a:spcBef>
                </a:pPr>
                <a:r>
                  <a:rPr lang="en-US" sz="1400" dirty="0">
                    <a:latin typeface="Phetsarath OT" charset="0"/>
                    <a:cs typeface="Phetsarath OT" charset="0"/>
                    <a:sym typeface="Wingdings 2"/>
                  </a:rPr>
                  <a:t>        </a:t>
                </a:r>
                <a:r>
                  <a:rPr lang="en-US" sz="1400" dirty="0">
                    <a:latin typeface="Phetsarath OT" charset="0"/>
                    <a:cs typeface="Phetsarath OT" charset="0"/>
                  </a:rPr>
                  <a:t>$85.5 per ha</a:t>
                </a:r>
              </a:p>
            </p:txBody>
          </p:sp>
          <p:sp>
            <p:nvSpPr>
              <p:cNvPr id="37" name="Oval 36"/>
              <p:cNvSpPr/>
              <p:nvPr/>
            </p:nvSpPr>
            <p:spPr>
              <a:xfrm>
                <a:off x="2687946" y="3395904"/>
                <a:ext cx="238125" cy="258050"/>
              </a:xfrm>
              <a:prstGeom prst="ellipse">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2</a:t>
                </a:r>
                <a:endParaRPr lang="th-TH" sz="1200" dirty="0">
                  <a:solidFill>
                    <a:schemeClr val="bg1"/>
                  </a:solidFill>
                </a:endParaRPr>
              </a:p>
            </p:txBody>
          </p:sp>
        </p:grpSp>
        <p:grpSp>
          <p:nvGrpSpPr>
            <p:cNvPr id="28" name="Group 27"/>
            <p:cNvGrpSpPr/>
            <p:nvPr/>
          </p:nvGrpSpPr>
          <p:grpSpPr>
            <a:xfrm>
              <a:off x="2429326" y="3651684"/>
              <a:ext cx="7077203" cy="307777"/>
              <a:chOff x="2572201" y="3651684"/>
              <a:chExt cx="7077203" cy="307777"/>
            </a:xfrm>
            <a:grpFill/>
          </p:grpSpPr>
          <p:sp>
            <p:nvSpPr>
              <p:cNvPr id="33" name="TextBox 32"/>
              <p:cNvSpPr txBox="1"/>
              <p:nvPr/>
            </p:nvSpPr>
            <p:spPr>
              <a:xfrm>
                <a:off x="2572201" y="3651684"/>
                <a:ext cx="7077203" cy="307777"/>
              </a:xfrm>
              <a:prstGeom prst="rect">
                <a:avLst/>
              </a:prstGeom>
              <a:grpFill/>
            </p:spPr>
            <p:txBody>
              <a:bodyPr wrap="square" rtlCol="0">
                <a:spAutoFit/>
              </a:bodyPr>
              <a:lstStyle/>
              <a:p>
                <a:pPr lvl="0" latinLnBrk="1">
                  <a:spcBef>
                    <a:spcPct val="20000"/>
                  </a:spcBef>
                </a:pPr>
                <a:r>
                  <a:rPr lang="en-US" sz="1400" dirty="0">
                    <a:latin typeface="Phetsarath OT" charset="0"/>
                    <a:cs typeface="Phetsarath OT" charset="0"/>
                  </a:rPr>
                  <a:t>        $95.9 per ha</a:t>
                </a:r>
              </a:p>
            </p:txBody>
          </p:sp>
          <p:sp>
            <p:nvSpPr>
              <p:cNvPr id="34" name="Oval 33"/>
              <p:cNvSpPr/>
              <p:nvPr/>
            </p:nvSpPr>
            <p:spPr>
              <a:xfrm>
                <a:off x="2676520" y="3667121"/>
                <a:ext cx="238125" cy="258050"/>
              </a:xfrm>
              <a:prstGeom prst="ellipse">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3</a:t>
                </a:r>
                <a:endParaRPr lang="th-TH" sz="1200" dirty="0">
                  <a:solidFill>
                    <a:schemeClr val="bg1"/>
                  </a:solidFill>
                </a:endParaRPr>
              </a:p>
            </p:txBody>
          </p:sp>
        </p:grpSp>
        <p:grpSp>
          <p:nvGrpSpPr>
            <p:cNvPr id="30" name="Group 29"/>
            <p:cNvGrpSpPr/>
            <p:nvPr/>
          </p:nvGrpSpPr>
          <p:grpSpPr>
            <a:xfrm>
              <a:off x="2429327" y="3953939"/>
              <a:ext cx="7077202" cy="307777"/>
              <a:chOff x="2572202" y="3953939"/>
              <a:chExt cx="7077202" cy="307777"/>
            </a:xfrm>
            <a:grpFill/>
          </p:grpSpPr>
          <p:sp>
            <p:nvSpPr>
              <p:cNvPr id="31" name="TextBox 30"/>
              <p:cNvSpPr txBox="1"/>
              <p:nvPr/>
            </p:nvSpPr>
            <p:spPr>
              <a:xfrm>
                <a:off x="2572202" y="3953939"/>
                <a:ext cx="7077202" cy="307777"/>
              </a:xfrm>
              <a:prstGeom prst="rect">
                <a:avLst/>
              </a:prstGeom>
              <a:grpFill/>
            </p:spPr>
            <p:txBody>
              <a:bodyPr wrap="square" rtlCol="0">
                <a:spAutoFit/>
              </a:bodyPr>
              <a:lstStyle/>
              <a:p>
                <a:pPr lvl="0" latinLnBrk="1">
                  <a:spcBef>
                    <a:spcPct val="20000"/>
                  </a:spcBef>
                </a:pPr>
                <a:r>
                  <a:rPr lang="en-US" sz="1400" dirty="0">
                    <a:latin typeface="Phetsarath OT" charset="0"/>
                    <a:cs typeface="Phetsarath OT" charset="0"/>
                  </a:rPr>
                  <a:t>        $159 per ha</a:t>
                </a:r>
              </a:p>
            </p:txBody>
          </p:sp>
          <p:sp>
            <p:nvSpPr>
              <p:cNvPr id="32" name="Oval 31"/>
              <p:cNvSpPr/>
              <p:nvPr/>
            </p:nvSpPr>
            <p:spPr>
              <a:xfrm>
                <a:off x="2676520" y="3972006"/>
                <a:ext cx="238125" cy="258050"/>
              </a:xfrm>
              <a:prstGeom prst="ellipse">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4</a:t>
                </a:r>
                <a:endParaRPr lang="th-TH" sz="1200" dirty="0">
                  <a:solidFill>
                    <a:schemeClr val="bg1"/>
                  </a:solidFill>
                </a:endParaRPr>
              </a:p>
            </p:txBody>
          </p:sp>
        </p:grpSp>
      </p:grpSp>
      <p:grpSp>
        <p:nvGrpSpPr>
          <p:cNvPr id="51" name="Group 50"/>
          <p:cNvGrpSpPr/>
          <p:nvPr/>
        </p:nvGrpSpPr>
        <p:grpSpPr>
          <a:xfrm>
            <a:off x="1602597" y="1529795"/>
            <a:ext cx="7523991" cy="281706"/>
            <a:chOff x="2375355" y="1430969"/>
            <a:chExt cx="7235370" cy="281706"/>
          </a:xfrm>
        </p:grpSpPr>
        <p:sp>
          <p:nvSpPr>
            <p:cNvPr id="52" name="Rounded Rectangle 51"/>
            <p:cNvSpPr/>
            <p:nvPr/>
          </p:nvSpPr>
          <p:spPr>
            <a:xfrm>
              <a:off x="2375355" y="1430969"/>
              <a:ext cx="7235370" cy="281706"/>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US" sz="1200" dirty="0">
                  <a:solidFill>
                    <a:schemeClr val="accent2">
                      <a:lumMod val="50000"/>
                    </a:schemeClr>
                  </a:solidFill>
                  <a:latin typeface="Phetsarath OT" charset="0"/>
                  <a:cs typeface="Phetsarath OT" charset="0"/>
                </a:rPr>
                <a:t>     Let’s do the quick pre-test about your experience! Please choose the only one right answer!</a:t>
              </a:r>
            </a:p>
          </p:txBody>
        </p:sp>
        <p:sp>
          <p:nvSpPr>
            <p:cNvPr id="53" name="Oval 52"/>
            <p:cNvSpPr/>
            <p:nvPr/>
          </p:nvSpPr>
          <p:spPr>
            <a:xfrm>
              <a:off x="2375355" y="1430969"/>
              <a:ext cx="202472" cy="27699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lumMod val="50000"/>
                    </a:schemeClr>
                  </a:solidFill>
                  <a:latin typeface="Phetsarath OT" charset="0"/>
                  <a:cs typeface="Phetsarath OT" charset="0"/>
                </a:rPr>
                <a:t>!</a:t>
              </a:r>
            </a:p>
          </p:txBody>
        </p:sp>
      </p:grpSp>
    </p:spTree>
    <p:extLst>
      <p:ext uri="{BB962C8B-B14F-4D97-AF65-F5344CB8AC3E}">
        <p14:creationId xmlns:p14="http://schemas.microsoft.com/office/powerpoint/2010/main" val="68801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직사각형 6"/>
          <p:cNvSpPr/>
          <p:nvPr/>
        </p:nvSpPr>
        <p:spPr>
          <a:xfrm>
            <a:off x="1338262" y="440531"/>
            <a:ext cx="9515475" cy="5976937"/>
          </a:xfrm>
          <a:prstGeom prst="rect">
            <a:avLst/>
          </a:prstGeom>
          <a:no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algn="l" rtl="0" fontAlgn="base" latinLnBrk="1">
              <a:spcBef>
                <a:spcPct val="0"/>
              </a:spcBef>
              <a:spcAft>
                <a:spcPct val="0"/>
              </a:spcAft>
              <a:defRPr kumimoji="1" sz="900" kern="1200">
                <a:solidFill>
                  <a:schemeClr val="lt1"/>
                </a:solidFill>
                <a:latin typeface="+mn-lt"/>
                <a:ea typeface="+mn-ea"/>
                <a:cs typeface="+mn-cs"/>
              </a:defRPr>
            </a:lvl1pPr>
            <a:lvl2pPr marL="457200" algn="l" rtl="0" fontAlgn="base" latinLnBrk="1">
              <a:spcBef>
                <a:spcPct val="0"/>
              </a:spcBef>
              <a:spcAft>
                <a:spcPct val="0"/>
              </a:spcAft>
              <a:defRPr kumimoji="1" sz="900" kern="1200">
                <a:solidFill>
                  <a:schemeClr val="lt1"/>
                </a:solidFill>
                <a:latin typeface="+mn-lt"/>
                <a:ea typeface="+mn-ea"/>
                <a:cs typeface="+mn-cs"/>
              </a:defRPr>
            </a:lvl2pPr>
            <a:lvl3pPr marL="914400" algn="l" rtl="0" fontAlgn="base" latinLnBrk="1">
              <a:spcBef>
                <a:spcPct val="0"/>
              </a:spcBef>
              <a:spcAft>
                <a:spcPct val="0"/>
              </a:spcAft>
              <a:defRPr kumimoji="1" sz="900" kern="1200">
                <a:solidFill>
                  <a:schemeClr val="lt1"/>
                </a:solidFill>
                <a:latin typeface="+mn-lt"/>
                <a:ea typeface="+mn-ea"/>
                <a:cs typeface="+mn-cs"/>
              </a:defRPr>
            </a:lvl3pPr>
            <a:lvl4pPr marL="1371600" algn="l" rtl="0" fontAlgn="base" latinLnBrk="1">
              <a:spcBef>
                <a:spcPct val="0"/>
              </a:spcBef>
              <a:spcAft>
                <a:spcPct val="0"/>
              </a:spcAft>
              <a:defRPr kumimoji="1" sz="900" kern="1200">
                <a:solidFill>
                  <a:schemeClr val="lt1"/>
                </a:solidFill>
                <a:latin typeface="+mn-lt"/>
                <a:ea typeface="+mn-ea"/>
                <a:cs typeface="+mn-cs"/>
              </a:defRPr>
            </a:lvl4pPr>
            <a:lvl5pPr marL="1828800" algn="l" rtl="0" fontAlgn="base" latinLnBrk="1">
              <a:spcBef>
                <a:spcPct val="0"/>
              </a:spcBef>
              <a:spcAft>
                <a:spcPct val="0"/>
              </a:spcAft>
              <a:defRPr kumimoji="1" sz="900" kern="1200">
                <a:solidFill>
                  <a:schemeClr val="lt1"/>
                </a:solidFill>
                <a:latin typeface="+mn-lt"/>
                <a:ea typeface="+mn-ea"/>
                <a:cs typeface="+mn-cs"/>
              </a:defRPr>
            </a:lvl5pPr>
            <a:lvl6pPr marL="2286000" algn="l" defTabSz="914400" rtl="0" eaLnBrk="1" latinLnBrk="1" hangingPunct="1">
              <a:defRPr kumimoji="1" sz="900" kern="1200">
                <a:solidFill>
                  <a:schemeClr val="lt1"/>
                </a:solidFill>
                <a:latin typeface="+mn-lt"/>
                <a:ea typeface="+mn-ea"/>
                <a:cs typeface="+mn-cs"/>
              </a:defRPr>
            </a:lvl6pPr>
            <a:lvl7pPr marL="2743200" algn="l" defTabSz="914400" rtl="0" eaLnBrk="1" latinLnBrk="1" hangingPunct="1">
              <a:defRPr kumimoji="1" sz="900" kern="1200">
                <a:solidFill>
                  <a:schemeClr val="lt1"/>
                </a:solidFill>
                <a:latin typeface="+mn-lt"/>
                <a:ea typeface="+mn-ea"/>
                <a:cs typeface="+mn-cs"/>
              </a:defRPr>
            </a:lvl7pPr>
            <a:lvl8pPr marL="3200400" algn="l" defTabSz="914400" rtl="0" eaLnBrk="1" latinLnBrk="1" hangingPunct="1">
              <a:defRPr kumimoji="1" sz="900" kern="1200">
                <a:solidFill>
                  <a:schemeClr val="lt1"/>
                </a:solidFill>
                <a:latin typeface="+mn-lt"/>
                <a:ea typeface="+mn-ea"/>
                <a:cs typeface="+mn-cs"/>
              </a:defRPr>
            </a:lvl8pPr>
            <a:lvl9pPr marL="3657600" algn="l" defTabSz="914400" rtl="0" eaLnBrk="1" latinLnBrk="1" hangingPunct="1">
              <a:defRPr kumimoji="1" sz="900" kern="1200">
                <a:solidFill>
                  <a:schemeClr val="lt1"/>
                </a:solidFill>
                <a:latin typeface="+mn-lt"/>
                <a:ea typeface="+mn-ea"/>
                <a:cs typeface="+mn-cs"/>
              </a:defRPr>
            </a:lvl9pPr>
          </a:lstStyle>
          <a:p>
            <a:pPr algn="ctr">
              <a:lnSpc>
                <a:spcPct val="90000"/>
              </a:lnSpc>
              <a:defRPr/>
            </a:pPr>
            <a:endParaRPr lang="ko-KR" altLang="en-US">
              <a:solidFill>
                <a:prstClr val="white"/>
              </a:solidFill>
            </a:endParaRPr>
          </a:p>
        </p:txBody>
      </p:sp>
      <p:sp>
        <p:nvSpPr>
          <p:cNvPr id="8" name="TextBox 12"/>
          <p:cNvSpPr txBox="1"/>
          <p:nvPr/>
        </p:nvSpPr>
        <p:spPr>
          <a:xfrm>
            <a:off x="8045448" y="5625306"/>
            <a:ext cx="2808288" cy="738187"/>
          </a:xfrm>
          <a:prstGeom prst="rect">
            <a:avLst/>
          </a:prstGeom>
          <a:noFill/>
        </p:spPr>
        <p:txBody>
          <a:bodyPr>
            <a:spAutoFit/>
          </a:bodyPr>
          <a:lstStyle>
            <a:defPPr>
              <a:defRPr lang="ko-KR"/>
            </a:defPPr>
            <a:lvl1pPr algn="l" rtl="0" fontAlgn="base" latinLnBrk="1">
              <a:spcBef>
                <a:spcPct val="0"/>
              </a:spcBef>
              <a:spcAft>
                <a:spcPct val="0"/>
              </a:spcAft>
              <a:defRPr kumimoji="1" sz="900" kern="1200">
                <a:solidFill>
                  <a:schemeClr val="tx1"/>
                </a:solidFill>
                <a:latin typeface="굴림" charset="-127"/>
                <a:ea typeface="굴림" charset="-127"/>
                <a:cs typeface="+mn-cs"/>
              </a:defRPr>
            </a:lvl1pPr>
            <a:lvl2pPr marL="457200" algn="l" rtl="0" fontAlgn="base" latinLnBrk="1">
              <a:spcBef>
                <a:spcPct val="0"/>
              </a:spcBef>
              <a:spcAft>
                <a:spcPct val="0"/>
              </a:spcAft>
              <a:defRPr kumimoji="1" sz="900" kern="1200">
                <a:solidFill>
                  <a:schemeClr val="tx1"/>
                </a:solidFill>
                <a:latin typeface="굴림" charset="-127"/>
                <a:ea typeface="굴림" charset="-127"/>
                <a:cs typeface="+mn-cs"/>
              </a:defRPr>
            </a:lvl2pPr>
            <a:lvl3pPr marL="914400" algn="l" rtl="0" fontAlgn="base" latinLnBrk="1">
              <a:spcBef>
                <a:spcPct val="0"/>
              </a:spcBef>
              <a:spcAft>
                <a:spcPct val="0"/>
              </a:spcAft>
              <a:defRPr kumimoji="1" sz="900"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sz="900"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sz="900" kern="1200">
                <a:solidFill>
                  <a:schemeClr val="tx1"/>
                </a:solidFill>
                <a:latin typeface="굴림" charset="-127"/>
                <a:ea typeface="굴림" charset="-127"/>
                <a:cs typeface="+mn-cs"/>
              </a:defRPr>
            </a:lvl5pPr>
            <a:lvl6pPr marL="2286000" algn="l" defTabSz="914400" rtl="0" eaLnBrk="1" latinLnBrk="1" hangingPunct="1">
              <a:defRPr kumimoji="1" sz="900" kern="1200">
                <a:solidFill>
                  <a:schemeClr val="tx1"/>
                </a:solidFill>
                <a:latin typeface="굴림" charset="-127"/>
                <a:ea typeface="굴림" charset="-127"/>
                <a:cs typeface="+mn-cs"/>
              </a:defRPr>
            </a:lvl6pPr>
            <a:lvl7pPr marL="2743200" algn="l" defTabSz="914400" rtl="0" eaLnBrk="1" latinLnBrk="1" hangingPunct="1">
              <a:defRPr kumimoji="1" sz="900" kern="1200">
                <a:solidFill>
                  <a:schemeClr val="tx1"/>
                </a:solidFill>
                <a:latin typeface="굴림" charset="-127"/>
                <a:ea typeface="굴림" charset="-127"/>
                <a:cs typeface="+mn-cs"/>
              </a:defRPr>
            </a:lvl7pPr>
            <a:lvl8pPr marL="3200400" algn="l" defTabSz="914400" rtl="0" eaLnBrk="1" latinLnBrk="1" hangingPunct="1">
              <a:defRPr kumimoji="1" sz="900" kern="1200">
                <a:solidFill>
                  <a:schemeClr val="tx1"/>
                </a:solidFill>
                <a:latin typeface="굴림" charset="-127"/>
                <a:ea typeface="굴림" charset="-127"/>
                <a:cs typeface="+mn-cs"/>
              </a:defRPr>
            </a:lvl8pPr>
            <a:lvl9pPr marL="3657600" algn="l" defTabSz="914400" rtl="0" eaLnBrk="1" latinLnBrk="1" hangingPunct="1">
              <a:defRPr kumimoji="1" sz="900" kern="1200">
                <a:solidFill>
                  <a:schemeClr val="tx1"/>
                </a:solidFill>
                <a:latin typeface="굴림" charset="-127"/>
                <a:ea typeface="굴림" charset="-127"/>
                <a:cs typeface="+mn-cs"/>
              </a:defRPr>
            </a:lvl9pPr>
          </a:lstStyle>
          <a:p>
            <a:pPr algn="ctr">
              <a:lnSpc>
                <a:spcPct val="150000"/>
              </a:lnSpc>
              <a:defRPr/>
            </a:pPr>
            <a:r>
              <a:rPr lang="en-US" altLang="ko-KR" sz="2800" b="1" i="1" dirty="0">
                <a:solidFill>
                  <a:prstClr val="white">
                    <a:lumMod val="85000"/>
                  </a:prstClr>
                </a:solidFill>
                <a:latin typeface="HY헤드라인M" pitchFamily="18" charset="-127"/>
                <a:ea typeface="HY헤드라인M" pitchFamily="18" charset="-127"/>
              </a:rPr>
              <a:t>Storyboard</a:t>
            </a:r>
            <a:endParaRPr lang="ko-KR" altLang="en-US" sz="2800" b="1" i="1" dirty="0">
              <a:solidFill>
                <a:prstClr val="white">
                  <a:lumMod val="85000"/>
                </a:prstClr>
              </a:solidFill>
              <a:latin typeface="HY헤드라인M" pitchFamily="18" charset="-127"/>
              <a:ea typeface="HY헤드라인M" pitchFamily="18" charset="-127"/>
            </a:endParaRPr>
          </a:p>
        </p:txBody>
      </p:sp>
      <p:grpSp>
        <p:nvGrpSpPr>
          <p:cNvPr id="5" name="Group 4"/>
          <p:cNvGrpSpPr/>
          <p:nvPr/>
        </p:nvGrpSpPr>
        <p:grpSpPr>
          <a:xfrm>
            <a:off x="2076993" y="2557946"/>
            <a:ext cx="4728755" cy="369332"/>
            <a:chOff x="2246810" y="3589912"/>
            <a:chExt cx="4728755" cy="369332"/>
          </a:xfrm>
        </p:grpSpPr>
        <p:sp>
          <p:nvSpPr>
            <p:cNvPr id="6" name="TextBox 5"/>
            <p:cNvSpPr txBox="1"/>
            <p:nvPr/>
          </p:nvSpPr>
          <p:spPr>
            <a:xfrm>
              <a:off x="2246810" y="3589912"/>
              <a:ext cx="4728755" cy="369332"/>
            </a:xfrm>
            <a:prstGeom prst="rect">
              <a:avLst/>
            </a:prstGeom>
            <a:solidFill>
              <a:schemeClr val="bg1"/>
            </a:solidFill>
          </p:spPr>
          <p:txBody>
            <a:bodyPr wrap="square" rtlCol="0">
              <a:spAutoFit/>
            </a:bodyPr>
            <a:lstStyle/>
            <a:p>
              <a:r>
                <a:rPr lang="en-US" dirty="0"/>
                <a:t>           </a:t>
              </a:r>
              <a:r>
                <a:rPr lang="en-US" altLang="ko-KR" dirty="0">
                  <a:latin typeface="Phetsarath OT" charset="0"/>
                  <a:ea typeface="굴림" pitchFamily="50" charset="-127"/>
                  <a:cs typeface="Phetsarath OT" charset="0"/>
                </a:rPr>
                <a:t>Supply</a:t>
              </a:r>
              <a:endParaRPr lang="en-US" dirty="0"/>
            </a:p>
          </p:txBody>
        </p:sp>
        <p:sp>
          <p:nvSpPr>
            <p:cNvPr id="9" name="Snip Diagonal Corner Rectangle 8"/>
            <p:cNvSpPr/>
            <p:nvPr/>
          </p:nvSpPr>
          <p:spPr>
            <a:xfrm>
              <a:off x="2253343" y="3589912"/>
              <a:ext cx="411480" cy="307777"/>
            </a:xfrm>
            <a:prstGeom prst="snip2Diag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Phetsarath OT" charset="0"/>
                  <a:cs typeface="Phetsarath OT" charset="0"/>
                </a:rPr>
                <a:t>03</a:t>
              </a:r>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261" y="432928"/>
            <a:ext cx="9515473" cy="5930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2763783" y="2699881"/>
            <a:ext cx="3681841" cy="584777"/>
            <a:chOff x="2246811" y="3589912"/>
            <a:chExt cx="2944686" cy="86150"/>
          </a:xfrm>
        </p:grpSpPr>
        <p:sp>
          <p:nvSpPr>
            <p:cNvPr id="11" name="TextBox 10"/>
            <p:cNvSpPr txBox="1"/>
            <p:nvPr/>
          </p:nvSpPr>
          <p:spPr>
            <a:xfrm>
              <a:off x="2246811" y="3589912"/>
              <a:ext cx="2944686" cy="86150"/>
            </a:xfrm>
            <a:prstGeom prst="rect">
              <a:avLst/>
            </a:prstGeom>
            <a:solidFill>
              <a:schemeClr val="bg1"/>
            </a:solidFill>
          </p:spPr>
          <p:txBody>
            <a:bodyPr wrap="square" rtlCol="0">
              <a:spAutoFit/>
            </a:bodyPr>
            <a:lstStyle/>
            <a:p>
              <a:pPr marL="509588" indent="-52388"/>
              <a:r>
                <a:rPr lang="en-US" altLang="ko-KR" sz="1600" b="1" dirty="0" err="1">
                  <a:ea typeface="굴림" pitchFamily="50" charset="-127"/>
                </a:rPr>
                <a:t>ປ່າໄມ້ປຽບເໜືອນທືນ</a:t>
              </a:r>
              <a:endParaRPr lang="en-US" altLang="ko-KR" sz="1600" b="1" dirty="0">
                <a:ea typeface="굴림" pitchFamily="50" charset="-127"/>
              </a:endParaRPr>
            </a:p>
            <a:p>
              <a:pPr marL="509588" indent="-52388"/>
              <a:endParaRPr lang="en-US" sz="1600" dirty="0">
                <a:latin typeface="Phetsarath OT" charset="0"/>
                <a:cs typeface="Phetsarath OT" charset="0"/>
              </a:endParaRPr>
            </a:p>
          </p:txBody>
        </p:sp>
        <p:sp>
          <p:nvSpPr>
            <p:cNvPr id="12" name="Snip Diagonal Corner Rectangle 11"/>
            <p:cNvSpPr/>
            <p:nvPr/>
          </p:nvSpPr>
          <p:spPr>
            <a:xfrm>
              <a:off x="2253343" y="3596213"/>
              <a:ext cx="328329" cy="48078"/>
            </a:xfrm>
            <a:prstGeom prst="snip2Diag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Phetsarath OT" charset="0"/>
                  <a:cs typeface="Phetsarath OT" charset="0"/>
                </a:rPr>
                <a:t>06</a:t>
              </a:r>
            </a:p>
          </p:txBody>
        </p:sp>
      </p:grpSp>
    </p:spTree>
    <p:extLst>
      <p:ext uri="{BB962C8B-B14F-4D97-AF65-F5344CB8AC3E}">
        <p14:creationId xmlns:p14="http://schemas.microsoft.com/office/powerpoint/2010/main" val="525049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Horizontal Scroll 38"/>
          <p:cNvSpPr/>
          <p:nvPr/>
        </p:nvSpPr>
        <p:spPr>
          <a:xfrm>
            <a:off x="2256127" y="774457"/>
            <a:ext cx="2066925" cy="656512"/>
          </a:xfrm>
          <a:prstGeom prst="horizontalScroll">
            <a:avLst/>
          </a:prstGeom>
          <a:solidFill>
            <a:schemeClr val="accent6">
              <a:lumMod val="60000"/>
              <a:lumOff val="40000"/>
            </a:schemeClr>
          </a:solidFill>
          <a:ln/>
          <a:effectLst>
            <a:innerShdw blurRad="63500" dist="50800" dir="81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r>
              <a:rPr lang="th-TH" b="1" dirty="0">
                <a:ln>
                  <a:solidFill>
                    <a:schemeClr val="accent5">
                      <a:lumMod val="75000"/>
                    </a:schemeClr>
                  </a:solidFill>
                </a:ln>
                <a:latin typeface="Phetsarath OT" charset="0"/>
              </a:rPr>
              <a:t>ຝືກຫັດ</a:t>
            </a:r>
            <a:r>
              <a:rPr lang="en-US" b="1" dirty="0">
                <a:ln>
                  <a:solidFill>
                    <a:schemeClr val="accent5">
                      <a:lumMod val="75000"/>
                    </a:schemeClr>
                  </a:solidFill>
                </a:ln>
                <a:latin typeface="Phetsarath OT" charset="0"/>
              </a:rPr>
              <a:t> 2</a:t>
            </a:r>
            <a:r>
              <a:rPr lang="en-US" sz="1400" b="1" dirty="0">
                <a:ln>
                  <a:solidFill>
                    <a:schemeClr val="accent5">
                      <a:lumMod val="75000"/>
                    </a:schemeClr>
                  </a:solidFill>
                </a:ln>
                <a:latin typeface="Phetsarath OT" charset="0"/>
              </a:rPr>
              <a:t>/1</a:t>
            </a:r>
            <a:endParaRPr lang="th-TH" sz="1400" b="1" dirty="0">
              <a:ln>
                <a:solidFill>
                  <a:schemeClr val="accent5">
                    <a:lumMod val="75000"/>
                  </a:schemeClr>
                </a:solidFill>
              </a:ln>
              <a:latin typeface="Phetsarath OT" charset="0"/>
            </a:endParaRPr>
          </a:p>
        </p:txBody>
      </p:sp>
      <p:sp>
        <p:nvSpPr>
          <p:cNvPr id="49" name="TextBox 48"/>
          <p:cNvSpPr txBox="1"/>
          <p:nvPr/>
        </p:nvSpPr>
        <p:spPr>
          <a:xfrm>
            <a:off x="2342812" y="1753707"/>
            <a:ext cx="9383967" cy="3139321"/>
          </a:xfrm>
          <a:prstGeom prst="rect">
            <a:avLst/>
          </a:prstGeom>
          <a:solidFill>
            <a:schemeClr val="bg1"/>
          </a:solidFill>
        </p:spPr>
        <p:txBody>
          <a:bodyPr wrap="square" rtlCol="0">
            <a:spAutoFit/>
          </a:bodyPr>
          <a:lstStyle/>
          <a:p>
            <a:pPr marL="347663" indent="-347663"/>
            <a:r>
              <a:rPr lang="en-US" dirty="0">
                <a:latin typeface="Phetsarath OT" charset="0"/>
                <a:cs typeface="Phetsarath OT" charset="0"/>
              </a:rPr>
              <a:t> Suppose, you need to earn 19% rate of return on an investment, you are promised that the value of an asset will bring $2,000 in 30 years.  Therefore, you must pay today for this investment or the present value of this investment is approximately</a:t>
            </a:r>
            <a:r>
              <a:rPr lang="en-US" dirty="0">
                <a:latin typeface="Phetsarath OT" charset="0"/>
                <a:cs typeface="Phetsarath OT" charset="0"/>
                <a:sym typeface="Symbol" panose="05050102010706020507" pitchFamily="18" charset="2"/>
              </a:rPr>
              <a:t> </a:t>
            </a:r>
            <a:r>
              <a:rPr lang="en-US" dirty="0">
                <a:latin typeface="Phetsarath OT" charset="0"/>
                <a:cs typeface="Phetsarath OT" charset="0"/>
              </a:rPr>
              <a:t>$65</a:t>
            </a: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p:txBody>
      </p:sp>
      <p:sp>
        <p:nvSpPr>
          <p:cNvPr id="50" name="Oval 49"/>
          <p:cNvSpPr/>
          <p:nvPr/>
        </p:nvSpPr>
        <p:spPr>
          <a:xfrm>
            <a:off x="2134974" y="1775755"/>
            <a:ext cx="261595" cy="203520"/>
          </a:xfrm>
          <a:prstGeom prst="ellipse">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endParaRPr lang="th-TH" dirty="0">
              <a:solidFill>
                <a:schemeClr val="bg1"/>
              </a:solidFill>
            </a:endParaRPr>
          </a:p>
        </p:txBody>
      </p:sp>
      <p:grpSp>
        <p:nvGrpSpPr>
          <p:cNvPr id="6" name="Group 5"/>
          <p:cNvGrpSpPr/>
          <p:nvPr/>
        </p:nvGrpSpPr>
        <p:grpSpPr>
          <a:xfrm>
            <a:off x="4115701" y="2991790"/>
            <a:ext cx="1263447" cy="625492"/>
            <a:chOff x="3825421" y="2805394"/>
            <a:chExt cx="1263447" cy="625492"/>
          </a:xfrm>
        </p:grpSpPr>
        <p:sp>
          <p:nvSpPr>
            <p:cNvPr id="2" name="Rounded Rectangle 1"/>
            <p:cNvSpPr/>
            <p:nvPr/>
          </p:nvSpPr>
          <p:spPr>
            <a:xfrm>
              <a:off x="3825421" y="2805394"/>
              <a:ext cx="1263447" cy="62549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969073" y="2933474"/>
              <a:ext cx="976141"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hetsarath OT" charset="0"/>
                  <a:cs typeface="Phetsarath OT" charset="0"/>
                </a:rPr>
                <a:t>ຖືກ</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hetsarath OT" charset="0"/>
                <a:cs typeface="Phetsarath OT" charset="0"/>
              </a:endParaRPr>
            </a:p>
          </p:txBody>
        </p:sp>
      </p:grpSp>
      <p:grpSp>
        <p:nvGrpSpPr>
          <p:cNvPr id="51" name="Group 50"/>
          <p:cNvGrpSpPr/>
          <p:nvPr/>
        </p:nvGrpSpPr>
        <p:grpSpPr>
          <a:xfrm>
            <a:off x="6023673" y="2991790"/>
            <a:ext cx="1263447" cy="625492"/>
            <a:chOff x="3825421" y="2805394"/>
            <a:chExt cx="1263447" cy="625492"/>
          </a:xfrm>
        </p:grpSpPr>
        <p:sp>
          <p:nvSpPr>
            <p:cNvPr id="54" name="Rounded Rectangle 53"/>
            <p:cNvSpPr/>
            <p:nvPr/>
          </p:nvSpPr>
          <p:spPr>
            <a:xfrm>
              <a:off x="3825421" y="2805394"/>
              <a:ext cx="1263447" cy="62549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3969073" y="2933474"/>
              <a:ext cx="976141"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hetsarath OT" charset="0"/>
                  <a:cs typeface="Phetsarath OT" charset="0"/>
                </a:rPr>
                <a:t>ຜິດ</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hetsarath OT" charset="0"/>
                <a:cs typeface="Phetsarath OT" charset="0"/>
              </a:endParaRPr>
            </a:p>
          </p:txBody>
        </p:sp>
      </p:grpSp>
      <p:sp>
        <p:nvSpPr>
          <p:cNvPr id="23" name="Rectangle 22"/>
          <p:cNvSpPr/>
          <p:nvPr/>
        </p:nvSpPr>
        <p:spPr>
          <a:xfrm>
            <a:off x="2964318" y="3605442"/>
            <a:ext cx="6516000" cy="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4" name="Round Diagonal Corner Rectangle 23"/>
          <p:cNvSpPr/>
          <p:nvPr/>
        </p:nvSpPr>
        <p:spPr>
          <a:xfrm>
            <a:off x="8364624" y="3707717"/>
            <a:ext cx="1296295" cy="266700"/>
          </a:xfrm>
          <a:prstGeom prst="round2DiagRect">
            <a:avLst/>
          </a:prstGeom>
          <a:solidFill>
            <a:schemeClr val="bg2">
              <a:lumMod val="2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a:solidFill>
                  <a:schemeClr val="bg1"/>
                </a:solidFill>
              </a:rPr>
              <a:t>Next</a:t>
            </a:r>
            <a:endParaRPr lang="th-TH" sz="1200" dirty="0">
              <a:solidFill>
                <a:schemeClr val="bg1"/>
              </a:solidFill>
            </a:endParaRPr>
          </a:p>
        </p:txBody>
      </p:sp>
    </p:spTree>
    <p:extLst>
      <p:ext uri="{BB962C8B-B14F-4D97-AF65-F5344CB8AC3E}">
        <p14:creationId xmlns:p14="http://schemas.microsoft.com/office/powerpoint/2010/main" val="1508909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Horizontal Scroll 38"/>
          <p:cNvSpPr/>
          <p:nvPr/>
        </p:nvSpPr>
        <p:spPr>
          <a:xfrm>
            <a:off x="2256127" y="774457"/>
            <a:ext cx="2066925" cy="656512"/>
          </a:xfrm>
          <a:prstGeom prst="horizontalScroll">
            <a:avLst/>
          </a:prstGeom>
          <a:solidFill>
            <a:schemeClr val="accent6">
              <a:lumMod val="60000"/>
              <a:lumOff val="40000"/>
            </a:schemeClr>
          </a:solidFill>
          <a:ln/>
          <a:effectLst>
            <a:innerShdw blurRad="63500" dist="50800" dir="81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r>
              <a:rPr lang="th-TH" b="1" dirty="0">
                <a:ln>
                  <a:solidFill>
                    <a:schemeClr val="accent5">
                      <a:lumMod val="75000"/>
                    </a:schemeClr>
                  </a:solidFill>
                </a:ln>
                <a:latin typeface="Phetsarath OT" charset="0"/>
              </a:rPr>
              <a:t>ຝືກຫັດ</a:t>
            </a:r>
            <a:r>
              <a:rPr lang="en-US" b="1" dirty="0">
                <a:ln>
                  <a:solidFill>
                    <a:schemeClr val="accent5">
                      <a:lumMod val="75000"/>
                    </a:schemeClr>
                  </a:solidFill>
                </a:ln>
                <a:latin typeface="Phetsarath OT" charset="0"/>
              </a:rPr>
              <a:t> 2</a:t>
            </a:r>
            <a:r>
              <a:rPr lang="en-US" sz="1600" b="1" dirty="0">
                <a:ln>
                  <a:solidFill>
                    <a:schemeClr val="accent5">
                      <a:lumMod val="75000"/>
                    </a:schemeClr>
                  </a:solidFill>
                </a:ln>
                <a:latin typeface="Phetsarath OT" charset="0"/>
              </a:rPr>
              <a:t>/</a:t>
            </a:r>
            <a:r>
              <a:rPr lang="en-US" sz="1400" b="1" dirty="0">
                <a:ln>
                  <a:solidFill>
                    <a:schemeClr val="accent5">
                      <a:lumMod val="75000"/>
                    </a:schemeClr>
                  </a:solidFill>
                </a:ln>
                <a:latin typeface="Phetsarath OT" charset="0"/>
              </a:rPr>
              <a:t>2</a:t>
            </a:r>
            <a:endParaRPr lang="th-TH" sz="1400" b="1" dirty="0">
              <a:ln>
                <a:solidFill>
                  <a:schemeClr val="accent5">
                    <a:lumMod val="75000"/>
                  </a:schemeClr>
                </a:solidFill>
              </a:ln>
              <a:latin typeface="Phetsarath OT" charset="0"/>
            </a:endParaRPr>
          </a:p>
        </p:txBody>
      </p:sp>
      <p:sp>
        <p:nvSpPr>
          <p:cNvPr id="49" name="TextBox 48"/>
          <p:cNvSpPr txBox="1"/>
          <p:nvPr/>
        </p:nvSpPr>
        <p:spPr>
          <a:xfrm>
            <a:off x="2375355" y="1764308"/>
            <a:ext cx="7649025" cy="3970318"/>
          </a:xfrm>
          <a:prstGeom prst="rect">
            <a:avLst/>
          </a:prstGeom>
          <a:solidFill>
            <a:schemeClr val="bg1"/>
          </a:solidFill>
        </p:spPr>
        <p:txBody>
          <a:bodyPr wrap="square" rtlCol="0">
            <a:spAutoFit/>
          </a:bodyPr>
          <a:lstStyle/>
          <a:p>
            <a:pPr marL="0" lvl="1">
              <a:defRPr/>
            </a:pPr>
            <a:r>
              <a:rPr lang="en-US" altLang="ko-KR" dirty="0">
                <a:ea typeface="Verdana" pitchFamily="34" charset="0"/>
                <a:cs typeface="Verdana" pitchFamily="34" charset="0"/>
              </a:rPr>
              <a:t>         </a:t>
            </a:r>
            <a:r>
              <a:rPr lang="en-US" altLang="ko-KR" dirty="0">
                <a:latin typeface="Phetsarath OT" charset="0"/>
                <a:ea typeface="Verdana" pitchFamily="34" charset="0"/>
                <a:cs typeface="Phetsarath OT" charset="0"/>
              </a:rPr>
              <a:t>At the Pareto optimum, no resource reallocation could make anyone better off without making someone else worse off.”</a:t>
            </a:r>
          </a:p>
          <a:p>
            <a:pPr marL="0" lvl="1">
              <a:defRPr/>
            </a:pPr>
            <a:endParaRPr lang="en-US" altLang="ko-KR" dirty="0">
              <a:latin typeface="Phetsarath OT" charset="0"/>
              <a:ea typeface="Verdana" pitchFamily="34" charset="0"/>
              <a:cs typeface="Phetsarath OT" charset="0"/>
            </a:endParaRPr>
          </a:p>
          <a:p>
            <a:pPr marL="0" lvl="1">
              <a:defRPr/>
            </a:pPr>
            <a:endParaRPr lang="en-US" altLang="ko-KR" b="1" dirty="0">
              <a:latin typeface="Phetsarath OT" charset="0"/>
              <a:ea typeface="Verdana" pitchFamily="34" charset="0"/>
              <a:cs typeface="Phetsarath OT" charset="0"/>
            </a:endParaRPr>
          </a:p>
          <a:p>
            <a:pPr marL="347663">
              <a:defRPr/>
            </a:pPr>
            <a:endParaRPr lang="en-US" dirty="0">
              <a:latin typeface="Phetsarath OT" charset="0"/>
              <a:cs typeface="Phetsarath OT" charset="0"/>
            </a:endParaRPr>
          </a:p>
          <a:p>
            <a:pPr marL="347663">
              <a:defRPr/>
            </a:pPr>
            <a:endParaRPr lang="en-US" dirty="0">
              <a:latin typeface="Phetsarath OT" charset="0"/>
              <a:cs typeface="Phetsarath OT" charset="0"/>
            </a:endParaRPr>
          </a:p>
          <a:p>
            <a:pPr marL="347663">
              <a:defRPr/>
            </a:pPr>
            <a:endParaRPr lang="en-US" dirty="0">
              <a:latin typeface="Phetsarath OT" charset="0"/>
              <a:cs typeface="Phetsarath OT" charset="0"/>
            </a:endParaRPr>
          </a:p>
          <a:p>
            <a:pPr marL="347663">
              <a:defRPr/>
            </a:pPr>
            <a:endParaRPr lang="en-US" dirty="0">
              <a:latin typeface="Phetsarath OT" charset="0"/>
              <a:cs typeface="Phetsarath OT" charset="0"/>
            </a:endParaRPr>
          </a:p>
          <a:p>
            <a:pPr marL="347663">
              <a:defRPr/>
            </a:pPr>
            <a:endParaRPr lang="en-US" dirty="0">
              <a:latin typeface="Phetsarath OT" charset="0"/>
              <a:cs typeface="Phetsarath OT" charset="0"/>
            </a:endParaRPr>
          </a:p>
          <a:p>
            <a:pPr marL="347663">
              <a:defRPr/>
            </a:pPr>
            <a:endParaRPr lang="en-US" dirty="0">
              <a:latin typeface="Phetsarath OT" charset="0"/>
              <a:cs typeface="Phetsarath OT" charset="0"/>
            </a:endParaRPr>
          </a:p>
          <a:p>
            <a:pPr marL="347663">
              <a:defRPr/>
            </a:pPr>
            <a:endParaRPr lang="en-US" dirty="0">
              <a:latin typeface="Phetsarath OT" charset="0"/>
              <a:cs typeface="Phetsarath OT" charset="0"/>
            </a:endParaRPr>
          </a:p>
          <a:p>
            <a:pPr marL="347663">
              <a:defRPr/>
            </a:pPr>
            <a:endParaRPr lang="en-US" dirty="0">
              <a:latin typeface="Phetsarath OT" charset="0"/>
              <a:cs typeface="Phetsarath OT" charset="0"/>
            </a:endParaRPr>
          </a:p>
          <a:p>
            <a:pPr marL="347663">
              <a:defRPr/>
            </a:pPr>
            <a:endParaRPr lang="en-US" dirty="0">
              <a:latin typeface="Phetsarath OT" charset="0"/>
              <a:cs typeface="Phetsarath OT" charset="0"/>
            </a:endParaRPr>
          </a:p>
          <a:p>
            <a:pPr marL="347663">
              <a:defRPr/>
            </a:pPr>
            <a:endParaRPr lang="en-US" dirty="0">
              <a:latin typeface="Phetsarath OT" charset="0"/>
              <a:cs typeface="Phetsarath OT" charset="0"/>
            </a:endParaRPr>
          </a:p>
        </p:txBody>
      </p:sp>
      <p:grpSp>
        <p:nvGrpSpPr>
          <p:cNvPr id="6" name="Group 5"/>
          <p:cNvGrpSpPr/>
          <p:nvPr/>
        </p:nvGrpSpPr>
        <p:grpSpPr>
          <a:xfrm>
            <a:off x="4115701" y="2558656"/>
            <a:ext cx="1263447" cy="625492"/>
            <a:chOff x="3825421" y="2805394"/>
            <a:chExt cx="1263447" cy="625492"/>
          </a:xfrm>
        </p:grpSpPr>
        <p:sp>
          <p:nvSpPr>
            <p:cNvPr id="2" name="Rounded Rectangle 1"/>
            <p:cNvSpPr/>
            <p:nvPr/>
          </p:nvSpPr>
          <p:spPr>
            <a:xfrm>
              <a:off x="3825421" y="2805394"/>
              <a:ext cx="1263447" cy="62549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969073" y="2933474"/>
              <a:ext cx="976141"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hetsarath OT" charset="0"/>
                  <a:cs typeface="Phetsarath OT" charset="0"/>
                </a:rPr>
                <a:t>ຖືກ</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hetsarath OT" charset="0"/>
                <a:cs typeface="Phetsarath OT" charset="0"/>
              </a:endParaRPr>
            </a:p>
          </p:txBody>
        </p:sp>
      </p:grpSp>
      <p:grpSp>
        <p:nvGrpSpPr>
          <p:cNvPr id="51" name="Group 50"/>
          <p:cNvGrpSpPr/>
          <p:nvPr/>
        </p:nvGrpSpPr>
        <p:grpSpPr>
          <a:xfrm>
            <a:off x="6023673" y="2558656"/>
            <a:ext cx="1263447" cy="625492"/>
            <a:chOff x="3825421" y="2805394"/>
            <a:chExt cx="1263447" cy="625492"/>
          </a:xfrm>
        </p:grpSpPr>
        <p:sp>
          <p:nvSpPr>
            <p:cNvPr id="54" name="Rounded Rectangle 53"/>
            <p:cNvSpPr/>
            <p:nvPr/>
          </p:nvSpPr>
          <p:spPr>
            <a:xfrm>
              <a:off x="3825421" y="2805394"/>
              <a:ext cx="1263447" cy="62549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3969073" y="2933474"/>
              <a:ext cx="976141"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hetsarath OT" charset="0"/>
                  <a:cs typeface="Phetsarath OT" charset="0"/>
                </a:rPr>
                <a:t>ຜິດ</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hetsarath OT" charset="0"/>
                <a:cs typeface="Phetsarath OT" charset="0"/>
              </a:endParaRPr>
            </a:p>
          </p:txBody>
        </p:sp>
      </p:grpSp>
      <p:sp>
        <p:nvSpPr>
          <p:cNvPr id="23" name="Rectangle 22"/>
          <p:cNvSpPr/>
          <p:nvPr/>
        </p:nvSpPr>
        <p:spPr>
          <a:xfrm>
            <a:off x="2964318" y="3605442"/>
            <a:ext cx="6516000" cy="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6" name="Oval 25"/>
          <p:cNvSpPr/>
          <p:nvPr/>
        </p:nvSpPr>
        <p:spPr>
          <a:xfrm>
            <a:off x="2472761" y="1764308"/>
            <a:ext cx="261750" cy="258050"/>
          </a:xfrm>
          <a:prstGeom prst="ellipse">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2</a:t>
            </a:r>
            <a:endParaRPr lang="th-TH" sz="1200" dirty="0">
              <a:solidFill>
                <a:schemeClr val="bg1"/>
              </a:solidFill>
            </a:endParaRPr>
          </a:p>
        </p:txBody>
      </p:sp>
    </p:spTree>
    <p:extLst>
      <p:ext uri="{BB962C8B-B14F-4D97-AF65-F5344CB8AC3E}">
        <p14:creationId xmlns:p14="http://schemas.microsoft.com/office/powerpoint/2010/main" val="661362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Horizontal Scroll 38"/>
          <p:cNvSpPr/>
          <p:nvPr/>
        </p:nvSpPr>
        <p:spPr>
          <a:xfrm>
            <a:off x="2256127" y="774457"/>
            <a:ext cx="2066925" cy="656512"/>
          </a:xfrm>
          <a:prstGeom prst="horizontalScroll">
            <a:avLst/>
          </a:prstGeom>
          <a:solidFill>
            <a:schemeClr val="accent6">
              <a:lumMod val="60000"/>
              <a:lumOff val="40000"/>
            </a:schemeClr>
          </a:solidFill>
          <a:ln/>
          <a:effectLst>
            <a:innerShdw blurRad="63500" dist="50800" dir="81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r>
              <a:rPr lang="th-TH" b="1" dirty="0">
                <a:ln>
                  <a:solidFill>
                    <a:schemeClr val="accent5">
                      <a:lumMod val="75000"/>
                    </a:schemeClr>
                  </a:solidFill>
                </a:ln>
                <a:latin typeface="Phetsarath OT" charset="0"/>
              </a:rPr>
              <a:t>ຝືກຫັດ</a:t>
            </a:r>
            <a:r>
              <a:rPr lang="en-US" b="1" dirty="0">
                <a:ln>
                  <a:solidFill>
                    <a:schemeClr val="accent5">
                      <a:lumMod val="75000"/>
                    </a:schemeClr>
                  </a:solidFill>
                </a:ln>
                <a:latin typeface="Phetsarath OT" charset="0"/>
              </a:rPr>
              <a:t> 2</a:t>
            </a:r>
            <a:r>
              <a:rPr lang="en-US" sz="1400" b="1" dirty="0">
                <a:ln>
                  <a:solidFill>
                    <a:schemeClr val="accent5">
                      <a:lumMod val="75000"/>
                    </a:schemeClr>
                  </a:solidFill>
                </a:ln>
                <a:latin typeface="Phetsarath OT" charset="0"/>
              </a:rPr>
              <a:t>/3</a:t>
            </a:r>
            <a:endParaRPr lang="th-TH" sz="1400" b="1" dirty="0">
              <a:ln>
                <a:solidFill>
                  <a:schemeClr val="accent5">
                    <a:lumMod val="75000"/>
                  </a:schemeClr>
                </a:solidFill>
              </a:ln>
              <a:latin typeface="Phetsarath OT" charset="0"/>
            </a:endParaRPr>
          </a:p>
        </p:txBody>
      </p:sp>
      <mc:AlternateContent xmlns:mc="http://schemas.openxmlformats.org/markup-compatibility/2006" xmlns:a14="http://schemas.microsoft.com/office/drawing/2010/main">
        <mc:Choice Requires="a14">
          <p:sp>
            <p:nvSpPr>
              <p:cNvPr id="49" name="TextBox 48"/>
              <p:cNvSpPr txBox="1"/>
              <p:nvPr/>
            </p:nvSpPr>
            <p:spPr>
              <a:xfrm>
                <a:off x="2479943" y="1699817"/>
                <a:ext cx="7649025" cy="3477875"/>
              </a:xfrm>
              <a:prstGeom prst="rect">
                <a:avLst/>
              </a:prstGeom>
              <a:solidFill>
                <a:schemeClr val="bg1"/>
              </a:solidFill>
            </p:spPr>
            <p:txBody>
              <a:bodyPr wrap="square" rtlCol="0">
                <a:spAutoFit/>
              </a:bodyPr>
              <a:lstStyle/>
              <a:p>
                <a:pPr marL="171450" indent="-171450" latinLnBrk="1">
                  <a:defRPr/>
                </a:pPr>
                <a:r>
                  <a:rPr lang="en-US" sz="2000" dirty="0">
                    <a:latin typeface="Phetsarath OT" charset="0"/>
                    <a:cs typeface="Phetsarath OT" charset="0"/>
                  </a:rPr>
                  <a:t>  </a:t>
                </a:r>
                <a:r>
                  <a:rPr lang="en-US" sz="1400" dirty="0">
                    <a:latin typeface="Phetsarath OT" charset="0"/>
                    <a:cs typeface="Phetsarath OT" charset="0"/>
                  </a:rPr>
                  <a:t> farmer owned a 50 years old tree with a value of $100 (interest rate 8% </a:t>
                </a:r>
                <a:r>
                  <a:rPr lang="en-US" sz="1400" dirty="0" err="1">
                    <a:latin typeface="Phetsarath OT" charset="0"/>
                    <a:cs typeface="Phetsarath OT" charset="0"/>
                  </a:rPr>
                  <a:t>p.a</a:t>
                </a:r>
                <a:r>
                  <a:rPr lang="en-US" sz="1400" dirty="0">
                    <a:latin typeface="Phetsarath OT" charset="0"/>
                    <a:cs typeface="Phetsarath OT" charset="0"/>
                  </a:rPr>
                  <a:t>) the present value of this tree is therefore $</a:t>
                </a:r>
                <a14:m>
                  <m:oMath xmlns:m="http://schemas.openxmlformats.org/officeDocument/2006/math">
                    <m:r>
                      <a:rPr lang="en-US" sz="1400" i="1">
                        <a:solidFill>
                          <a:srgbClr val="000000"/>
                        </a:solidFill>
                        <a:latin typeface="Cambria Math" panose="02040503050406030204" pitchFamily="18" charset="0"/>
                      </a:rPr>
                      <m:t>6</m:t>
                    </m:r>
                  </m:oMath>
                </a14:m>
                <a:endParaRPr lang="en-US" sz="1400" dirty="0">
                  <a:latin typeface="Phetsarath OT" charset="0"/>
                  <a:cs typeface="Phetsarath OT" charset="0"/>
                </a:endParaRPr>
              </a:p>
              <a:p>
                <a:pPr marL="347663">
                  <a:defRPr/>
                </a:pPr>
                <a:endParaRPr lang="en-US" sz="2000" dirty="0">
                  <a:latin typeface="Phetsarath OT" charset="0"/>
                  <a:cs typeface="Phetsarath OT" charset="0"/>
                </a:endParaRPr>
              </a:p>
              <a:p>
                <a:pPr marL="347663">
                  <a:defRPr/>
                </a:pPr>
                <a:endParaRPr lang="en-US" sz="2000" dirty="0">
                  <a:latin typeface="Phetsarath OT" charset="0"/>
                  <a:cs typeface="Phetsarath OT" charset="0"/>
                </a:endParaRPr>
              </a:p>
              <a:p>
                <a:pPr marL="347663">
                  <a:defRPr/>
                </a:pPr>
                <a:endParaRPr lang="en-US" sz="2000" dirty="0">
                  <a:latin typeface="Phetsarath OT" charset="0"/>
                  <a:cs typeface="Phetsarath OT" charset="0"/>
                </a:endParaRPr>
              </a:p>
              <a:p>
                <a:pPr marL="347663">
                  <a:defRPr/>
                </a:pPr>
                <a:endParaRPr lang="en-US" sz="2000" dirty="0">
                  <a:latin typeface="Phetsarath OT" charset="0"/>
                  <a:cs typeface="Phetsarath OT" charset="0"/>
                </a:endParaRPr>
              </a:p>
              <a:p>
                <a:pPr marL="347663">
                  <a:defRPr/>
                </a:pPr>
                <a:endParaRPr lang="en-US" sz="2000" dirty="0">
                  <a:latin typeface="Phetsarath OT" charset="0"/>
                  <a:cs typeface="Phetsarath OT" charset="0"/>
                </a:endParaRPr>
              </a:p>
              <a:p>
                <a:pPr marL="347663">
                  <a:defRPr/>
                </a:pPr>
                <a:endParaRPr lang="en-US" sz="2000" dirty="0">
                  <a:latin typeface="Phetsarath OT" charset="0"/>
                  <a:cs typeface="Phetsarath OT" charset="0"/>
                </a:endParaRPr>
              </a:p>
              <a:p>
                <a:pPr marL="347663">
                  <a:defRPr/>
                </a:pPr>
                <a:endParaRPr lang="en-US" sz="2000" dirty="0">
                  <a:latin typeface="Phetsarath OT" charset="0"/>
                  <a:cs typeface="Phetsarath OT" charset="0"/>
                </a:endParaRPr>
              </a:p>
              <a:p>
                <a:pPr marL="347663">
                  <a:defRPr/>
                </a:pPr>
                <a:endParaRPr lang="en-US" sz="2000" dirty="0">
                  <a:latin typeface="Phetsarath OT" charset="0"/>
                  <a:cs typeface="Phetsarath OT" charset="0"/>
                </a:endParaRPr>
              </a:p>
              <a:p>
                <a:pPr marL="347663">
                  <a:defRPr/>
                </a:pPr>
                <a:endParaRPr lang="en-US" sz="2000" dirty="0">
                  <a:latin typeface="Phetsarath OT" charset="0"/>
                  <a:cs typeface="Phetsarath OT" charset="0"/>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2479943" y="1699817"/>
                <a:ext cx="7649025" cy="3477875"/>
              </a:xfrm>
              <a:prstGeom prst="rect">
                <a:avLst/>
              </a:prstGeom>
              <a:blipFill rotWithShape="0">
                <a:blip r:embed="rId3"/>
                <a:stretch>
                  <a:fillRect/>
                </a:stretch>
              </a:blipFill>
            </p:spPr>
            <p:txBody>
              <a:bodyPr/>
              <a:lstStyle/>
              <a:p>
                <a:r>
                  <a:rPr lang="en-US">
                    <a:noFill/>
                  </a:rPr>
                  <a:t> </a:t>
                </a:r>
              </a:p>
            </p:txBody>
          </p:sp>
        </mc:Fallback>
      </mc:AlternateContent>
      <p:grpSp>
        <p:nvGrpSpPr>
          <p:cNvPr id="6" name="Group 5"/>
          <p:cNvGrpSpPr/>
          <p:nvPr/>
        </p:nvGrpSpPr>
        <p:grpSpPr>
          <a:xfrm>
            <a:off x="4115701" y="2558656"/>
            <a:ext cx="1263447" cy="625492"/>
            <a:chOff x="3825421" y="2805394"/>
            <a:chExt cx="1263447" cy="625492"/>
          </a:xfrm>
        </p:grpSpPr>
        <p:sp>
          <p:nvSpPr>
            <p:cNvPr id="2" name="Rounded Rectangle 1"/>
            <p:cNvSpPr/>
            <p:nvPr/>
          </p:nvSpPr>
          <p:spPr>
            <a:xfrm>
              <a:off x="3825421" y="2805394"/>
              <a:ext cx="1263447" cy="62549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969073" y="2933474"/>
              <a:ext cx="976141"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hetsarath OT" charset="0"/>
                  <a:cs typeface="Phetsarath OT" charset="0"/>
                </a:rPr>
                <a:t>ຖືກ</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hetsarath OT" charset="0"/>
                <a:cs typeface="Phetsarath OT" charset="0"/>
              </a:endParaRPr>
            </a:p>
          </p:txBody>
        </p:sp>
      </p:grpSp>
      <p:grpSp>
        <p:nvGrpSpPr>
          <p:cNvPr id="51" name="Group 50"/>
          <p:cNvGrpSpPr/>
          <p:nvPr/>
        </p:nvGrpSpPr>
        <p:grpSpPr>
          <a:xfrm>
            <a:off x="6023673" y="2558656"/>
            <a:ext cx="1263447" cy="625492"/>
            <a:chOff x="3825421" y="2805394"/>
            <a:chExt cx="1263447" cy="625492"/>
          </a:xfrm>
        </p:grpSpPr>
        <p:sp>
          <p:nvSpPr>
            <p:cNvPr id="54" name="Rounded Rectangle 53"/>
            <p:cNvSpPr/>
            <p:nvPr/>
          </p:nvSpPr>
          <p:spPr>
            <a:xfrm>
              <a:off x="3825421" y="2805394"/>
              <a:ext cx="1263447" cy="62549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3969073" y="2933474"/>
              <a:ext cx="976141"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hetsarath OT" charset="0"/>
                  <a:cs typeface="Phetsarath OT" charset="0"/>
                </a:rPr>
                <a:t>ຜິດ</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hetsarath OT" charset="0"/>
                <a:cs typeface="Phetsarath OT" charset="0"/>
              </a:endParaRPr>
            </a:p>
          </p:txBody>
        </p:sp>
      </p:grpSp>
      <p:sp>
        <p:nvSpPr>
          <p:cNvPr id="23" name="Rectangle 22"/>
          <p:cNvSpPr/>
          <p:nvPr/>
        </p:nvSpPr>
        <p:spPr>
          <a:xfrm>
            <a:off x="2964318" y="3605442"/>
            <a:ext cx="6516000" cy="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7" name="Oval 26"/>
          <p:cNvSpPr/>
          <p:nvPr/>
        </p:nvSpPr>
        <p:spPr>
          <a:xfrm>
            <a:off x="2436129" y="1764308"/>
            <a:ext cx="261750" cy="258050"/>
          </a:xfrm>
          <a:prstGeom prst="ellipse">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3</a:t>
            </a:r>
            <a:endParaRPr lang="th-TH" sz="1200" dirty="0">
              <a:solidFill>
                <a:schemeClr val="bg1"/>
              </a:solidFill>
            </a:endParaRPr>
          </a:p>
        </p:txBody>
      </p:sp>
    </p:spTree>
    <p:extLst>
      <p:ext uri="{BB962C8B-B14F-4D97-AF65-F5344CB8AC3E}">
        <p14:creationId xmlns:p14="http://schemas.microsoft.com/office/powerpoint/2010/main" val="394062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Horizontal Scroll 38"/>
          <p:cNvSpPr/>
          <p:nvPr/>
        </p:nvSpPr>
        <p:spPr>
          <a:xfrm>
            <a:off x="2256127" y="774457"/>
            <a:ext cx="2066925" cy="656512"/>
          </a:xfrm>
          <a:prstGeom prst="horizontalScroll">
            <a:avLst/>
          </a:prstGeom>
          <a:solidFill>
            <a:schemeClr val="accent6">
              <a:lumMod val="60000"/>
              <a:lumOff val="40000"/>
            </a:schemeClr>
          </a:solidFill>
          <a:ln/>
          <a:effectLst>
            <a:innerShdw blurRad="63500" dist="50800" dir="81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r>
              <a:rPr lang="th-TH" b="1" dirty="0">
                <a:ln>
                  <a:solidFill>
                    <a:schemeClr val="accent5">
                      <a:lumMod val="75000"/>
                    </a:schemeClr>
                  </a:solidFill>
                </a:ln>
                <a:latin typeface="Phetsarath OT" charset="0"/>
              </a:rPr>
              <a:t>ຝືກຫັດ</a:t>
            </a:r>
            <a:r>
              <a:rPr lang="en-US" b="1" dirty="0">
                <a:ln>
                  <a:solidFill>
                    <a:schemeClr val="accent5">
                      <a:lumMod val="75000"/>
                    </a:schemeClr>
                  </a:solidFill>
                </a:ln>
                <a:latin typeface="Phetsarath OT" charset="0"/>
              </a:rPr>
              <a:t> 2</a:t>
            </a:r>
            <a:r>
              <a:rPr lang="en-US" sz="1400" b="1" dirty="0">
                <a:ln>
                  <a:solidFill>
                    <a:schemeClr val="accent5">
                      <a:lumMod val="75000"/>
                    </a:schemeClr>
                  </a:solidFill>
                </a:ln>
                <a:latin typeface="Phetsarath OT" charset="0"/>
              </a:rPr>
              <a:t>/4</a:t>
            </a:r>
            <a:endParaRPr lang="th-TH" sz="1400" b="1" dirty="0">
              <a:ln>
                <a:solidFill>
                  <a:schemeClr val="accent5">
                    <a:lumMod val="75000"/>
                  </a:schemeClr>
                </a:solidFill>
              </a:ln>
              <a:latin typeface="Phetsarath OT" charset="0"/>
            </a:endParaRPr>
          </a:p>
        </p:txBody>
      </p:sp>
      <p:sp>
        <p:nvSpPr>
          <p:cNvPr id="49" name="TextBox 48"/>
          <p:cNvSpPr txBox="1"/>
          <p:nvPr/>
        </p:nvSpPr>
        <p:spPr>
          <a:xfrm>
            <a:off x="2479943" y="1699817"/>
            <a:ext cx="7649025" cy="3293209"/>
          </a:xfrm>
          <a:prstGeom prst="rect">
            <a:avLst/>
          </a:prstGeom>
          <a:solidFill>
            <a:schemeClr val="bg1"/>
          </a:solidFill>
        </p:spPr>
        <p:txBody>
          <a:bodyPr wrap="square" rtlCol="0">
            <a:spAutoFit/>
          </a:bodyPr>
          <a:lstStyle/>
          <a:p>
            <a:pPr marL="171450" indent="-171450" latinLnBrk="1">
              <a:defRPr/>
            </a:pPr>
            <a:r>
              <a:rPr lang="en-US" sz="2000" dirty="0">
                <a:latin typeface="Phetsarath OT" charset="0"/>
                <a:cs typeface="Phetsarath OT" charset="0"/>
              </a:rPr>
              <a:t>  </a:t>
            </a:r>
            <a:r>
              <a:rPr lang="en-US" sz="1400" dirty="0">
                <a:latin typeface="Phetsarath OT" charset="0"/>
                <a:cs typeface="Phetsarath OT" charset="0"/>
              </a:rPr>
              <a:t>  Suppose, plantation land plus establishment cost at y0 = $100 per ha and expected revenues at y40 final harvest = $3000.  The rate of return of this plantation is therefore 0.089 or 8.9%</a:t>
            </a:r>
            <a:endParaRPr lang="en-US" sz="2000" dirty="0">
              <a:latin typeface="Phetsarath OT" charset="0"/>
              <a:cs typeface="Phetsarath OT" charset="0"/>
            </a:endParaRPr>
          </a:p>
          <a:p>
            <a:pPr marL="347663">
              <a:defRPr/>
            </a:pPr>
            <a:endParaRPr lang="en-US" sz="2000" dirty="0">
              <a:latin typeface="Phetsarath OT" charset="0"/>
              <a:cs typeface="Phetsarath OT" charset="0"/>
            </a:endParaRPr>
          </a:p>
          <a:p>
            <a:pPr marL="347663">
              <a:defRPr/>
            </a:pPr>
            <a:endParaRPr lang="en-US" sz="2000" dirty="0">
              <a:latin typeface="Phetsarath OT" charset="0"/>
              <a:cs typeface="Phetsarath OT" charset="0"/>
            </a:endParaRPr>
          </a:p>
          <a:p>
            <a:pPr marL="347663">
              <a:defRPr/>
            </a:pPr>
            <a:endParaRPr lang="en-US" sz="2000" dirty="0">
              <a:latin typeface="Phetsarath OT" charset="0"/>
              <a:cs typeface="Phetsarath OT" charset="0"/>
            </a:endParaRPr>
          </a:p>
          <a:p>
            <a:pPr marL="347663">
              <a:defRPr/>
            </a:pPr>
            <a:endParaRPr lang="en-US" sz="2000" dirty="0">
              <a:latin typeface="Phetsarath OT" charset="0"/>
              <a:cs typeface="Phetsarath OT" charset="0"/>
            </a:endParaRPr>
          </a:p>
          <a:p>
            <a:pPr marL="347663">
              <a:defRPr/>
            </a:pPr>
            <a:endParaRPr lang="en-US" sz="2000" dirty="0">
              <a:latin typeface="Phetsarath OT" charset="0"/>
              <a:cs typeface="Phetsarath OT" charset="0"/>
            </a:endParaRPr>
          </a:p>
          <a:p>
            <a:pPr marL="347663">
              <a:defRPr/>
            </a:pPr>
            <a:endParaRPr lang="en-US" sz="2000" dirty="0">
              <a:latin typeface="Phetsarath OT" charset="0"/>
              <a:cs typeface="Phetsarath OT" charset="0"/>
            </a:endParaRPr>
          </a:p>
          <a:p>
            <a:pPr marL="347663">
              <a:defRPr/>
            </a:pPr>
            <a:endParaRPr lang="en-US" sz="2000" dirty="0">
              <a:latin typeface="Phetsarath OT" charset="0"/>
              <a:cs typeface="Phetsarath OT" charset="0"/>
            </a:endParaRPr>
          </a:p>
          <a:p>
            <a:pPr marL="347663">
              <a:defRPr/>
            </a:pPr>
            <a:endParaRPr lang="en-US" sz="2000" dirty="0">
              <a:latin typeface="Phetsarath OT" charset="0"/>
              <a:cs typeface="Phetsarath OT" charset="0"/>
            </a:endParaRPr>
          </a:p>
        </p:txBody>
      </p:sp>
      <p:grpSp>
        <p:nvGrpSpPr>
          <p:cNvPr id="6" name="Group 5"/>
          <p:cNvGrpSpPr/>
          <p:nvPr/>
        </p:nvGrpSpPr>
        <p:grpSpPr>
          <a:xfrm>
            <a:off x="4115701" y="2558656"/>
            <a:ext cx="1263447" cy="625492"/>
            <a:chOff x="3825421" y="2805394"/>
            <a:chExt cx="1263447" cy="625492"/>
          </a:xfrm>
        </p:grpSpPr>
        <p:sp>
          <p:nvSpPr>
            <p:cNvPr id="2" name="Rounded Rectangle 1"/>
            <p:cNvSpPr/>
            <p:nvPr/>
          </p:nvSpPr>
          <p:spPr>
            <a:xfrm>
              <a:off x="3825421" y="2805394"/>
              <a:ext cx="1263447" cy="62549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969073" y="2933474"/>
              <a:ext cx="976141"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hetsarath OT" charset="0"/>
                  <a:cs typeface="Phetsarath OT" charset="0"/>
                </a:rPr>
                <a:t>ຖືກ</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hetsarath OT" charset="0"/>
                <a:cs typeface="Phetsarath OT" charset="0"/>
              </a:endParaRPr>
            </a:p>
          </p:txBody>
        </p:sp>
      </p:grpSp>
      <p:grpSp>
        <p:nvGrpSpPr>
          <p:cNvPr id="51" name="Group 50"/>
          <p:cNvGrpSpPr/>
          <p:nvPr/>
        </p:nvGrpSpPr>
        <p:grpSpPr>
          <a:xfrm>
            <a:off x="6023673" y="2558656"/>
            <a:ext cx="1263447" cy="625492"/>
            <a:chOff x="3825421" y="2805394"/>
            <a:chExt cx="1263447" cy="625492"/>
          </a:xfrm>
        </p:grpSpPr>
        <p:sp>
          <p:nvSpPr>
            <p:cNvPr id="54" name="Rounded Rectangle 53"/>
            <p:cNvSpPr/>
            <p:nvPr/>
          </p:nvSpPr>
          <p:spPr>
            <a:xfrm>
              <a:off x="3825421" y="2805394"/>
              <a:ext cx="1263447" cy="62549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3969073" y="2933474"/>
              <a:ext cx="976141"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hetsarath OT" charset="0"/>
                  <a:cs typeface="Phetsarath OT" charset="0"/>
                </a:rPr>
                <a:t>ຜິດ</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hetsarath OT" charset="0"/>
                <a:cs typeface="Phetsarath OT" charset="0"/>
              </a:endParaRPr>
            </a:p>
          </p:txBody>
        </p:sp>
      </p:grpSp>
      <p:sp>
        <p:nvSpPr>
          <p:cNvPr id="23" name="Rectangle 22"/>
          <p:cNvSpPr/>
          <p:nvPr/>
        </p:nvSpPr>
        <p:spPr>
          <a:xfrm>
            <a:off x="2964318" y="3605442"/>
            <a:ext cx="6516000" cy="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7" name="Oval 26"/>
          <p:cNvSpPr/>
          <p:nvPr/>
        </p:nvSpPr>
        <p:spPr>
          <a:xfrm>
            <a:off x="2436129" y="1764308"/>
            <a:ext cx="261750" cy="258050"/>
          </a:xfrm>
          <a:prstGeom prst="ellipse">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3</a:t>
            </a:r>
            <a:endParaRPr lang="th-TH" sz="1200" dirty="0">
              <a:solidFill>
                <a:schemeClr val="bg1"/>
              </a:solidFill>
            </a:endParaRPr>
          </a:p>
        </p:txBody>
      </p:sp>
    </p:spTree>
    <p:extLst>
      <p:ext uri="{BB962C8B-B14F-4D97-AF65-F5344CB8AC3E}">
        <p14:creationId xmlns:p14="http://schemas.microsoft.com/office/powerpoint/2010/main" val="1116716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모서리가 둥근 직사각형 39"/>
          <p:cNvSpPr/>
          <p:nvPr/>
        </p:nvSpPr>
        <p:spPr bwMode="auto">
          <a:xfrm>
            <a:off x="2090017" y="1352299"/>
            <a:ext cx="8006483" cy="2483431"/>
          </a:xfrm>
          <a:prstGeom prst="round1Rect">
            <a:avLst/>
          </a:prstGeom>
          <a:solidFill>
            <a:schemeClr val="bg1">
              <a:alpha val="60000"/>
            </a:schemeClr>
          </a:solidFill>
          <a:ln w="9525" cap="flat" cmpd="sng" algn="ctr">
            <a:gradFill>
              <a:gsLst>
                <a:gs pos="0">
                  <a:srgbClr val="0070C0"/>
                </a:gs>
                <a:gs pos="50000">
                  <a:srgbClr val="0070C0"/>
                </a:gs>
                <a:gs pos="100000">
                  <a:srgbClr val="0070C0"/>
                </a:gs>
              </a:gsLst>
              <a:lin ang="5400000" scaled="0"/>
            </a:gradFill>
            <a:prstDash val="solid"/>
            <a:round/>
            <a:headEnd type="none" w="med" len="med"/>
            <a:tailEnd type="none" w="med" len="med"/>
          </a:ln>
          <a:effectLst>
            <a:outerShdw blurRad="50800" dist="38100" dir="2700000" algn="tl" rotWithShape="0">
              <a:prstClr val="black">
                <a:alpha val="25000"/>
              </a:prstClr>
            </a:outerShdw>
          </a:effectLst>
        </p:spPr>
        <p:txBody>
          <a:bodyPr vert="horz" wrap="none" lIns="90000" tIns="46800" rIns="90000" bIns="46800" numCol="1" rtlCol="0" anchor="ctr" anchorCtr="0" compatLnSpc="1">
            <a:prstTxWarp prst="textNoShape">
              <a:avLst/>
            </a:prstTxWarp>
            <a:noAutofit/>
          </a:bodyPr>
          <a:lstStyle/>
          <a:p>
            <a:pPr lvl="0" fontAlgn="base" latinLnBrk="1">
              <a:spcBef>
                <a:spcPct val="20000"/>
              </a:spcBef>
              <a:spcAft>
                <a:spcPct val="0"/>
              </a:spcAft>
              <a:defRPr/>
            </a:pPr>
            <a:r>
              <a:rPr lang="en-US" altLang="ko-KR" sz="3200" b="1" dirty="0">
                <a:solidFill>
                  <a:schemeClr val="accent2">
                    <a:lumMod val="50000"/>
                  </a:schemeClr>
                </a:solidFill>
                <a:latin typeface="Phetsarath" charset="0"/>
                <a:ea typeface="Phetsarath" charset="0"/>
                <a:cs typeface="Phetsarath" charset="0"/>
              </a:rPr>
              <a:t>03: </a:t>
            </a:r>
            <a:r>
              <a:rPr lang="en-US" altLang="ko-KR" sz="3200" b="1" dirty="0" err="1">
                <a:solidFill>
                  <a:schemeClr val="accent2">
                    <a:lumMod val="50000"/>
                  </a:schemeClr>
                </a:solidFill>
                <a:latin typeface="Phetsarath" charset="0"/>
                <a:ea typeface="Phetsarath" charset="0"/>
                <a:cs typeface="Phetsarath" charset="0"/>
              </a:rPr>
              <a:t>ຕົວຊີ້ວັດການລົງທືນ</a:t>
            </a:r>
            <a:endParaRPr lang="en-US" altLang="ko-KR" sz="3200" b="1" dirty="0">
              <a:solidFill>
                <a:schemeClr val="accent2">
                  <a:lumMod val="50000"/>
                </a:schemeClr>
              </a:solidFill>
              <a:latin typeface="Phetsarath" charset="0"/>
              <a:ea typeface="Phetsarath" charset="0"/>
              <a:cs typeface="Phetsarath" charset="0"/>
            </a:endParaRPr>
          </a:p>
          <a:p>
            <a:pPr marL="342900">
              <a:lnSpc>
                <a:spcPct val="100000"/>
              </a:lnSpc>
            </a:pPr>
            <a:endParaRPr lang="en-US" sz="3200" b="1" dirty="0">
              <a:solidFill>
                <a:schemeClr val="accent2">
                  <a:lumMod val="75000"/>
                </a:schemeClr>
              </a:solidFill>
              <a:latin typeface="Phetsarath" charset="0"/>
              <a:ea typeface="Phetsarath" charset="0"/>
              <a:cs typeface="Phetsarath" charset="0"/>
            </a:endParaRPr>
          </a:p>
          <a:p>
            <a:pPr marL="685800" indent="-342900">
              <a:buBlip>
                <a:blip r:embed="rId2"/>
              </a:buBlip>
            </a:pPr>
            <a:r>
              <a:rPr lang="en-US" sz="2400" b="1" dirty="0" err="1">
                <a:solidFill>
                  <a:schemeClr val="accent2">
                    <a:lumMod val="75000"/>
                  </a:schemeClr>
                </a:solidFill>
                <a:latin typeface="Phetsarath" charset="0"/>
                <a:ea typeface="Phetsarath" charset="0"/>
                <a:cs typeface="Phetsarath" charset="0"/>
              </a:rPr>
              <a:t>ມູນຄ່າປະຈຸບັນສຸທິ</a:t>
            </a:r>
            <a:r>
              <a:rPr lang="en-US" sz="2400" b="1" dirty="0">
                <a:solidFill>
                  <a:schemeClr val="accent2">
                    <a:lumMod val="75000"/>
                  </a:schemeClr>
                </a:solidFill>
                <a:latin typeface="Phetsarath" charset="0"/>
                <a:ea typeface="Phetsarath" charset="0"/>
                <a:cs typeface="Phetsarath" charset="0"/>
              </a:rPr>
              <a:t> (Net present value)</a:t>
            </a:r>
          </a:p>
          <a:p>
            <a:pPr marL="685800" indent="-342900">
              <a:buBlip>
                <a:blip r:embed="rId2"/>
              </a:buBlip>
            </a:pPr>
            <a:r>
              <a:rPr lang="en-US" sz="2400" b="1" dirty="0" err="1">
                <a:solidFill>
                  <a:schemeClr val="accent2">
                    <a:lumMod val="75000"/>
                  </a:schemeClr>
                </a:solidFill>
                <a:latin typeface="Phetsarath" charset="0"/>
                <a:ea typeface="Phetsarath" charset="0"/>
                <a:cs typeface="Phetsarath" charset="0"/>
              </a:rPr>
              <a:t>ການວິເຄາະລາຍຮັບຕໍ່ລາຍຈ່າຍ</a:t>
            </a:r>
            <a:r>
              <a:rPr lang="en-US" sz="2400" b="1" dirty="0">
                <a:solidFill>
                  <a:schemeClr val="accent2">
                    <a:lumMod val="75000"/>
                  </a:schemeClr>
                </a:solidFill>
                <a:latin typeface="Phetsarath" charset="0"/>
                <a:ea typeface="Phetsarath" charset="0"/>
                <a:cs typeface="Phetsarath" charset="0"/>
              </a:rPr>
              <a:t> (Benefit-Cost analysis)</a:t>
            </a:r>
          </a:p>
          <a:p>
            <a:pPr marL="685800" indent="-342900">
              <a:buBlip>
                <a:blip r:embed="rId2"/>
              </a:buBlip>
            </a:pPr>
            <a:r>
              <a:rPr lang="en-US" sz="2400" b="1" dirty="0" err="1">
                <a:solidFill>
                  <a:schemeClr val="accent2">
                    <a:lumMod val="75000"/>
                  </a:schemeClr>
                </a:solidFill>
                <a:latin typeface="Phetsarath" charset="0"/>
                <a:ea typeface="Phetsarath" charset="0"/>
                <a:cs typeface="Phetsarath" charset="0"/>
              </a:rPr>
              <a:t>ອັດຕາຜົນຕອບແທນພາຍໃນ</a:t>
            </a:r>
            <a:r>
              <a:rPr lang="en-US" sz="2400" b="1" dirty="0">
                <a:solidFill>
                  <a:schemeClr val="accent2">
                    <a:lumMod val="75000"/>
                  </a:schemeClr>
                </a:solidFill>
                <a:latin typeface="Phetsarath" charset="0"/>
                <a:ea typeface="Phetsarath" charset="0"/>
                <a:cs typeface="Phetsarath" charset="0"/>
              </a:rPr>
              <a:t> (IRR)</a:t>
            </a:r>
          </a:p>
        </p:txBody>
      </p:sp>
    </p:spTree>
    <p:extLst>
      <p:ext uri="{BB962C8B-B14F-4D97-AF65-F5344CB8AC3E}">
        <p14:creationId xmlns:p14="http://schemas.microsoft.com/office/powerpoint/2010/main" val="2449153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angle 5"/>
          <p:cNvSpPr txBox="1">
            <a:spLocks/>
          </p:cNvSpPr>
          <p:nvPr/>
        </p:nvSpPr>
        <p:spPr>
          <a:xfrm>
            <a:off x="2161416" y="1169213"/>
            <a:ext cx="9743037"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defRPr/>
            </a:pPr>
            <a:r>
              <a:rPr lang="en-US" altLang="ko-KR" sz="2400" b="1" dirty="0" err="1">
                <a:solidFill>
                  <a:schemeClr val="accent5">
                    <a:lumMod val="50000"/>
                  </a:schemeClr>
                </a:solidFill>
                <a:latin typeface="Phetsarath OT" charset="0"/>
                <a:ea typeface="굴림" pitchFamily="34" charset="-127"/>
                <a:cs typeface="Phetsarath OT" charset="0"/>
              </a:rPr>
              <a:t>ມູນຄ່າປະຈຸບັນສຸທິ</a:t>
            </a:r>
            <a:endParaRPr lang="en-US" altLang="ko-KR" sz="2400" b="1" dirty="0">
              <a:solidFill>
                <a:schemeClr val="accent5">
                  <a:lumMod val="50000"/>
                </a:schemeClr>
              </a:solidFill>
              <a:latin typeface="Phetsarath OT" charset="0"/>
              <a:ea typeface="굴림" pitchFamily="34" charset="-127"/>
              <a:cs typeface="Phetsarath OT" charset="0"/>
            </a:endParaRPr>
          </a:p>
        </p:txBody>
      </p:sp>
      <p:grpSp>
        <p:nvGrpSpPr>
          <p:cNvPr id="31" name="Group 30"/>
          <p:cNvGrpSpPr/>
          <p:nvPr/>
        </p:nvGrpSpPr>
        <p:grpSpPr>
          <a:xfrm>
            <a:off x="1718177" y="1132030"/>
            <a:ext cx="404793" cy="533962"/>
            <a:chOff x="5770331" y="1112579"/>
            <a:chExt cx="335168" cy="478633"/>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7"/>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1</a:t>
              </a:r>
            </a:p>
          </p:txBody>
        </p:sp>
      </p:grpSp>
      <p:sp>
        <p:nvSpPr>
          <p:cNvPr id="29"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344488" indent="-344488">
              <a:lnSpc>
                <a:spcPct val="100000"/>
              </a:lnSpc>
              <a:buFont typeface="+mj-lt"/>
              <a:buAutoNum type="arabicPeriod" startAt="3"/>
            </a:pPr>
            <a:r>
              <a:rPr lang="en-US" altLang="ko-KR" sz="2800" b="1" dirty="0" err="1">
                <a:solidFill>
                  <a:schemeClr val="accent5">
                    <a:lumMod val="50000"/>
                  </a:schemeClr>
                </a:solidFill>
                <a:latin typeface="Phetsarath OT" charset="0"/>
                <a:ea typeface="굴림" pitchFamily="50" charset="-127"/>
                <a:cs typeface="Phetsarath OT" charset="0"/>
              </a:rPr>
              <a:t>ຕົວຊີ້ວັດການລົງທືນ</a:t>
            </a:r>
            <a:endParaRPr lang="en-US" altLang="ko-KR" sz="2800" b="1" dirty="0">
              <a:solidFill>
                <a:schemeClr val="accent5">
                  <a:lumMod val="50000"/>
                </a:schemeClr>
              </a:solidFill>
              <a:latin typeface="Phetsarath OT" charset="0"/>
              <a:ea typeface="굴림" pitchFamily="50" charset="-127"/>
              <a:cs typeface="Phetsarath OT" charset="0"/>
            </a:endParaRPr>
          </a:p>
        </p:txBody>
      </p:sp>
      <p:grpSp>
        <p:nvGrpSpPr>
          <p:cNvPr id="17" name="Group 16"/>
          <p:cNvGrpSpPr/>
          <p:nvPr/>
        </p:nvGrpSpPr>
        <p:grpSpPr>
          <a:xfrm>
            <a:off x="2326095" y="2038598"/>
            <a:ext cx="7515236" cy="1740179"/>
            <a:chOff x="2549155" y="1407797"/>
            <a:chExt cx="7284522" cy="1893106"/>
          </a:xfrm>
        </p:grpSpPr>
        <p:grpSp>
          <p:nvGrpSpPr>
            <p:cNvPr id="18" name="Group 17"/>
            <p:cNvGrpSpPr/>
            <p:nvPr/>
          </p:nvGrpSpPr>
          <p:grpSpPr>
            <a:xfrm>
              <a:off x="4529133" y="1754780"/>
              <a:ext cx="5304544" cy="1202623"/>
              <a:chOff x="2855276" y="-66899"/>
              <a:chExt cx="5304544" cy="1202623"/>
            </a:xfrm>
          </p:grpSpPr>
          <p:sp>
            <p:nvSpPr>
              <p:cNvPr id="22" name="Snip and Round Single Corner Rectangle 53"/>
              <p:cNvSpPr/>
              <p:nvPr/>
            </p:nvSpPr>
            <p:spPr>
              <a:xfrm rot="5400000">
                <a:off x="4854924" y="-2066547"/>
                <a:ext cx="1202623" cy="5201920"/>
              </a:xfrm>
              <a:prstGeom prst="snip1Rect">
                <a:avLst/>
              </a:prstGeom>
              <a:solidFill>
                <a:schemeClr val="bg1">
                  <a:alpha val="90000"/>
                </a:schemeClr>
              </a:solidFill>
              <a:ln w="19050">
                <a:solidFill>
                  <a:srgbClr val="00B050">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ound Same Side Corner Rectangle 4"/>
              <p:cNvSpPr/>
              <p:nvPr/>
            </p:nvSpPr>
            <p:spPr>
              <a:xfrm>
                <a:off x="2926080" y="51261"/>
                <a:ext cx="5233740" cy="947568"/>
              </a:xfrm>
              <a:prstGeom prst="round2Diag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5750" lvl="0" indent="-285750">
                  <a:buBlip>
                    <a:blip r:embed="rId3"/>
                  </a:buBlip>
                </a:pPr>
                <a:r>
                  <a:rPr lang="en-US" altLang="ko-KR" sz="1400" dirty="0">
                    <a:latin typeface="Phetsarath OT" charset="0"/>
                    <a:cs typeface="Phetsarath OT" charset="0"/>
                  </a:rPr>
                  <a:t>the </a:t>
                </a:r>
                <a:r>
                  <a:rPr lang="en-US" altLang="ko-KR" sz="1400" dirty="0">
                    <a:solidFill>
                      <a:srgbClr val="FF0000"/>
                    </a:solidFill>
                    <a:latin typeface="Phetsarath OT" charset="0"/>
                    <a:cs typeface="Phetsarath OT" charset="0"/>
                  </a:rPr>
                  <a:t>discounted sum of all future revenues and costs to the present</a:t>
                </a:r>
              </a:p>
              <a:p>
                <a:pPr marL="285750" lvl="0" indent="-285750">
                  <a:buBlip>
                    <a:blip r:embed="rId3"/>
                  </a:buBlip>
                </a:pPr>
                <a:r>
                  <a:rPr lang="en-US" altLang="ko-KR" sz="1400" dirty="0" err="1">
                    <a:latin typeface="Phetsarath OT" charset="0"/>
                    <a:cs typeface="Phetsarath OT" charset="0"/>
                  </a:rPr>
                  <a:t>ຄວາມເພີ່ງພໍໃຈຂອງນັກລົງທືນທີ່ພ້ອມຈະຈ່າຍ</a:t>
                </a:r>
                <a:r>
                  <a:rPr lang="en-US" altLang="ko-KR" sz="1400" dirty="0">
                    <a:latin typeface="Phetsarath OT" charset="0"/>
                    <a:cs typeface="Phetsarath OT" charset="0"/>
                  </a:rPr>
                  <a:t> </a:t>
                </a:r>
                <a:r>
                  <a:rPr lang="en-US" altLang="ko-KR" sz="1400" dirty="0" err="1">
                    <a:latin typeface="Phetsarath OT" charset="0"/>
                    <a:cs typeface="Phetsarath OT" charset="0"/>
                  </a:rPr>
                  <a:t>ຕໍ່ການລົງທ່ືນ</a:t>
                </a:r>
                <a:r>
                  <a:rPr lang="en-US" altLang="ko-KR" sz="1400" dirty="0">
                    <a:latin typeface="Phetsarath OT" charset="0"/>
                    <a:cs typeface="Phetsarath OT" charset="0"/>
                  </a:rPr>
                  <a:t> (asset) </a:t>
                </a:r>
                <a:r>
                  <a:rPr lang="en-US" altLang="ko-KR" sz="1400" dirty="0" err="1">
                    <a:latin typeface="Phetsarath OT" charset="0"/>
                    <a:cs typeface="Phetsarath OT" charset="0"/>
                  </a:rPr>
                  <a:t>ໂດຍອີງຕາມ</a:t>
                </a:r>
                <a:r>
                  <a:rPr lang="en-US" altLang="ko-KR" sz="1400" dirty="0">
                    <a:latin typeface="Phetsarath OT" charset="0"/>
                    <a:cs typeface="Phetsarath OT" charset="0"/>
                  </a:rPr>
                  <a:t> </a:t>
                </a:r>
                <a:r>
                  <a:rPr lang="en-US" altLang="ko-KR" sz="1400" dirty="0" err="1">
                    <a:latin typeface="Phetsarath OT" charset="0"/>
                    <a:cs typeface="Phetsarath OT" charset="0"/>
                  </a:rPr>
                  <a:t>ຜົນໄດ້ຮັບ</a:t>
                </a:r>
                <a:r>
                  <a:rPr lang="en-US" altLang="ko-KR" sz="1400" dirty="0">
                    <a:latin typeface="Phetsarath OT" charset="0"/>
                    <a:cs typeface="Phetsarath OT" charset="0"/>
                  </a:rPr>
                  <a:t>, </a:t>
                </a:r>
                <a:r>
                  <a:rPr lang="en-US" altLang="ko-KR" sz="1400" dirty="0" err="1">
                    <a:latin typeface="Phetsarath OT" charset="0"/>
                    <a:cs typeface="Phetsarath OT" charset="0"/>
                  </a:rPr>
                  <a:t>ລາຍຈ່າຍທີ່ຄາດໄວ</a:t>
                </a:r>
                <a:r>
                  <a:rPr lang="en-US" altLang="ko-KR" sz="1400" dirty="0">
                    <a:latin typeface="Phetsarath OT" charset="0"/>
                    <a:cs typeface="Phetsarath OT" charset="0"/>
                  </a:rPr>
                  <a:t>້ </a:t>
                </a:r>
                <a:r>
                  <a:rPr lang="en-US" altLang="ko-KR" sz="1400" dirty="0" err="1">
                    <a:latin typeface="Phetsarath OT" charset="0"/>
                    <a:cs typeface="Phetsarath OT" charset="0"/>
                  </a:rPr>
                  <a:t>ແລະ</a:t>
                </a:r>
                <a:r>
                  <a:rPr lang="en-US" altLang="ko-KR" sz="1400" dirty="0">
                    <a:latin typeface="Phetsarath OT" charset="0"/>
                    <a:cs typeface="Phetsarath OT" charset="0"/>
                  </a:rPr>
                  <a:t> </a:t>
                </a:r>
                <a:r>
                  <a:rPr lang="en-US" altLang="ko-KR" sz="1400" dirty="0" err="1">
                    <a:latin typeface="Phetsarath OT" charset="0"/>
                    <a:cs typeface="Phetsarath OT" charset="0"/>
                  </a:rPr>
                  <a:t>ອັດຕາຜົນຕອບແທນທີ່ຍອມຮັບໄດ</a:t>
                </a:r>
                <a:r>
                  <a:rPr lang="en-US" altLang="ko-KR" sz="1400" dirty="0">
                    <a:latin typeface="Phetsarath OT" charset="0"/>
                    <a:cs typeface="Phetsarath OT" charset="0"/>
                  </a:rPr>
                  <a:t>້.</a:t>
                </a:r>
                <a:endParaRPr lang="en-US" altLang="ko-KR" sz="1400" dirty="0">
                  <a:solidFill>
                    <a:srgbClr val="FF0000"/>
                  </a:solidFill>
                  <a:latin typeface="Phetsarath OT" charset="0"/>
                  <a:cs typeface="Phetsarath OT" charset="0"/>
                </a:endParaRPr>
              </a:p>
            </p:txBody>
          </p:sp>
        </p:grpSp>
        <p:grpSp>
          <p:nvGrpSpPr>
            <p:cNvPr id="19" name="Group 18"/>
            <p:cNvGrpSpPr/>
            <p:nvPr/>
          </p:nvGrpSpPr>
          <p:grpSpPr>
            <a:xfrm>
              <a:off x="2549155" y="1407797"/>
              <a:ext cx="2330445" cy="1893106"/>
              <a:chOff x="867032" y="-60697"/>
              <a:chExt cx="2401282" cy="1219247"/>
            </a:xfrm>
          </p:grpSpPr>
          <p:sp>
            <p:nvSpPr>
              <p:cNvPr id="20" name="Rounded Rectangle 51"/>
              <p:cNvSpPr/>
              <p:nvPr/>
            </p:nvSpPr>
            <p:spPr>
              <a:xfrm>
                <a:off x="990156" y="-60697"/>
                <a:ext cx="2102983" cy="1219247"/>
              </a:xfrm>
              <a:prstGeom prst="donut">
                <a:avLst>
                  <a:gd name="adj" fmla="val 11401"/>
                </a:avLst>
              </a:prstGeom>
              <a:solidFill>
                <a:schemeClr val="accent6"/>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ounded Rectangle 6"/>
              <p:cNvSpPr/>
              <p:nvPr/>
            </p:nvSpPr>
            <p:spPr>
              <a:xfrm>
                <a:off x="867032" y="54404"/>
                <a:ext cx="2401282" cy="1005654"/>
              </a:xfrm>
              <a:prstGeom prst="donu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dirty="0" err="1">
                    <a:solidFill>
                      <a:srgbClr val="FF0000"/>
                    </a:solidFill>
                    <a:latin typeface="Phetsarath OT" charset="0"/>
                    <a:cs typeface="Phetsarath OT" charset="0"/>
                  </a:rPr>
                  <a:t>ມູນຄ່າປະຈຸບັນສຸທິ</a:t>
                </a:r>
                <a:r>
                  <a:rPr lang="en-US" sz="1400" b="1" dirty="0">
                    <a:solidFill>
                      <a:srgbClr val="FF0000"/>
                    </a:solidFill>
                    <a:latin typeface="Phetsarath OT" charset="0"/>
                    <a:cs typeface="Phetsarath OT" charset="0"/>
                  </a:rPr>
                  <a:t> (NPV)</a:t>
                </a:r>
                <a:endParaRPr lang="en-US" sz="1400" b="1" dirty="0">
                  <a:solidFill>
                    <a:srgbClr val="FF0000"/>
                  </a:solidFill>
                </a:endParaRPr>
              </a:p>
            </p:txBody>
          </p:sp>
        </p:grpSp>
      </p:grpSp>
      <p:sp>
        <p:nvSpPr>
          <p:cNvPr id="24" name="Plus 6"/>
          <p:cNvSpPr/>
          <p:nvPr/>
        </p:nvSpPr>
        <p:spPr>
          <a:xfrm>
            <a:off x="5448768" y="4686216"/>
            <a:ext cx="547881" cy="943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p:txBody>
      </p:sp>
      <p:grpSp>
        <p:nvGrpSpPr>
          <p:cNvPr id="25" name="Group 24"/>
          <p:cNvGrpSpPr/>
          <p:nvPr/>
        </p:nvGrpSpPr>
        <p:grpSpPr>
          <a:xfrm>
            <a:off x="5975035" y="3688286"/>
            <a:ext cx="2964094" cy="871090"/>
            <a:chOff x="413607" y="3883913"/>
            <a:chExt cx="2791914" cy="621677"/>
          </a:xfrm>
          <a:solidFill>
            <a:schemeClr val="bg1"/>
          </a:solidFill>
        </p:grpSpPr>
        <p:grpSp>
          <p:nvGrpSpPr>
            <p:cNvPr id="27" name="Group 26"/>
            <p:cNvGrpSpPr/>
            <p:nvPr/>
          </p:nvGrpSpPr>
          <p:grpSpPr>
            <a:xfrm>
              <a:off x="413607" y="3883913"/>
              <a:ext cx="2791914" cy="621677"/>
              <a:chOff x="1366" y="1803466"/>
              <a:chExt cx="1811734" cy="1811734"/>
            </a:xfrm>
            <a:grpFill/>
          </p:grpSpPr>
          <p:sp>
            <p:nvSpPr>
              <p:cNvPr id="30" name="Oval 49"/>
              <p:cNvSpPr/>
              <p:nvPr/>
            </p:nvSpPr>
            <p:spPr>
              <a:xfrm>
                <a:off x="1366" y="1803466"/>
                <a:ext cx="1811734" cy="1811734"/>
              </a:xfrm>
              <a:prstGeom prst="roundRect">
                <a:avLst/>
              </a:prstGeom>
              <a:grpFill/>
              <a:ln w="19050">
                <a:solidFill>
                  <a:schemeClr val="accent6">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Oval 4"/>
              <p:cNvSpPr/>
              <p:nvPr/>
            </p:nvSpPr>
            <p:spPr>
              <a:xfrm>
                <a:off x="266688" y="2068788"/>
                <a:ext cx="1281090" cy="1281090"/>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p>
            </p:txBody>
          </p:sp>
        </p:grpSp>
        <mc:AlternateContent xmlns:mc="http://schemas.openxmlformats.org/markup-compatibility/2006" xmlns:a14="http://schemas.microsoft.com/office/drawing/2010/main">
          <mc:Choice Requires="a14">
            <p:sp>
              <p:nvSpPr>
                <p:cNvPr id="28" name="TextBox 27"/>
                <p:cNvSpPr txBox="1"/>
                <p:nvPr/>
              </p:nvSpPr>
              <p:spPr>
                <a:xfrm>
                  <a:off x="486364" y="3943340"/>
                  <a:ext cx="2654156" cy="502823"/>
                </a:xfrm>
                <a:prstGeom prst="rect">
                  <a:avLst/>
                </a:prstGeom>
                <a:grp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r>
                          <a:rPr lang="en-US" altLang="ja-JP" sz="1400" i="1">
                            <a:latin typeface="Cambria Math" panose="02040503050406030204" pitchFamily="18" charset="0"/>
                            <a:cs typeface="Phetsarath OT" charset="0"/>
                          </a:rPr>
                          <m:t>𝑁𝑃𝑉</m:t>
                        </m:r>
                        <m:r>
                          <a:rPr lang="en-US" altLang="ja-JP" sz="1400" i="1">
                            <a:latin typeface="Cambria Math" panose="02040503050406030204" pitchFamily="18" charset="0"/>
                            <a:cs typeface="Phetsarath OT" charset="0"/>
                          </a:rPr>
                          <m:t>=</m:t>
                        </m:r>
                        <m:nary>
                          <m:naryPr>
                            <m:chr m:val="∑"/>
                            <m:ctrlPr>
                              <a:rPr lang="en-US" altLang="ja-JP" sz="1400" i="1">
                                <a:latin typeface="Cambria Math" panose="02040503050406030204" pitchFamily="18" charset="0"/>
                                <a:cs typeface="Phetsarath OT" charset="0"/>
                              </a:rPr>
                            </m:ctrlPr>
                          </m:naryPr>
                          <m:sub>
                            <m:r>
                              <m:rPr>
                                <m:brk m:alnAt="23"/>
                              </m:rPr>
                              <a:rPr lang="en-US" altLang="ja-JP" sz="1400" i="1">
                                <a:latin typeface="Cambria Math" panose="02040503050406030204" pitchFamily="18" charset="0"/>
                                <a:cs typeface="Phetsarath OT" charset="0"/>
                              </a:rPr>
                              <m:t>𝑦</m:t>
                            </m:r>
                            <m:r>
                              <a:rPr lang="en-US" altLang="ja-JP" sz="1400" i="1">
                                <a:latin typeface="Cambria Math" panose="02040503050406030204" pitchFamily="18" charset="0"/>
                                <a:cs typeface="Phetsarath OT" charset="0"/>
                              </a:rPr>
                              <m:t>=</m:t>
                            </m:r>
                            <m:r>
                              <a:rPr lang="en-US" altLang="ja-JP" sz="1400" i="1">
                                <a:latin typeface="Cambria Math" panose="02040503050406030204" pitchFamily="18" charset="0"/>
                                <a:cs typeface="Phetsarath OT" charset="0"/>
                              </a:rPr>
                              <m:t>0</m:t>
                            </m:r>
                          </m:sub>
                          <m:sup>
                            <m:r>
                              <a:rPr lang="en-US" altLang="ja-JP" sz="1400" i="1">
                                <a:latin typeface="Cambria Math" panose="02040503050406030204" pitchFamily="18" charset="0"/>
                                <a:cs typeface="Phetsarath OT" charset="0"/>
                              </a:rPr>
                              <m:t>𝑛</m:t>
                            </m:r>
                          </m:sup>
                          <m:e>
                            <m:d>
                              <m:dPr>
                                <m:begChr m:val="["/>
                                <m:endChr m:val="]"/>
                                <m:ctrlPr>
                                  <a:rPr lang="en-US" altLang="ja-JP" sz="1400" i="1">
                                    <a:latin typeface="Cambria Math" panose="02040503050406030204" pitchFamily="18" charset="0"/>
                                    <a:cs typeface="Phetsarath OT" charset="0"/>
                                  </a:rPr>
                                </m:ctrlPr>
                              </m:dPr>
                              <m:e>
                                <m:f>
                                  <m:fPr>
                                    <m:ctrlPr>
                                      <a:rPr lang="en-US" altLang="ja-JP" sz="1400" i="1">
                                        <a:latin typeface="Cambria Math" panose="02040503050406030204" pitchFamily="18" charset="0"/>
                                        <a:cs typeface="Phetsarath OT" charset="0"/>
                                      </a:rPr>
                                    </m:ctrlPr>
                                  </m:fPr>
                                  <m:num>
                                    <m:sSub>
                                      <m:sSubPr>
                                        <m:ctrlPr>
                                          <a:rPr lang="en-US" altLang="ja-JP" sz="1400" i="1">
                                            <a:latin typeface="Cambria Math" panose="02040503050406030204" pitchFamily="18" charset="0"/>
                                            <a:cs typeface="Phetsarath OT" charset="0"/>
                                          </a:rPr>
                                        </m:ctrlPr>
                                      </m:sSubPr>
                                      <m:e>
                                        <m:r>
                                          <a:rPr lang="en-US" altLang="ja-JP" sz="1400" i="1">
                                            <a:latin typeface="Cambria Math" panose="02040503050406030204" pitchFamily="18" charset="0"/>
                                            <a:cs typeface="Phetsarath OT" charset="0"/>
                                          </a:rPr>
                                          <m:t>𝑅</m:t>
                                        </m:r>
                                      </m:e>
                                      <m:sub>
                                        <m:r>
                                          <a:rPr lang="en-US" altLang="ja-JP" sz="1400" i="1">
                                            <a:latin typeface="Cambria Math" panose="02040503050406030204" pitchFamily="18" charset="0"/>
                                            <a:cs typeface="Phetsarath OT" charset="0"/>
                                          </a:rPr>
                                          <m:t>𝑦</m:t>
                                        </m:r>
                                      </m:sub>
                                    </m:sSub>
                                  </m:num>
                                  <m:den>
                                    <m:sSup>
                                      <m:sSupPr>
                                        <m:ctrlPr>
                                          <a:rPr lang="en-US" altLang="ja-JP" sz="1400" i="1">
                                            <a:latin typeface="Cambria Math" panose="02040503050406030204" pitchFamily="18" charset="0"/>
                                            <a:cs typeface="Phetsarath OT" charset="0"/>
                                          </a:rPr>
                                        </m:ctrlPr>
                                      </m:sSupPr>
                                      <m:e>
                                        <m:r>
                                          <a:rPr lang="en-US" altLang="ja-JP" sz="1400" i="1">
                                            <a:latin typeface="Cambria Math" panose="02040503050406030204" pitchFamily="18" charset="0"/>
                                            <a:cs typeface="Phetsarath OT" charset="0"/>
                                          </a:rPr>
                                          <m:t>(</m:t>
                                        </m:r>
                                        <m:r>
                                          <a:rPr lang="en-US" altLang="ja-JP" sz="1400" i="1">
                                            <a:latin typeface="Cambria Math" panose="02040503050406030204" pitchFamily="18" charset="0"/>
                                            <a:cs typeface="Phetsarath OT" charset="0"/>
                                          </a:rPr>
                                          <m:t>1</m:t>
                                        </m:r>
                                        <m:r>
                                          <a:rPr lang="en-US" altLang="ja-JP" sz="1400" i="1">
                                            <a:latin typeface="Cambria Math" panose="02040503050406030204" pitchFamily="18" charset="0"/>
                                            <a:cs typeface="Phetsarath OT" charset="0"/>
                                          </a:rPr>
                                          <m:t>+</m:t>
                                        </m:r>
                                        <m:r>
                                          <a:rPr lang="en-US" altLang="ja-JP" sz="1400" i="1">
                                            <a:latin typeface="Cambria Math" panose="02040503050406030204" pitchFamily="18" charset="0"/>
                                            <a:cs typeface="Phetsarath OT" charset="0"/>
                                          </a:rPr>
                                          <m:t>𝑟</m:t>
                                        </m:r>
                                        <m:r>
                                          <a:rPr lang="en-US" altLang="ja-JP" sz="1400" i="1">
                                            <a:latin typeface="Cambria Math" panose="02040503050406030204" pitchFamily="18" charset="0"/>
                                            <a:cs typeface="Phetsarath OT" charset="0"/>
                                          </a:rPr>
                                          <m:t>)</m:t>
                                        </m:r>
                                      </m:e>
                                      <m:sup>
                                        <m:r>
                                          <a:rPr lang="en-US" altLang="ja-JP" sz="1400" i="1">
                                            <a:latin typeface="Cambria Math" panose="02040503050406030204" pitchFamily="18" charset="0"/>
                                            <a:cs typeface="Phetsarath OT" charset="0"/>
                                          </a:rPr>
                                          <m:t>𝑦</m:t>
                                        </m:r>
                                      </m:sup>
                                    </m:sSup>
                                  </m:den>
                                </m:f>
                                <m:r>
                                  <a:rPr lang="en-US" altLang="ja-JP" sz="1400" i="1">
                                    <a:latin typeface="Cambria Math" panose="02040503050406030204" pitchFamily="18" charset="0"/>
                                    <a:cs typeface="Phetsarath OT" charset="0"/>
                                  </a:rPr>
                                  <m:t>−</m:t>
                                </m:r>
                                <m:f>
                                  <m:fPr>
                                    <m:ctrlPr>
                                      <a:rPr lang="en-US" altLang="ja-JP" sz="1400" i="1">
                                        <a:latin typeface="Cambria Math" panose="02040503050406030204" pitchFamily="18" charset="0"/>
                                        <a:cs typeface="Phetsarath OT" charset="0"/>
                                      </a:rPr>
                                    </m:ctrlPr>
                                  </m:fPr>
                                  <m:num>
                                    <m:sSub>
                                      <m:sSubPr>
                                        <m:ctrlPr>
                                          <a:rPr lang="en-US" altLang="ja-JP" sz="1400" i="1">
                                            <a:latin typeface="Cambria Math" panose="02040503050406030204" pitchFamily="18" charset="0"/>
                                            <a:cs typeface="Phetsarath OT" charset="0"/>
                                          </a:rPr>
                                        </m:ctrlPr>
                                      </m:sSubPr>
                                      <m:e>
                                        <m:r>
                                          <a:rPr lang="en-US" altLang="ja-JP" sz="1400" i="1">
                                            <a:latin typeface="Cambria Math" panose="02040503050406030204" pitchFamily="18" charset="0"/>
                                            <a:cs typeface="Phetsarath OT" charset="0"/>
                                          </a:rPr>
                                          <m:t>𝐶</m:t>
                                        </m:r>
                                      </m:e>
                                      <m:sub>
                                        <m:r>
                                          <a:rPr lang="en-US" altLang="ja-JP" sz="1400" i="1">
                                            <a:latin typeface="Cambria Math" panose="02040503050406030204" pitchFamily="18" charset="0"/>
                                            <a:cs typeface="Phetsarath OT" charset="0"/>
                                          </a:rPr>
                                          <m:t>𝑦</m:t>
                                        </m:r>
                                      </m:sub>
                                    </m:sSub>
                                  </m:num>
                                  <m:den>
                                    <m:sSup>
                                      <m:sSupPr>
                                        <m:ctrlPr>
                                          <a:rPr lang="en-US" altLang="ja-JP" sz="1400" i="1">
                                            <a:latin typeface="Cambria Math" panose="02040503050406030204" pitchFamily="18" charset="0"/>
                                            <a:cs typeface="Phetsarath OT" charset="0"/>
                                          </a:rPr>
                                        </m:ctrlPr>
                                      </m:sSupPr>
                                      <m:e>
                                        <m:r>
                                          <a:rPr lang="en-US" altLang="ja-JP" sz="1400" i="1">
                                            <a:latin typeface="Cambria Math" panose="02040503050406030204" pitchFamily="18" charset="0"/>
                                            <a:cs typeface="Phetsarath OT" charset="0"/>
                                          </a:rPr>
                                          <m:t>(</m:t>
                                        </m:r>
                                        <m:r>
                                          <a:rPr lang="en-US" altLang="ja-JP" sz="1400" i="1">
                                            <a:latin typeface="Cambria Math" panose="02040503050406030204" pitchFamily="18" charset="0"/>
                                            <a:cs typeface="Phetsarath OT" charset="0"/>
                                          </a:rPr>
                                          <m:t>1</m:t>
                                        </m:r>
                                        <m:r>
                                          <a:rPr lang="en-US" altLang="ja-JP" sz="1400" i="1">
                                            <a:latin typeface="Cambria Math" panose="02040503050406030204" pitchFamily="18" charset="0"/>
                                            <a:cs typeface="Phetsarath OT" charset="0"/>
                                          </a:rPr>
                                          <m:t>+</m:t>
                                        </m:r>
                                        <m:r>
                                          <a:rPr lang="en-US" altLang="ja-JP" sz="1400" i="1">
                                            <a:latin typeface="Cambria Math" panose="02040503050406030204" pitchFamily="18" charset="0"/>
                                            <a:cs typeface="Phetsarath OT" charset="0"/>
                                          </a:rPr>
                                          <m:t>𝑟</m:t>
                                        </m:r>
                                        <m:r>
                                          <a:rPr lang="en-US" altLang="ja-JP" sz="1400" i="1">
                                            <a:latin typeface="Cambria Math" panose="02040503050406030204" pitchFamily="18" charset="0"/>
                                            <a:cs typeface="Phetsarath OT" charset="0"/>
                                          </a:rPr>
                                          <m:t>)</m:t>
                                        </m:r>
                                      </m:e>
                                      <m:sup>
                                        <m:r>
                                          <a:rPr lang="en-US" altLang="ja-JP" sz="1400" i="1">
                                            <a:latin typeface="Cambria Math" panose="02040503050406030204" pitchFamily="18" charset="0"/>
                                            <a:cs typeface="Phetsarath OT" charset="0"/>
                                          </a:rPr>
                                          <m:t>𝑦</m:t>
                                        </m:r>
                                      </m:sup>
                                    </m:sSup>
                                  </m:den>
                                </m:f>
                              </m:e>
                            </m:d>
                          </m:e>
                        </m:nary>
                      </m:oMath>
                    </m:oMathPara>
                  </a14:m>
                  <a:endParaRPr lang="en-US" altLang="ja-JP" sz="1400" dirty="0">
                    <a:latin typeface="Phetsarath OT" charset="0"/>
                    <a:cs typeface="Phetsarath OT"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86364" y="3943340"/>
                  <a:ext cx="2654156" cy="502823"/>
                </a:xfrm>
                <a:prstGeom prst="rect">
                  <a:avLst/>
                </a:prstGeom>
                <a:blipFill rotWithShape="0">
                  <a:blip r:embed="rId4"/>
                  <a:stretch>
                    <a:fillRect/>
                  </a:stretch>
                </a:blipFill>
              </p:spPr>
              <p:txBody>
                <a:bodyPr/>
                <a:lstStyle/>
                <a:p>
                  <a:r>
                    <a:rPr lang="en-US">
                      <a:noFill/>
                    </a:rPr>
                    <a:t> </a:t>
                  </a:r>
                </a:p>
              </p:txBody>
            </p:sp>
          </mc:Fallback>
        </mc:AlternateContent>
      </p:grpSp>
      <p:grpSp>
        <p:nvGrpSpPr>
          <p:cNvPr id="41" name="Group 40"/>
          <p:cNvGrpSpPr/>
          <p:nvPr/>
        </p:nvGrpSpPr>
        <p:grpSpPr>
          <a:xfrm>
            <a:off x="4295674" y="3513459"/>
            <a:ext cx="1278760" cy="530635"/>
            <a:chOff x="413607" y="3883913"/>
            <a:chExt cx="2791914" cy="621677"/>
          </a:xfrm>
          <a:solidFill>
            <a:schemeClr val="bg1"/>
          </a:solidFill>
        </p:grpSpPr>
        <p:grpSp>
          <p:nvGrpSpPr>
            <p:cNvPr id="43" name="Group 42"/>
            <p:cNvGrpSpPr/>
            <p:nvPr/>
          </p:nvGrpSpPr>
          <p:grpSpPr>
            <a:xfrm>
              <a:off x="413607" y="3883913"/>
              <a:ext cx="2791914" cy="621677"/>
              <a:chOff x="1366" y="1803466"/>
              <a:chExt cx="1811734" cy="1811734"/>
            </a:xfrm>
            <a:grpFill/>
          </p:grpSpPr>
          <p:sp>
            <p:nvSpPr>
              <p:cNvPr id="46" name="Oval 49"/>
              <p:cNvSpPr/>
              <p:nvPr/>
            </p:nvSpPr>
            <p:spPr>
              <a:xfrm>
                <a:off x="1366" y="1803466"/>
                <a:ext cx="1811734" cy="1811734"/>
              </a:xfrm>
              <a:prstGeom prst="roundRect">
                <a:avLst/>
              </a:prstGeom>
              <a:grpFill/>
              <a:ln w="9525">
                <a:solidFill>
                  <a:schemeClr val="accent6">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
              <p:cNvSpPr/>
              <p:nvPr/>
            </p:nvSpPr>
            <p:spPr>
              <a:xfrm>
                <a:off x="266688" y="2068788"/>
                <a:ext cx="1281090" cy="1281090"/>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p>
            </p:txBody>
          </p:sp>
        </p:grpSp>
        <mc:AlternateContent xmlns:mc="http://schemas.openxmlformats.org/markup-compatibility/2006" xmlns:a14="http://schemas.microsoft.com/office/drawing/2010/main">
          <mc:Choice Requires="a14">
            <p:sp>
              <p:nvSpPr>
                <p:cNvPr id="44" name="TextBox 43"/>
                <p:cNvSpPr txBox="1"/>
                <p:nvPr/>
              </p:nvSpPr>
              <p:spPr>
                <a:xfrm>
                  <a:off x="455616" y="4024515"/>
                  <a:ext cx="2654157" cy="377109"/>
                </a:xfrm>
                <a:prstGeom prst="rect">
                  <a:avLst/>
                </a:prstGeom>
                <a:grp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0" smtClean="0">
                            <a:latin typeface="Cambria Math" charset="0"/>
                          </a:rPr>
                          <m:t>ສູດ</m:t>
                        </m:r>
                        <m:r>
                          <a:rPr lang="en-US" sz="1400" b="0" i="0" smtClean="0">
                            <a:latin typeface="Cambria Math"/>
                          </a:rPr>
                          <m:t>:</m:t>
                        </m:r>
                      </m:oMath>
                    </m:oMathPara>
                  </a14:m>
                  <a:endParaRPr lang="en-US" sz="1400" dirty="0">
                    <a:latin typeface="Phetsarath OT" charset="0"/>
                    <a:cs typeface="Phetsarath OT"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455616" y="4024515"/>
                  <a:ext cx="2654157" cy="377109"/>
                </a:xfrm>
                <a:prstGeom prst="rect">
                  <a:avLst/>
                </a:prstGeom>
                <a:blipFill rotWithShape="0">
                  <a:blip r:embed="rId5"/>
                  <a:stretch>
                    <a:fillRect b="-9434"/>
                  </a:stretch>
                </a:blipFill>
                <a:ln>
                  <a:noFill/>
                </a:ln>
              </p:spPr>
              <p:txBody>
                <a:bodyPr/>
                <a:lstStyle/>
                <a:p>
                  <a:r>
                    <a:rPr lang="en-US">
                      <a:noFill/>
                    </a:rPr>
                    <a:t> </a:t>
                  </a:r>
                </a:p>
              </p:txBody>
            </p:sp>
          </mc:Fallback>
        </mc:AlternateContent>
      </p:grpSp>
      <p:sp>
        <p:nvSpPr>
          <p:cNvPr id="50" name="Rectangle 49"/>
          <p:cNvSpPr/>
          <p:nvPr/>
        </p:nvSpPr>
        <p:spPr>
          <a:xfrm>
            <a:off x="3288128" y="4628122"/>
            <a:ext cx="5616970" cy="674031"/>
          </a:xfrm>
          <a:prstGeom prst="rect">
            <a:avLst/>
          </a:prstGeom>
        </p:spPr>
        <p:txBody>
          <a:bodyPr wrap="square">
            <a:spAutoFit/>
          </a:bodyPr>
          <a:lstStyle/>
          <a:p>
            <a:pPr>
              <a:lnSpc>
                <a:spcPct val="90000"/>
              </a:lnSpc>
            </a:pPr>
            <a:r>
              <a:rPr lang="en-US" altLang="en-US" sz="1400" dirty="0" err="1">
                <a:solidFill>
                  <a:srgbClr val="000000"/>
                </a:solidFill>
                <a:latin typeface="Phetsarath OT" charset="0"/>
                <a:cs typeface="Phetsarath OT" charset="0"/>
              </a:rPr>
              <a:t>ຊື່ງວ່າ</a:t>
            </a:r>
            <a:r>
              <a:rPr lang="en-US" altLang="en-US" sz="1400" dirty="0">
                <a:solidFill>
                  <a:srgbClr val="000000"/>
                </a:solidFill>
                <a:latin typeface="Phetsarath OT" charset="0"/>
                <a:cs typeface="Phetsarath OT" charset="0"/>
              </a:rPr>
              <a:t>:</a:t>
            </a:r>
          </a:p>
          <a:p>
            <a:pPr>
              <a:lnSpc>
                <a:spcPct val="90000"/>
              </a:lnSpc>
            </a:pPr>
            <a:endParaRPr lang="en-US" altLang="en-US" sz="1400" dirty="0">
              <a:solidFill>
                <a:srgbClr val="000000"/>
              </a:solidFill>
              <a:latin typeface="Phetsarath OT" charset="0"/>
              <a:cs typeface="Phetsarath OT" charset="0"/>
            </a:endParaRPr>
          </a:p>
          <a:p>
            <a:pPr>
              <a:lnSpc>
                <a:spcPct val="90000"/>
              </a:lnSpc>
            </a:pPr>
            <a:r>
              <a:rPr lang="en-US" altLang="en-US" sz="1400" dirty="0">
                <a:solidFill>
                  <a:srgbClr val="000000"/>
                </a:solidFill>
                <a:latin typeface="Phetsarath OT" charset="0"/>
                <a:cs typeface="Phetsarath OT" charset="0"/>
              </a:rPr>
              <a:t>	</a:t>
            </a:r>
            <a:r>
              <a:rPr lang="en-US" altLang="en-US" sz="1400" dirty="0" err="1">
                <a:solidFill>
                  <a:srgbClr val="000000"/>
                </a:solidFill>
                <a:latin typeface="Phetsarath OT" charset="0"/>
                <a:cs typeface="Phetsarath OT" charset="0"/>
              </a:rPr>
              <a:t>R</a:t>
            </a:r>
            <a:r>
              <a:rPr lang="en-US" altLang="en-US" sz="1400" baseline="-25000" dirty="0" err="1">
                <a:solidFill>
                  <a:srgbClr val="000000"/>
                </a:solidFill>
                <a:latin typeface="Phetsarath OT" charset="0"/>
                <a:cs typeface="Phetsarath OT" charset="0"/>
              </a:rPr>
              <a:t>y</a:t>
            </a:r>
            <a:r>
              <a:rPr lang="en-US" altLang="en-US" sz="1400" dirty="0">
                <a:solidFill>
                  <a:srgbClr val="000000"/>
                </a:solidFill>
                <a:latin typeface="Phetsarath OT" charset="0"/>
                <a:cs typeface="Phetsarath OT" charset="0"/>
              </a:rPr>
              <a:t> and C</a:t>
            </a:r>
            <a:r>
              <a:rPr lang="en-US" altLang="en-US" sz="1400" baseline="-25000" dirty="0">
                <a:solidFill>
                  <a:srgbClr val="000000"/>
                </a:solidFill>
                <a:latin typeface="Phetsarath OT" charset="0"/>
                <a:cs typeface="Phetsarath OT" charset="0"/>
              </a:rPr>
              <a:t>y</a:t>
            </a:r>
            <a:r>
              <a:rPr lang="en-US" altLang="en-US" sz="1400" dirty="0">
                <a:solidFill>
                  <a:srgbClr val="000000"/>
                </a:solidFill>
                <a:latin typeface="Phetsarath OT" charset="0"/>
                <a:cs typeface="Phetsarath OT" charset="0"/>
              </a:rPr>
              <a:t> are revenues and costs in any year y.</a:t>
            </a:r>
          </a:p>
        </p:txBody>
      </p:sp>
      <p:sp>
        <p:nvSpPr>
          <p:cNvPr id="51" name="TextBox 50"/>
          <p:cNvSpPr txBox="1"/>
          <p:nvPr/>
        </p:nvSpPr>
        <p:spPr>
          <a:xfrm>
            <a:off x="4872664" y="4111491"/>
            <a:ext cx="405290" cy="276999"/>
          </a:xfrm>
          <a:prstGeom prst="rect">
            <a:avLst/>
          </a:prstGeom>
          <a:noFill/>
        </p:spPr>
        <p:txBody>
          <a:bodyPr wrap="square" rtlCol="0">
            <a:spAutoFit/>
          </a:bodyPr>
          <a:lstStyle/>
          <a:p>
            <a:r>
              <a:rPr lang="en-US" sz="1200" dirty="0">
                <a:solidFill>
                  <a:srgbClr val="FF0000"/>
                </a:solidFill>
              </a:rPr>
              <a:t>#4</a:t>
            </a:r>
            <a:endParaRPr lang="th-TH" sz="1200" dirty="0">
              <a:solidFill>
                <a:srgbClr val="FF0000"/>
              </a:solidFill>
            </a:endParaRPr>
          </a:p>
        </p:txBody>
      </p:sp>
    </p:spTree>
    <p:extLst>
      <p:ext uri="{BB962C8B-B14F-4D97-AF65-F5344CB8AC3E}">
        <p14:creationId xmlns:p14="http://schemas.microsoft.com/office/powerpoint/2010/main" val="1629190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angle 5"/>
          <p:cNvSpPr txBox="1">
            <a:spLocks/>
          </p:cNvSpPr>
          <p:nvPr/>
        </p:nvSpPr>
        <p:spPr>
          <a:xfrm>
            <a:off x="2161416" y="1169213"/>
            <a:ext cx="9743037"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defRPr/>
            </a:pPr>
            <a:r>
              <a:rPr lang="en-US" altLang="ko-KR" sz="2400" b="1" dirty="0" err="1">
                <a:solidFill>
                  <a:schemeClr val="accent5">
                    <a:lumMod val="50000"/>
                  </a:schemeClr>
                </a:solidFill>
                <a:latin typeface="Phetsarath OT" charset="0"/>
                <a:ea typeface="굴림" pitchFamily="34" charset="-127"/>
                <a:cs typeface="Phetsarath OT" charset="0"/>
              </a:rPr>
              <a:t>ມູນຄ່າປະຈຸບັນສຸທິ</a:t>
            </a:r>
            <a:endParaRPr lang="en-US" altLang="ko-KR" sz="2400" b="1" dirty="0">
              <a:solidFill>
                <a:schemeClr val="accent5">
                  <a:lumMod val="50000"/>
                </a:schemeClr>
              </a:solidFill>
              <a:latin typeface="Phetsarath OT" charset="0"/>
              <a:ea typeface="굴림" pitchFamily="34" charset="-127"/>
              <a:cs typeface="Phetsarath OT" charset="0"/>
            </a:endParaRPr>
          </a:p>
        </p:txBody>
      </p:sp>
      <p:grpSp>
        <p:nvGrpSpPr>
          <p:cNvPr id="31" name="Group 30"/>
          <p:cNvGrpSpPr/>
          <p:nvPr/>
        </p:nvGrpSpPr>
        <p:grpSpPr>
          <a:xfrm>
            <a:off x="1718177" y="1132030"/>
            <a:ext cx="404793" cy="533962"/>
            <a:chOff x="5770331" y="1112579"/>
            <a:chExt cx="335168" cy="478633"/>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7"/>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1</a:t>
              </a:r>
            </a:p>
          </p:txBody>
        </p:sp>
      </p:grpSp>
      <p:sp>
        <p:nvSpPr>
          <p:cNvPr id="29"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344488" indent="-344488">
              <a:lnSpc>
                <a:spcPct val="100000"/>
              </a:lnSpc>
              <a:buFont typeface="+mj-lt"/>
              <a:buAutoNum type="arabicPeriod" startAt="3"/>
            </a:pPr>
            <a:r>
              <a:rPr lang="en-US" altLang="ko-KR" sz="2800" b="1" dirty="0" err="1">
                <a:solidFill>
                  <a:schemeClr val="accent5">
                    <a:lumMod val="50000"/>
                  </a:schemeClr>
                </a:solidFill>
                <a:latin typeface="Phetsarath OT" charset="0"/>
                <a:ea typeface="굴림" pitchFamily="50" charset="-127"/>
                <a:cs typeface="Phetsarath OT" charset="0"/>
              </a:rPr>
              <a:t>ຕົວຊີ້ວັດການລົງທືນ</a:t>
            </a:r>
            <a:endParaRPr lang="en-US" altLang="ko-KR" sz="2800" b="1" dirty="0">
              <a:solidFill>
                <a:schemeClr val="accent5">
                  <a:lumMod val="50000"/>
                </a:schemeClr>
              </a:solidFill>
              <a:latin typeface="Phetsarath OT" charset="0"/>
              <a:ea typeface="굴림" pitchFamily="50" charset="-127"/>
              <a:cs typeface="Phetsarath OT" charset="0"/>
            </a:endParaRPr>
          </a:p>
        </p:txBody>
      </p:sp>
      <p:grpSp>
        <p:nvGrpSpPr>
          <p:cNvPr id="7" name="Group 6"/>
          <p:cNvGrpSpPr/>
          <p:nvPr/>
        </p:nvGrpSpPr>
        <p:grpSpPr>
          <a:xfrm>
            <a:off x="5860558" y="2484804"/>
            <a:ext cx="4030429" cy="631379"/>
            <a:chOff x="6273343" y="4021633"/>
            <a:chExt cx="4030429" cy="631379"/>
          </a:xfrm>
        </p:grpSpPr>
        <p:sp>
          <p:nvSpPr>
            <p:cNvPr id="8" name="Up Arrow 7"/>
            <p:cNvSpPr/>
            <p:nvPr/>
          </p:nvSpPr>
          <p:spPr>
            <a:xfrm rot="10800000">
              <a:off x="6273343" y="4129039"/>
              <a:ext cx="494463" cy="523973"/>
            </a:xfrm>
            <a:prstGeom prst="upArrow">
              <a:avLst/>
            </a:prstGeom>
            <a:solidFill>
              <a:schemeClr val="accent2">
                <a:lumMod val="75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8"/>
            <p:cNvSpPr/>
            <p:nvPr/>
          </p:nvSpPr>
          <p:spPr>
            <a:xfrm>
              <a:off x="6645398" y="4021633"/>
              <a:ext cx="3658374" cy="307777"/>
            </a:xfrm>
            <a:prstGeom prst="rect">
              <a:avLst/>
            </a:prstGeom>
            <a:solidFill>
              <a:schemeClr val="bg1"/>
            </a:solidFill>
            <a:ln>
              <a:solidFill>
                <a:schemeClr val="accent6">
                  <a:lumMod val="50000"/>
                </a:schemeClr>
              </a:solidFill>
            </a:ln>
          </p:spPr>
          <p:txBody>
            <a:bodyPr wrap="none">
              <a:spAutoFit/>
            </a:bodyPr>
            <a:lstStyle/>
            <a:p>
              <a:r>
                <a:rPr lang="en-US" altLang="en-US" sz="1400" i="1" dirty="0">
                  <a:latin typeface="Phetsarath OT" charset="0"/>
                  <a:cs typeface="Phetsarath OT" charset="0"/>
                </a:rPr>
                <a:t>if the NPV is less than $0, </a:t>
              </a:r>
              <a:r>
                <a:rPr lang="en-US" altLang="en-US" sz="1400" i="1" dirty="0">
                  <a:solidFill>
                    <a:srgbClr val="FF0000"/>
                  </a:solidFill>
                  <a:latin typeface="Phetsarath OT" charset="0"/>
                  <a:cs typeface="Phetsarath OT" charset="0"/>
                </a:rPr>
                <a:t>reject the project.</a:t>
              </a:r>
              <a:endParaRPr lang="en-US" sz="1400" dirty="0">
                <a:solidFill>
                  <a:srgbClr val="FF0000"/>
                </a:solidFill>
              </a:endParaRPr>
            </a:p>
          </p:txBody>
        </p:sp>
      </p:grpSp>
      <p:grpSp>
        <p:nvGrpSpPr>
          <p:cNvPr id="10" name="Group 9"/>
          <p:cNvGrpSpPr/>
          <p:nvPr/>
        </p:nvGrpSpPr>
        <p:grpSpPr>
          <a:xfrm>
            <a:off x="1718177" y="2179563"/>
            <a:ext cx="4173587" cy="615900"/>
            <a:chOff x="2468918" y="3716392"/>
            <a:chExt cx="4173587" cy="615900"/>
          </a:xfrm>
        </p:grpSpPr>
        <p:sp>
          <p:nvSpPr>
            <p:cNvPr id="11" name="Rectangle 10"/>
            <p:cNvSpPr/>
            <p:nvPr/>
          </p:nvSpPr>
          <p:spPr>
            <a:xfrm>
              <a:off x="2817419" y="4024515"/>
              <a:ext cx="3825086" cy="307777"/>
            </a:xfrm>
            <a:prstGeom prst="rect">
              <a:avLst/>
            </a:prstGeom>
            <a:solidFill>
              <a:schemeClr val="bg1"/>
            </a:solidFill>
            <a:ln>
              <a:solidFill>
                <a:schemeClr val="accent6">
                  <a:lumMod val="50000"/>
                </a:schemeClr>
              </a:solidFill>
            </a:ln>
          </p:spPr>
          <p:txBody>
            <a:bodyPr wrap="none">
              <a:spAutoFit/>
            </a:bodyPr>
            <a:lstStyle/>
            <a:p>
              <a:r>
                <a:rPr lang="en-US" altLang="en-US" sz="1400" i="1" dirty="0">
                  <a:latin typeface="Phetsarath OT" charset="0"/>
                  <a:cs typeface="Phetsarath OT" charset="0"/>
                </a:rPr>
                <a:t>If the NPV greater than $0, </a:t>
              </a:r>
              <a:r>
                <a:rPr lang="en-US" altLang="en-US" sz="1400" i="1" dirty="0">
                  <a:solidFill>
                    <a:srgbClr val="FF0000"/>
                  </a:solidFill>
                  <a:latin typeface="Phetsarath OT" charset="0"/>
                  <a:cs typeface="Phetsarath OT" charset="0"/>
                </a:rPr>
                <a:t>accept the project </a:t>
              </a:r>
              <a:endParaRPr lang="en-US" sz="1400" dirty="0">
                <a:solidFill>
                  <a:srgbClr val="FF0000"/>
                </a:solidFill>
              </a:endParaRPr>
            </a:p>
          </p:txBody>
        </p:sp>
        <p:sp>
          <p:nvSpPr>
            <p:cNvPr id="12" name="Up Arrow 11"/>
            <p:cNvSpPr/>
            <p:nvPr/>
          </p:nvSpPr>
          <p:spPr>
            <a:xfrm>
              <a:off x="2468918" y="3716392"/>
              <a:ext cx="445855" cy="523973"/>
            </a:xfrm>
            <a:prstGeom prst="upArrow">
              <a:avLst/>
            </a:prstGeom>
            <a:solidFill>
              <a:schemeClr val="accent2">
                <a:lumMod val="75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3" name="Plus 6"/>
          <p:cNvSpPr/>
          <p:nvPr/>
        </p:nvSpPr>
        <p:spPr>
          <a:xfrm>
            <a:off x="5312677" y="4670175"/>
            <a:ext cx="547881" cy="943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p:txBody>
      </p:sp>
      <p:sp>
        <p:nvSpPr>
          <p:cNvPr id="14" name="TextBox 13"/>
          <p:cNvSpPr txBox="1"/>
          <p:nvPr/>
        </p:nvSpPr>
        <p:spPr>
          <a:xfrm>
            <a:off x="3149473" y="2179563"/>
            <a:ext cx="405290" cy="276999"/>
          </a:xfrm>
          <a:prstGeom prst="rect">
            <a:avLst/>
          </a:prstGeom>
          <a:noFill/>
        </p:spPr>
        <p:txBody>
          <a:bodyPr wrap="square" rtlCol="0">
            <a:spAutoFit/>
          </a:bodyPr>
          <a:lstStyle/>
          <a:p>
            <a:r>
              <a:rPr lang="en-US" sz="1200" dirty="0">
                <a:solidFill>
                  <a:srgbClr val="FF0000"/>
                </a:solidFill>
              </a:rPr>
              <a:t>#3</a:t>
            </a:r>
            <a:endParaRPr lang="th-TH" sz="1200" dirty="0">
              <a:solidFill>
                <a:srgbClr val="FF0000"/>
              </a:solidFill>
            </a:endParaRPr>
          </a:p>
        </p:txBody>
      </p:sp>
      <p:sp>
        <p:nvSpPr>
          <p:cNvPr id="15" name="TextBox 14"/>
          <p:cNvSpPr txBox="1"/>
          <p:nvPr/>
        </p:nvSpPr>
        <p:spPr>
          <a:xfrm>
            <a:off x="8050914" y="2125635"/>
            <a:ext cx="405290" cy="276999"/>
          </a:xfrm>
          <a:prstGeom prst="rect">
            <a:avLst/>
          </a:prstGeom>
          <a:noFill/>
        </p:spPr>
        <p:txBody>
          <a:bodyPr wrap="square" rtlCol="0">
            <a:spAutoFit/>
          </a:bodyPr>
          <a:lstStyle/>
          <a:p>
            <a:r>
              <a:rPr lang="en-US" sz="1200" dirty="0">
                <a:solidFill>
                  <a:srgbClr val="FF0000"/>
                </a:solidFill>
              </a:rPr>
              <a:t>#4</a:t>
            </a:r>
            <a:endParaRPr lang="th-TH" sz="1200" dirty="0">
              <a:solidFill>
                <a:srgbClr val="FF0000"/>
              </a:solidFill>
            </a:endParaRPr>
          </a:p>
        </p:txBody>
      </p:sp>
      <p:sp>
        <p:nvSpPr>
          <p:cNvPr id="16" name="Rectangle 15"/>
          <p:cNvSpPr/>
          <p:nvPr/>
        </p:nvSpPr>
        <p:spPr>
          <a:xfrm>
            <a:off x="4862052" y="3951521"/>
            <a:ext cx="4947963" cy="867930"/>
          </a:xfrm>
          <a:prstGeom prst="rect">
            <a:avLst/>
          </a:prstGeom>
          <a:ln>
            <a:solidFill>
              <a:schemeClr val="accent6">
                <a:lumMod val="50000"/>
              </a:schemeClr>
            </a:solidFill>
          </a:ln>
        </p:spPr>
        <p:txBody>
          <a:bodyPr wrap="square">
            <a:spAutoFit/>
          </a:bodyPr>
          <a:lstStyle/>
          <a:p>
            <a:pPr marL="285750" indent="-285750">
              <a:lnSpc>
                <a:spcPct val="90000"/>
              </a:lnSpc>
              <a:buBlip>
                <a:blip r:embed="rId3"/>
              </a:buBlip>
            </a:pPr>
            <a:r>
              <a:rPr lang="en-US" altLang="en-US" sz="1400" dirty="0">
                <a:latin typeface="Phetsarath OT" charset="0"/>
                <a:cs typeface="Phetsarath OT" charset="0"/>
              </a:rPr>
              <a:t>such action should increase the market value of the firm, and</a:t>
            </a:r>
          </a:p>
          <a:p>
            <a:pPr marL="285750" indent="-285750">
              <a:lnSpc>
                <a:spcPct val="90000"/>
              </a:lnSpc>
              <a:buBlip>
                <a:blip r:embed="rId3"/>
              </a:buBlip>
            </a:pPr>
            <a:r>
              <a:rPr lang="en-US" altLang="en-US" sz="1400" dirty="0">
                <a:latin typeface="Phetsarath OT" charset="0"/>
                <a:cs typeface="Phetsarath OT" charset="0"/>
              </a:rPr>
              <a:t>therefore the wealth of its owners by an amount equal to the NPV.</a:t>
            </a:r>
          </a:p>
        </p:txBody>
      </p:sp>
      <p:sp>
        <p:nvSpPr>
          <p:cNvPr id="17" name="Rectangle 16"/>
          <p:cNvSpPr/>
          <p:nvPr/>
        </p:nvSpPr>
        <p:spPr>
          <a:xfrm>
            <a:off x="4060162" y="3244912"/>
            <a:ext cx="4665060" cy="307777"/>
          </a:xfrm>
          <a:prstGeom prst="rect">
            <a:avLst/>
          </a:prstGeom>
          <a:solidFill>
            <a:schemeClr val="bg1"/>
          </a:solidFill>
          <a:ln>
            <a:solidFill>
              <a:schemeClr val="accent6">
                <a:lumMod val="50000"/>
              </a:schemeClr>
            </a:solidFill>
          </a:ln>
        </p:spPr>
        <p:txBody>
          <a:bodyPr wrap="none">
            <a:spAutoFit/>
          </a:bodyPr>
          <a:lstStyle/>
          <a:p>
            <a:r>
              <a:rPr lang="en-US" altLang="en-US" sz="1400" dirty="0">
                <a:latin typeface="Phetsarath OT" charset="0"/>
                <a:cs typeface="Phetsarath OT" charset="0"/>
              </a:rPr>
              <a:t>the firm will earn a return greater than its cost of capital.</a:t>
            </a:r>
            <a:endParaRPr lang="en-US" sz="1400" dirty="0"/>
          </a:p>
        </p:txBody>
      </p:sp>
      <p:sp>
        <p:nvSpPr>
          <p:cNvPr id="18" name="Bent-Up Arrow 17"/>
          <p:cNvSpPr/>
          <p:nvPr/>
        </p:nvSpPr>
        <p:spPr>
          <a:xfrm rot="5400000">
            <a:off x="3092397" y="2832374"/>
            <a:ext cx="731531" cy="709104"/>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Bent-Up Arrow 18"/>
          <p:cNvSpPr/>
          <p:nvPr/>
        </p:nvSpPr>
        <p:spPr>
          <a:xfrm rot="5400000">
            <a:off x="4131427" y="3617654"/>
            <a:ext cx="731529" cy="709104"/>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TextBox 19"/>
          <p:cNvSpPr txBox="1"/>
          <p:nvPr/>
        </p:nvSpPr>
        <p:spPr>
          <a:xfrm>
            <a:off x="3352118" y="2924157"/>
            <a:ext cx="405290" cy="276999"/>
          </a:xfrm>
          <a:prstGeom prst="rect">
            <a:avLst/>
          </a:prstGeom>
          <a:noFill/>
        </p:spPr>
        <p:txBody>
          <a:bodyPr wrap="square" rtlCol="0">
            <a:spAutoFit/>
          </a:bodyPr>
          <a:lstStyle/>
          <a:p>
            <a:r>
              <a:rPr lang="en-US" sz="1200" dirty="0">
                <a:solidFill>
                  <a:srgbClr val="FF0000"/>
                </a:solidFill>
              </a:rPr>
              <a:t>#5</a:t>
            </a:r>
            <a:endParaRPr lang="th-TH" sz="1200" dirty="0">
              <a:solidFill>
                <a:srgbClr val="FF0000"/>
              </a:solidFill>
            </a:endParaRPr>
          </a:p>
        </p:txBody>
      </p:sp>
      <p:sp>
        <p:nvSpPr>
          <p:cNvPr id="21" name="TextBox 20"/>
          <p:cNvSpPr txBox="1"/>
          <p:nvPr/>
        </p:nvSpPr>
        <p:spPr>
          <a:xfrm>
            <a:off x="4851744" y="2924157"/>
            <a:ext cx="405290" cy="276999"/>
          </a:xfrm>
          <a:prstGeom prst="rect">
            <a:avLst/>
          </a:prstGeom>
          <a:noFill/>
        </p:spPr>
        <p:txBody>
          <a:bodyPr wrap="square" rtlCol="0">
            <a:spAutoFit/>
          </a:bodyPr>
          <a:lstStyle/>
          <a:p>
            <a:r>
              <a:rPr lang="en-US" sz="1200" dirty="0">
                <a:solidFill>
                  <a:srgbClr val="FF0000"/>
                </a:solidFill>
              </a:rPr>
              <a:t>#5</a:t>
            </a:r>
            <a:endParaRPr lang="th-TH" sz="1200" dirty="0">
              <a:solidFill>
                <a:srgbClr val="FF0000"/>
              </a:solidFill>
            </a:endParaRPr>
          </a:p>
        </p:txBody>
      </p:sp>
      <p:sp>
        <p:nvSpPr>
          <p:cNvPr id="22" name="TextBox 21"/>
          <p:cNvSpPr txBox="1"/>
          <p:nvPr/>
        </p:nvSpPr>
        <p:spPr>
          <a:xfrm>
            <a:off x="4456762" y="3674522"/>
            <a:ext cx="405290" cy="276999"/>
          </a:xfrm>
          <a:prstGeom prst="rect">
            <a:avLst/>
          </a:prstGeom>
          <a:noFill/>
        </p:spPr>
        <p:txBody>
          <a:bodyPr wrap="square" rtlCol="0">
            <a:spAutoFit/>
          </a:bodyPr>
          <a:lstStyle/>
          <a:p>
            <a:r>
              <a:rPr lang="en-US" sz="1200" dirty="0">
                <a:solidFill>
                  <a:srgbClr val="FF0000"/>
                </a:solidFill>
              </a:rPr>
              <a:t>#6</a:t>
            </a:r>
            <a:endParaRPr lang="th-TH" sz="1200" dirty="0">
              <a:solidFill>
                <a:srgbClr val="FF0000"/>
              </a:solidFill>
            </a:endParaRPr>
          </a:p>
        </p:txBody>
      </p:sp>
      <p:sp>
        <p:nvSpPr>
          <p:cNvPr id="23" name="TextBox 22"/>
          <p:cNvSpPr txBox="1"/>
          <p:nvPr/>
        </p:nvSpPr>
        <p:spPr>
          <a:xfrm>
            <a:off x="5956388" y="3674522"/>
            <a:ext cx="405290" cy="276999"/>
          </a:xfrm>
          <a:prstGeom prst="rect">
            <a:avLst/>
          </a:prstGeom>
          <a:noFill/>
        </p:spPr>
        <p:txBody>
          <a:bodyPr wrap="square" rtlCol="0">
            <a:spAutoFit/>
          </a:bodyPr>
          <a:lstStyle/>
          <a:p>
            <a:r>
              <a:rPr lang="en-US" sz="1200" dirty="0">
                <a:solidFill>
                  <a:srgbClr val="FF0000"/>
                </a:solidFill>
              </a:rPr>
              <a:t>#6</a:t>
            </a:r>
            <a:endParaRPr lang="th-TH" sz="1200" dirty="0">
              <a:solidFill>
                <a:srgbClr val="FF0000"/>
              </a:solidFill>
            </a:endParaRPr>
          </a:p>
        </p:txBody>
      </p:sp>
    </p:spTree>
    <p:extLst>
      <p:ext uri="{BB962C8B-B14F-4D97-AF65-F5344CB8AC3E}">
        <p14:creationId xmlns:p14="http://schemas.microsoft.com/office/powerpoint/2010/main" val="1622782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angle 5"/>
          <p:cNvSpPr txBox="1">
            <a:spLocks/>
          </p:cNvSpPr>
          <p:nvPr/>
        </p:nvSpPr>
        <p:spPr>
          <a:xfrm>
            <a:off x="2161416" y="1169213"/>
            <a:ext cx="9743037"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defRPr/>
            </a:pPr>
            <a:r>
              <a:rPr lang="en-US" altLang="ko-KR" sz="2400" b="1" dirty="0" err="1">
                <a:solidFill>
                  <a:schemeClr val="accent5">
                    <a:lumMod val="50000"/>
                  </a:schemeClr>
                </a:solidFill>
                <a:latin typeface="Phetsarath OT" charset="0"/>
                <a:ea typeface="굴림" pitchFamily="34" charset="-127"/>
                <a:cs typeface="Phetsarath OT" charset="0"/>
              </a:rPr>
              <a:t>ມູນຄ່າປະຈຸບັນສຸທິ</a:t>
            </a:r>
            <a:endParaRPr lang="en-US" altLang="ko-KR" sz="2400" b="1" dirty="0">
              <a:solidFill>
                <a:schemeClr val="accent5">
                  <a:lumMod val="50000"/>
                </a:schemeClr>
              </a:solidFill>
              <a:latin typeface="Phetsarath OT" charset="0"/>
              <a:ea typeface="굴림" pitchFamily="34" charset="-127"/>
              <a:cs typeface="Phetsarath OT" charset="0"/>
            </a:endParaRPr>
          </a:p>
        </p:txBody>
      </p:sp>
      <p:grpSp>
        <p:nvGrpSpPr>
          <p:cNvPr id="31" name="Group 30"/>
          <p:cNvGrpSpPr/>
          <p:nvPr/>
        </p:nvGrpSpPr>
        <p:grpSpPr>
          <a:xfrm>
            <a:off x="1718177" y="1132030"/>
            <a:ext cx="404793" cy="533962"/>
            <a:chOff x="5770331" y="1112579"/>
            <a:chExt cx="335168" cy="478633"/>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7"/>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1</a:t>
              </a:r>
            </a:p>
          </p:txBody>
        </p:sp>
      </p:grpSp>
      <p:sp>
        <p:nvSpPr>
          <p:cNvPr id="29"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344488" indent="-344488">
              <a:lnSpc>
                <a:spcPct val="100000"/>
              </a:lnSpc>
              <a:buFont typeface="+mj-lt"/>
              <a:buAutoNum type="arabicPeriod" startAt="3"/>
            </a:pPr>
            <a:r>
              <a:rPr lang="en-US" altLang="ko-KR" sz="2800" b="1" dirty="0" err="1">
                <a:solidFill>
                  <a:schemeClr val="accent5">
                    <a:lumMod val="50000"/>
                  </a:schemeClr>
                </a:solidFill>
                <a:latin typeface="Phetsarath OT" charset="0"/>
                <a:ea typeface="굴림" pitchFamily="50" charset="-127"/>
                <a:cs typeface="Phetsarath OT" charset="0"/>
              </a:rPr>
              <a:t>ຕົວຊີ້ວັດການລົງທືນ</a:t>
            </a:r>
            <a:endParaRPr lang="en-US" altLang="ko-KR" sz="2800" b="1" dirty="0">
              <a:solidFill>
                <a:schemeClr val="accent5">
                  <a:lumMod val="50000"/>
                </a:schemeClr>
              </a:solidFill>
              <a:latin typeface="Phetsarath OT" charset="0"/>
              <a:ea typeface="굴림" pitchFamily="50" charset="-127"/>
              <a:cs typeface="Phetsarath OT" charset="0"/>
            </a:endParaRPr>
          </a:p>
        </p:txBody>
      </p:sp>
      <p:sp>
        <p:nvSpPr>
          <p:cNvPr id="7" name="Rectangle 6"/>
          <p:cNvSpPr/>
          <p:nvPr/>
        </p:nvSpPr>
        <p:spPr>
          <a:xfrm>
            <a:off x="1718176" y="1831287"/>
            <a:ext cx="8172235" cy="400110"/>
          </a:xfrm>
          <a:prstGeom prst="rect">
            <a:avLst/>
          </a:prstGeom>
          <a:solidFill>
            <a:schemeClr val="bg1"/>
          </a:solidFill>
        </p:spPr>
        <p:txBody>
          <a:bodyPr wrap="square">
            <a:spAutoFit/>
          </a:bodyPr>
          <a:lstStyle/>
          <a:p>
            <a:r>
              <a:rPr lang="en-US" sz="2000" dirty="0" err="1">
                <a:latin typeface="Phetsarath OT" charset="0"/>
                <a:cs typeface="Phetsarath OT" charset="0"/>
              </a:rPr>
              <a:t>ຕາຕະລາງທີ</a:t>
            </a:r>
            <a:r>
              <a:rPr lang="en-US" sz="2000" dirty="0">
                <a:latin typeface="Phetsarath OT" charset="0"/>
                <a:cs typeface="Phetsarath OT" charset="0"/>
              </a:rPr>
              <a:t> 6.3.1 </a:t>
            </a:r>
            <a:r>
              <a:rPr lang="en-US" sz="2000" dirty="0" err="1">
                <a:latin typeface="Phetsarath OT" charset="0"/>
                <a:cs typeface="Phetsarath OT" charset="0"/>
              </a:rPr>
              <a:t>ເງີນໝູນວຽນຂອງ</a:t>
            </a:r>
            <a:r>
              <a:rPr lang="en-US" sz="2000" dirty="0">
                <a:latin typeface="Phetsarath OT" charset="0"/>
                <a:cs typeface="Phetsarath OT" charset="0"/>
              </a:rPr>
              <a:t> 2 </a:t>
            </a:r>
            <a:r>
              <a:rPr lang="en-US" sz="2000" dirty="0" err="1">
                <a:latin typeface="Phetsarath OT" charset="0"/>
                <a:cs typeface="Phetsarath OT" charset="0"/>
              </a:rPr>
              <a:t>ໂຄງການ</a:t>
            </a:r>
            <a:r>
              <a:rPr lang="en-US" sz="2000" dirty="0">
                <a:latin typeface="Phetsarath OT" charset="0"/>
                <a:cs typeface="Phetsarath OT" charset="0"/>
              </a:rPr>
              <a:t> (</a:t>
            </a:r>
            <a:r>
              <a:rPr lang="en-US" sz="2000" dirty="0" err="1">
                <a:latin typeface="Phetsarath OT" charset="0"/>
                <a:cs typeface="Phetsarath OT" charset="0"/>
              </a:rPr>
              <a:t>ດອກເບ້ຍ</a:t>
            </a:r>
            <a:r>
              <a:rPr lang="en-US" sz="2000" dirty="0">
                <a:latin typeface="Phetsarath OT" charset="0"/>
                <a:cs typeface="Phetsarath OT" charset="0"/>
              </a:rPr>
              <a:t> 7 </a:t>
            </a:r>
            <a:r>
              <a:rPr lang="en-US" sz="2000" dirty="0" err="1">
                <a:latin typeface="Phetsarath OT" charset="0"/>
                <a:cs typeface="Phetsarath OT" charset="0"/>
              </a:rPr>
              <a:t>ເປີເຊັນ</a:t>
            </a:r>
            <a:r>
              <a:rPr lang="en-US" sz="2000" dirty="0">
                <a:latin typeface="Phetsarath OT" charset="0"/>
                <a:cs typeface="Phetsarath OT" charset="0"/>
              </a:rPr>
              <a:t>)</a:t>
            </a:r>
          </a:p>
        </p:txBody>
      </p:sp>
      <p:graphicFrame>
        <p:nvGraphicFramePr>
          <p:cNvPr id="8" name="Table 7"/>
          <p:cNvGraphicFramePr>
            <a:graphicFrameLocks noGrp="1"/>
          </p:cNvGraphicFramePr>
          <p:nvPr>
            <p:extLst>
              <p:ext uri="{D42A27DB-BD31-4B8C-83A1-F6EECF244321}">
                <p14:modId xmlns:p14="http://schemas.microsoft.com/office/powerpoint/2010/main" val="1373226340"/>
              </p:ext>
            </p:extLst>
          </p:nvPr>
        </p:nvGraphicFramePr>
        <p:xfrm>
          <a:off x="1911502" y="2217088"/>
          <a:ext cx="4021782" cy="2066780"/>
        </p:xfrm>
        <a:graphic>
          <a:graphicData uri="http://schemas.openxmlformats.org/drawingml/2006/table">
            <a:tbl>
              <a:tblPr>
                <a:tableStyleId>{08FB837D-C827-4EFA-A057-4D05807E0F7C}</a:tableStyleId>
              </a:tblPr>
              <a:tblGrid>
                <a:gridCol w="636489">
                  <a:extLst>
                    <a:ext uri="{9D8B030D-6E8A-4147-A177-3AD203B41FA5}">
                      <a16:colId xmlns:a16="http://schemas.microsoft.com/office/drawing/2014/main" val="20000"/>
                    </a:ext>
                  </a:extLst>
                </a:gridCol>
                <a:gridCol w="1642218">
                  <a:extLst>
                    <a:ext uri="{9D8B030D-6E8A-4147-A177-3AD203B41FA5}">
                      <a16:colId xmlns:a16="http://schemas.microsoft.com/office/drawing/2014/main" val="20001"/>
                    </a:ext>
                  </a:extLst>
                </a:gridCol>
                <a:gridCol w="1743075">
                  <a:extLst>
                    <a:ext uri="{9D8B030D-6E8A-4147-A177-3AD203B41FA5}">
                      <a16:colId xmlns:a16="http://schemas.microsoft.com/office/drawing/2014/main" val="20002"/>
                    </a:ext>
                  </a:extLst>
                </a:gridCol>
              </a:tblGrid>
              <a:tr h="373235">
                <a:tc>
                  <a:txBody>
                    <a:bodyPr/>
                    <a:lstStyle/>
                    <a:p>
                      <a:pPr algn="ctr" fontAlgn="ctr"/>
                      <a:r>
                        <a:rPr lang="en-US" sz="1800" u="none" strike="noStrike" dirty="0" err="1">
                          <a:effectLst/>
                          <a:latin typeface="Phetsarath" charset="0"/>
                          <a:ea typeface="Phetsarath" charset="0"/>
                          <a:cs typeface="Phetsarath" charset="0"/>
                        </a:rPr>
                        <a:t>ປີ</a:t>
                      </a:r>
                      <a:endParaRPr lang="en-US" sz="1800" b="1" i="0" u="none" strike="noStrike" dirty="0">
                        <a:effectLst/>
                        <a:latin typeface="Phetsarath" charset="0"/>
                        <a:ea typeface="Phetsarath" charset="0"/>
                        <a:cs typeface="Phetsarath" charset="0"/>
                      </a:endParaRPr>
                    </a:p>
                  </a:txBody>
                  <a:tcPr marL="9525" marR="9525" marT="9525" marB="0" anchor="ctr"/>
                </a:tc>
                <a:tc>
                  <a:txBody>
                    <a:bodyPr/>
                    <a:lstStyle/>
                    <a:p>
                      <a:pPr algn="ctr" fontAlgn="ctr"/>
                      <a:r>
                        <a:rPr lang="en-US" sz="1800" u="none" strike="noStrike" dirty="0" err="1">
                          <a:effectLst/>
                          <a:latin typeface="Phetsarath" charset="0"/>
                          <a:ea typeface="Phetsarath" charset="0"/>
                          <a:cs typeface="Phetsarath" charset="0"/>
                        </a:rPr>
                        <a:t>ເງີນໜູນວຽນ</a:t>
                      </a:r>
                      <a:r>
                        <a:rPr lang="en-US" sz="1800" u="none" strike="noStrike" dirty="0">
                          <a:effectLst/>
                          <a:latin typeface="Phetsarath" charset="0"/>
                          <a:ea typeface="Phetsarath" charset="0"/>
                          <a:cs typeface="Phetsarath" charset="0"/>
                        </a:rPr>
                        <a:t>, </a:t>
                      </a:r>
                      <a:r>
                        <a:rPr lang="en-US" sz="1800" u="none" strike="noStrike" dirty="0" err="1">
                          <a:effectLst/>
                          <a:latin typeface="Phetsarath" charset="0"/>
                          <a:ea typeface="Phetsarath" charset="0"/>
                          <a:cs typeface="Phetsarath" charset="0"/>
                        </a:rPr>
                        <a:t>ໂຄງການ</a:t>
                      </a:r>
                      <a:r>
                        <a:rPr lang="en-US" sz="1800" u="none" strike="noStrike" dirty="0">
                          <a:effectLst/>
                          <a:latin typeface="Phetsarath" charset="0"/>
                          <a:ea typeface="Phetsarath" charset="0"/>
                          <a:cs typeface="Phetsarath" charset="0"/>
                        </a:rPr>
                        <a:t> A ($)</a:t>
                      </a:r>
                      <a:endParaRPr lang="en-US" sz="1800" b="1" i="0" u="none" strike="noStrike" dirty="0">
                        <a:effectLst/>
                        <a:latin typeface="Phetsarath" charset="0"/>
                        <a:ea typeface="Phetsarath" charset="0"/>
                        <a:cs typeface="Phetsarath" charset="0"/>
                      </a:endParaRPr>
                    </a:p>
                  </a:txBody>
                  <a:tcPr marL="9525" marR="9525" marT="9525" marB="0" anchor="ctr"/>
                </a:tc>
                <a:tc>
                  <a:txBody>
                    <a:bodyPr/>
                    <a:lstStyle/>
                    <a:p>
                      <a:pPr algn="ctr" fontAlgn="ctr"/>
                      <a:r>
                        <a:rPr lang="en-US" sz="1800" u="none" strike="noStrike" dirty="0" err="1">
                          <a:effectLst/>
                          <a:latin typeface="Phetsarath" charset="0"/>
                          <a:ea typeface="Phetsarath" charset="0"/>
                          <a:cs typeface="Phetsarath" charset="0"/>
                        </a:rPr>
                        <a:t>ເງີນໜູນວຽນ</a:t>
                      </a:r>
                      <a:r>
                        <a:rPr lang="en-US" sz="1800" u="none" strike="noStrike" dirty="0">
                          <a:effectLst/>
                          <a:latin typeface="Phetsarath" charset="0"/>
                          <a:ea typeface="Phetsarath" charset="0"/>
                          <a:cs typeface="Phetsarath" charset="0"/>
                        </a:rPr>
                        <a:t>, </a:t>
                      </a:r>
                      <a:r>
                        <a:rPr lang="en-US" sz="1800" u="none" strike="noStrike" dirty="0" err="1">
                          <a:effectLst/>
                          <a:latin typeface="Phetsarath" charset="0"/>
                          <a:ea typeface="Phetsarath" charset="0"/>
                          <a:cs typeface="Phetsarath" charset="0"/>
                        </a:rPr>
                        <a:t>ໂຄງການ</a:t>
                      </a:r>
                      <a:r>
                        <a:rPr lang="en-US" sz="1800" u="none" strike="noStrike" dirty="0">
                          <a:effectLst/>
                          <a:latin typeface="Phetsarath" charset="0"/>
                          <a:ea typeface="Phetsarath" charset="0"/>
                          <a:cs typeface="Phetsarath" charset="0"/>
                        </a:rPr>
                        <a:t> B  ($)</a:t>
                      </a:r>
                      <a:endParaRPr lang="en-US" sz="1800" b="1" i="0" u="none" strike="noStrike" dirty="0">
                        <a:effectLst/>
                        <a:latin typeface="Phetsarath" charset="0"/>
                        <a:ea typeface="Phetsarath" charset="0"/>
                        <a:cs typeface="Phetsarath" charset="0"/>
                      </a:endParaRPr>
                    </a:p>
                  </a:txBody>
                  <a:tcPr marL="9525" marR="9525" marT="9525" marB="0" anchor="ctr"/>
                </a:tc>
                <a:extLst>
                  <a:ext uri="{0D108BD9-81ED-4DB2-BD59-A6C34878D82A}">
                    <a16:rowId xmlns:a16="http://schemas.microsoft.com/office/drawing/2014/main" val="10000"/>
                  </a:ext>
                </a:extLst>
              </a:tr>
              <a:tr h="259190">
                <a:tc>
                  <a:txBody>
                    <a:bodyPr/>
                    <a:lstStyle/>
                    <a:p>
                      <a:pPr algn="ctr" fontAlgn="t"/>
                      <a:r>
                        <a:rPr lang="en-US" sz="1800" u="none" strike="noStrike" dirty="0">
                          <a:effectLst/>
                          <a:latin typeface="Phetsarath" charset="0"/>
                          <a:ea typeface="Phetsarath" charset="0"/>
                          <a:cs typeface="Phetsarath" charset="0"/>
                        </a:rPr>
                        <a:t>0</a:t>
                      </a:r>
                      <a:endParaRPr lang="en-US" sz="1800" b="1" i="0" u="none" strike="noStrike" dirty="0">
                        <a:effectLst/>
                        <a:latin typeface="Phetsarath" charset="0"/>
                        <a:ea typeface="Phetsarath" charset="0"/>
                        <a:cs typeface="Phetsarath" charset="0"/>
                      </a:endParaRPr>
                    </a:p>
                  </a:txBody>
                  <a:tcPr marL="9525" marR="9525" marT="9525" marB="0"/>
                </a:tc>
                <a:tc>
                  <a:txBody>
                    <a:bodyPr/>
                    <a:lstStyle/>
                    <a:p>
                      <a:pPr algn="ctr" fontAlgn="t"/>
                      <a:r>
                        <a:rPr lang="en-US" sz="1800" u="none" strike="noStrike" dirty="0">
                          <a:effectLst/>
                          <a:latin typeface="Phetsarath" charset="0"/>
                          <a:ea typeface="Phetsarath" charset="0"/>
                          <a:cs typeface="Phetsarath" charset="0"/>
                        </a:rPr>
                        <a:t>-500</a:t>
                      </a:r>
                      <a:endParaRPr lang="en-US" sz="1800" b="1" i="0" u="none" strike="noStrike" dirty="0">
                        <a:effectLst/>
                        <a:latin typeface="Phetsarath" charset="0"/>
                        <a:ea typeface="Phetsarath" charset="0"/>
                        <a:cs typeface="Phetsarath" charset="0"/>
                      </a:endParaRPr>
                    </a:p>
                  </a:txBody>
                  <a:tcPr marL="9525" marR="9525" marT="9525" marB="0"/>
                </a:tc>
                <a:tc>
                  <a:txBody>
                    <a:bodyPr/>
                    <a:lstStyle/>
                    <a:p>
                      <a:pPr algn="ctr" fontAlgn="t"/>
                      <a:r>
                        <a:rPr lang="en-US" sz="1800" u="none" strike="noStrike" dirty="0">
                          <a:effectLst/>
                          <a:latin typeface="Phetsarath" charset="0"/>
                          <a:ea typeface="Phetsarath" charset="0"/>
                          <a:cs typeface="Phetsarath" charset="0"/>
                        </a:rPr>
                        <a:t>-300</a:t>
                      </a:r>
                      <a:endParaRPr lang="en-US" sz="1800" b="1" i="0" u="none" strike="noStrike" dirty="0">
                        <a:effectLst/>
                        <a:latin typeface="Phetsarath" charset="0"/>
                        <a:ea typeface="Phetsarath" charset="0"/>
                        <a:cs typeface="Phetsarath" charset="0"/>
                      </a:endParaRPr>
                    </a:p>
                  </a:txBody>
                  <a:tcPr marL="9525" marR="9525" marT="9525" marB="0"/>
                </a:tc>
                <a:extLst>
                  <a:ext uri="{0D108BD9-81ED-4DB2-BD59-A6C34878D82A}">
                    <a16:rowId xmlns:a16="http://schemas.microsoft.com/office/drawing/2014/main" val="10001"/>
                  </a:ext>
                </a:extLst>
              </a:tr>
              <a:tr h="248823">
                <a:tc>
                  <a:txBody>
                    <a:bodyPr/>
                    <a:lstStyle/>
                    <a:p>
                      <a:pPr algn="ctr" fontAlgn="t"/>
                      <a:r>
                        <a:rPr lang="en-US" sz="1800" u="none" strike="noStrike" dirty="0">
                          <a:effectLst/>
                          <a:latin typeface="Phetsarath" charset="0"/>
                          <a:ea typeface="Phetsarath" charset="0"/>
                          <a:cs typeface="Phetsarath" charset="0"/>
                        </a:rPr>
                        <a:t>5</a:t>
                      </a:r>
                      <a:endParaRPr lang="en-US" sz="1800" b="1" i="0" u="none" strike="noStrike" dirty="0">
                        <a:effectLst/>
                        <a:latin typeface="Phetsarath" charset="0"/>
                        <a:ea typeface="Phetsarath" charset="0"/>
                        <a:cs typeface="Phetsarath" charset="0"/>
                      </a:endParaRPr>
                    </a:p>
                  </a:txBody>
                  <a:tcPr marL="9525" marR="9525" marT="9525" marB="0"/>
                </a:tc>
                <a:tc>
                  <a:txBody>
                    <a:bodyPr/>
                    <a:lstStyle/>
                    <a:p>
                      <a:pPr algn="ctr" fontAlgn="t"/>
                      <a:r>
                        <a:rPr lang="en-US" sz="1800" u="none" strike="noStrike" dirty="0">
                          <a:effectLst/>
                          <a:latin typeface="Phetsarath" charset="0"/>
                          <a:ea typeface="Phetsarath" charset="0"/>
                          <a:cs typeface="Phetsarath" charset="0"/>
                        </a:rPr>
                        <a:t>-200</a:t>
                      </a:r>
                      <a:endParaRPr lang="en-US" sz="1800" b="1" i="0" u="none" strike="noStrike" dirty="0">
                        <a:effectLst/>
                        <a:latin typeface="Phetsarath" charset="0"/>
                        <a:ea typeface="Phetsarath" charset="0"/>
                        <a:cs typeface="Phetsarath" charset="0"/>
                      </a:endParaRPr>
                    </a:p>
                  </a:txBody>
                  <a:tcPr marL="9525" marR="9525" marT="9525" marB="0"/>
                </a:tc>
                <a:tc>
                  <a:txBody>
                    <a:bodyPr/>
                    <a:lstStyle/>
                    <a:p>
                      <a:pPr algn="ctr" fontAlgn="t"/>
                      <a:r>
                        <a:rPr lang="en-US" sz="1800" u="none" strike="noStrike" dirty="0">
                          <a:effectLst/>
                          <a:latin typeface="Phetsarath" charset="0"/>
                          <a:ea typeface="Phetsarath" charset="0"/>
                          <a:cs typeface="Phetsarath" charset="0"/>
                        </a:rPr>
                        <a:t>-100</a:t>
                      </a:r>
                      <a:endParaRPr lang="en-US" sz="1800" b="1" i="0" u="none" strike="noStrike" dirty="0">
                        <a:effectLst/>
                        <a:latin typeface="Phetsarath" charset="0"/>
                        <a:ea typeface="Phetsarath" charset="0"/>
                        <a:cs typeface="Phetsarath" charset="0"/>
                      </a:endParaRPr>
                    </a:p>
                  </a:txBody>
                  <a:tcPr marL="9525" marR="9525" marT="9525" marB="0"/>
                </a:tc>
                <a:extLst>
                  <a:ext uri="{0D108BD9-81ED-4DB2-BD59-A6C34878D82A}">
                    <a16:rowId xmlns:a16="http://schemas.microsoft.com/office/drawing/2014/main" val="10002"/>
                  </a:ext>
                </a:extLst>
              </a:tr>
              <a:tr h="248823">
                <a:tc>
                  <a:txBody>
                    <a:bodyPr/>
                    <a:lstStyle/>
                    <a:p>
                      <a:pPr algn="ctr" fontAlgn="t"/>
                      <a:r>
                        <a:rPr lang="en-US" sz="1800" u="none" strike="noStrike" dirty="0">
                          <a:effectLst/>
                          <a:latin typeface="Phetsarath" charset="0"/>
                          <a:ea typeface="Phetsarath" charset="0"/>
                          <a:cs typeface="Phetsarath" charset="0"/>
                        </a:rPr>
                        <a:t>8</a:t>
                      </a:r>
                      <a:endParaRPr lang="en-US" sz="1800" b="1" i="0" u="none" strike="noStrike" dirty="0">
                        <a:effectLst/>
                        <a:latin typeface="Phetsarath" charset="0"/>
                        <a:ea typeface="Phetsarath" charset="0"/>
                        <a:cs typeface="Phetsarath" charset="0"/>
                      </a:endParaRPr>
                    </a:p>
                  </a:txBody>
                  <a:tcPr marL="9525" marR="9525" marT="9525" marB="0"/>
                </a:tc>
                <a:tc>
                  <a:txBody>
                    <a:bodyPr/>
                    <a:lstStyle/>
                    <a:p>
                      <a:pPr algn="ctr" fontAlgn="t"/>
                      <a:r>
                        <a:rPr lang="en-US" sz="1800" b="1" i="0" u="none" strike="noStrike" dirty="0">
                          <a:effectLst/>
                          <a:latin typeface="Phetsarath" charset="0"/>
                          <a:ea typeface="Phetsarath" charset="0"/>
                          <a:cs typeface="Phetsarath" charset="0"/>
                        </a:rPr>
                        <a:t>-</a:t>
                      </a:r>
                    </a:p>
                  </a:txBody>
                  <a:tcPr marL="9525" marR="9525" marT="9525" marB="0"/>
                </a:tc>
                <a:tc>
                  <a:txBody>
                    <a:bodyPr/>
                    <a:lstStyle/>
                    <a:p>
                      <a:pPr algn="ctr" fontAlgn="t"/>
                      <a:r>
                        <a:rPr lang="en-US" sz="1800" u="none" strike="noStrike" dirty="0">
                          <a:effectLst/>
                          <a:latin typeface="Phetsarath" charset="0"/>
                          <a:ea typeface="Phetsarath" charset="0"/>
                          <a:cs typeface="Phetsarath" charset="0"/>
                        </a:rPr>
                        <a:t>900</a:t>
                      </a:r>
                      <a:endParaRPr lang="en-US" sz="1800" b="1" i="0" u="none" strike="noStrike" dirty="0">
                        <a:effectLst/>
                        <a:latin typeface="Phetsarath" charset="0"/>
                        <a:ea typeface="Phetsarath" charset="0"/>
                        <a:cs typeface="Phetsarath" charset="0"/>
                      </a:endParaRPr>
                    </a:p>
                  </a:txBody>
                  <a:tcPr marL="9525" marR="9525" marT="9525" marB="0"/>
                </a:tc>
                <a:extLst>
                  <a:ext uri="{0D108BD9-81ED-4DB2-BD59-A6C34878D82A}">
                    <a16:rowId xmlns:a16="http://schemas.microsoft.com/office/drawing/2014/main" val="10003"/>
                  </a:ext>
                </a:extLst>
              </a:tr>
              <a:tr h="259190">
                <a:tc>
                  <a:txBody>
                    <a:bodyPr/>
                    <a:lstStyle/>
                    <a:p>
                      <a:pPr algn="ctr" fontAlgn="t"/>
                      <a:r>
                        <a:rPr lang="en-US" sz="1800" u="none" strike="noStrike" dirty="0">
                          <a:effectLst/>
                          <a:latin typeface="Phetsarath" charset="0"/>
                          <a:ea typeface="Phetsarath" charset="0"/>
                          <a:cs typeface="Phetsarath" charset="0"/>
                        </a:rPr>
                        <a:t>15</a:t>
                      </a:r>
                      <a:endParaRPr lang="en-US" sz="1800" b="1" i="0" u="none" strike="noStrike" dirty="0">
                        <a:effectLst/>
                        <a:latin typeface="Phetsarath" charset="0"/>
                        <a:ea typeface="Phetsarath" charset="0"/>
                        <a:cs typeface="Phetsarath" charset="0"/>
                      </a:endParaRPr>
                    </a:p>
                  </a:txBody>
                  <a:tcPr marL="9525" marR="9525" marT="9525" marB="0"/>
                </a:tc>
                <a:tc>
                  <a:txBody>
                    <a:bodyPr/>
                    <a:lstStyle/>
                    <a:p>
                      <a:pPr algn="ctr" fontAlgn="t"/>
                      <a:r>
                        <a:rPr lang="en-US" sz="1800" u="none" strike="noStrike" dirty="0">
                          <a:effectLst/>
                          <a:latin typeface="Phetsarath" charset="0"/>
                          <a:ea typeface="Phetsarath" charset="0"/>
                          <a:cs typeface="Phetsarath" charset="0"/>
                        </a:rPr>
                        <a:t>400</a:t>
                      </a:r>
                      <a:endParaRPr lang="en-US" sz="1800" b="1" i="0" u="none" strike="noStrike" dirty="0">
                        <a:effectLst/>
                        <a:latin typeface="Phetsarath" charset="0"/>
                        <a:ea typeface="Phetsarath" charset="0"/>
                        <a:cs typeface="Phetsarath" charset="0"/>
                      </a:endParaRPr>
                    </a:p>
                  </a:txBody>
                  <a:tcPr marL="9525" marR="9525" marT="9525" marB="0"/>
                </a:tc>
                <a:tc>
                  <a:txBody>
                    <a:bodyPr/>
                    <a:lstStyle/>
                    <a:p>
                      <a:pPr algn="ctr" fontAlgn="t"/>
                      <a:r>
                        <a:rPr lang="en-US" sz="1800" u="none" strike="noStrike" dirty="0">
                          <a:effectLst/>
                          <a:latin typeface="Phetsarath" charset="0"/>
                          <a:ea typeface="Phetsarath" charset="0"/>
                          <a:cs typeface="Phetsarath" charset="0"/>
                        </a:rPr>
                        <a:t> -</a:t>
                      </a:r>
                      <a:endParaRPr lang="en-US" sz="1800" b="1" i="0" u="none" strike="noStrike" dirty="0">
                        <a:effectLst/>
                        <a:latin typeface="Phetsarath" charset="0"/>
                        <a:ea typeface="Phetsarath" charset="0"/>
                        <a:cs typeface="Phetsarath" charset="0"/>
                      </a:endParaRPr>
                    </a:p>
                  </a:txBody>
                  <a:tcPr marL="9525" marR="9525" marT="9525" marB="0"/>
                </a:tc>
                <a:extLst>
                  <a:ext uri="{0D108BD9-81ED-4DB2-BD59-A6C34878D82A}">
                    <a16:rowId xmlns:a16="http://schemas.microsoft.com/office/drawing/2014/main" val="10004"/>
                  </a:ext>
                </a:extLst>
              </a:tr>
              <a:tr h="373235">
                <a:tc>
                  <a:txBody>
                    <a:bodyPr/>
                    <a:lstStyle/>
                    <a:p>
                      <a:pPr algn="ctr" fontAlgn="t"/>
                      <a:r>
                        <a:rPr lang="en-US" sz="1800" u="none" strike="noStrike" dirty="0">
                          <a:effectLst/>
                          <a:latin typeface="Phetsarath" charset="0"/>
                          <a:ea typeface="Phetsarath" charset="0"/>
                          <a:cs typeface="Phetsarath" charset="0"/>
                        </a:rPr>
                        <a:t>30</a:t>
                      </a:r>
                      <a:endParaRPr lang="en-US" sz="1800" b="1" i="0" u="none" strike="noStrike" dirty="0">
                        <a:effectLst/>
                        <a:latin typeface="Phetsarath" charset="0"/>
                        <a:ea typeface="Phetsarath" charset="0"/>
                        <a:cs typeface="Phetsarath" charset="0"/>
                      </a:endParaRPr>
                    </a:p>
                  </a:txBody>
                  <a:tcPr marL="9525" marR="9525" marT="9525" marB="0"/>
                </a:tc>
                <a:tc>
                  <a:txBody>
                    <a:bodyPr/>
                    <a:lstStyle/>
                    <a:p>
                      <a:pPr algn="ctr" fontAlgn="t"/>
                      <a:r>
                        <a:rPr lang="en-US" sz="1800" u="none" strike="noStrike" dirty="0">
                          <a:effectLst/>
                          <a:latin typeface="Phetsarath" charset="0"/>
                          <a:ea typeface="Phetsarath" charset="0"/>
                          <a:cs typeface="Phetsarath" charset="0"/>
                        </a:rPr>
                        <a:t>7,700</a:t>
                      </a:r>
                      <a:endParaRPr lang="en-US" sz="1800" b="1" i="0" u="none" strike="noStrike" dirty="0">
                        <a:effectLst/>
                        <a:latin typeface="Phetsarath" charset="0"/>
                        <a:ea typeface="Phetsarath" charset="0"/>
                        <a:cs typeface="Phetsarath" charset="0"/>
                      </a:endParaRPr>
                    </a:p>
                  </a:txBody>
                  <a:tcPr marL="9525" marR="9525" marT="9525" marB="0"/>
                </a:tc>
                <a:tc>
                  <a:txBody>
                    <a:bodyPr/>
                    <a:lstStyle/>
                    <a:p>
                      <a:pPr algn="ctr" fontAlgn="t"/>
                      <a:r>
                        <a:rPr lang="en-US" sz="1800" u="none" strike="noStrike" dirty="0">
                          <a:effectLst/>
                          <a:latin typeface="Phetsarath" charset="0"/>
                          <a:ea typeface="Phetsarath" charset="0"/>
                          <a:cs typeface="Phetsarath" charset="0"/>
                        </a:rPr>
                        <a:t>3,500</a:t>
                      </a:r>
                      <a:endParaRPr lang="en-US" sz="1800" b="1" i="0" u="none" strike="noStrike" dirty="0">
                        <a:effectLst/>
                        <a:latin typeface="Phetsarath" charset="0"/>
                        <a:ea typeface="Phetsarath" charset="0"/>
                        <a:cs typeface="Phetsarath" charset="0"/>
                      </a:endParaRPr>
                    </a:p>
                  </a:txBody>
                  <a:tcPr marL="9525" marR="9525" marT="9525" marB="0"/>
                </a:tc>
                <a:extLst>
                  <a:ext uri="{0D108BD9-81ED-4DB2-BD59-A6C34878D82A}">
                    <a16:rowId xmlns:a16="http://schemas.microsoft.com/office/drawing/2014/main" val="10005"/>
                  </a:ext>
                </a:extLst>
              </a:tr>
            </a:tbl>
          </a:graphicData>
        </a:graphic>
      </p:graphicFrame>
      <mc:AlternateContent xmlns:mc="http://schemas.openxmlformats.org/markup-compatibility/2006" xmlns:a14="http://schemas.microsoft.com/office/drawing/2010/main">
        <mc:Choice Requires="a14">
          <p:sp>
            <p:nvSpPr>
              <p:cNvPr id="14" name="Rectangle 13"/>
              <p:cNvSpPr/>
              <p:nvPr/>
            </p:nvSpPr>
            <p:spPr>
              <a:xfrm>
                <a:off x="8205335" y="2979229"/>
                <a:ext cx="3154774" cy="792012"/>
              </a:xfrm>
              <a:prstGeom prst="rect">
                <a:avLst/>
              </a:prstGeom>
              <a:solidFill>
                <a:schemeClr val="bg1"/>
              </a:solidFill>
              <a:ln>
                <a:solidFill>
                  <a:schemeClr val="accent6">
                    <a:lumMod val="50000"/>
                  </a:schemeClr>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1600" b="0" i="1" smtClean="0">
                          <a:latin typeface="Cambria Math" panose="02040503050406030204" pitchFamily="18" charset="0"/>
                          <a:cs typeface="Phetsarath OT" charset="0"/>
                        </a:rPr>
                        <m:t>𝑁𝑃𝑉</m:t>
                      </m:r>
                      <m:r>
                        <a:rPr lang="en-US" altLang="ja-JP" sz="1600" b="0" i="1" smtClean="0">
                          <a:latin typeface="Cambria Math" panose="02040503050406030204" pitchFamily="18" charset="0"/>
                          <a:cs typeface="Phetsarath OT" charset="0"/>
                        </a:rPr>
                        <m:t>=</m:t>
                      </m:r>
                      <m:nary>
                        <m:naryPr>
                          <m:chr m:val="∑"/>
                          <m:ctrlPr>
                            <a:rPr lang="en-US" altLang="ja-JP" sz="1600" b="0" i="1">
                              <a:latin typeface="Cambria Math" panose="02040503050406030204" pitchFamily="18" charset="0"/>
                              <a:cs typeface="Phetsarath OT" charset="0"/>
                            </a:rPr>
                          </m:ctrlPr>
                        </m:naryPr>
                        <m:sub>
                          <m:r>
                            <m:rPr>
                              <m:brk m:alnAt="23"/>
                            </m:rPr>
                            <a:rPr lang="en-US" altLang="ja-JP" sz="1600" b="0" i="1">
                              <a:latin typeface="Cambria Math" panose="02040503050406030204" pitchFamily="18" charset="0"/>
                              <a:cs typeface="Phetsarath OT" charset="0"/>
                            </a:rPr>
                            <m:t>𝑦</m:t>
                          </m:r>
                          <m:r>
                            <a:rPr lang="en-US" altLang="ja-JP" sz="1600" b="0" i="1">
                              <a:latin typeface="Cambria Math" panose="02040503050406030204" pitchFamily="18" charset="0"/>
                              <a:cs typeface="Phetsarath OT" charset="0"/>
                            </a:rPr>
                            <m:t>=</m:t>
                          </m:r>
                          <m:r>
                            <a:rPr lang="en-US" altLang="ja-JP" sz="1600" b="0" i="1">
                              <a:latin typeface="Cambria Math" panose="02040503050406030204" pitchFamily="18" charset="0"/>
                              <a:cs typeface="Phetsarath OT" charset="0"/>
                            </a:rPr>
                            <m:t>0</m:t>
                          </m:r>
                        </m:sub>
                        <m:sup>
                          <m:r>
                            <a:rPr lang="en-US" altLang="ja-JP" sz="1600" b="0" i="1">
                              <a:latin typeface="Cambria Math" panose="02040503050406030204" pitchFamily="18" charset="0"/>
                              <a:cs typeface="Phetsarath OT" charset="0"/>
                            </a:rPr>
                            <m:t>𝑛</m:t>
                          </m:r>
                        </m:sup>
                        <m:e>
                          <m:d>
                            <m:dPr>
                              <m:begChr m:val="["/>
                              <m:endChr m:val="]"/>
                              <m:ctrlPr>
                                <a:rPr lang="en-US" altLang="ja-JP" sz="1600" b="0" i="1">
                                  <a:latin typeface="Cambria Math" panose="02040503050406030204" pitchFamily="18" charset="0"/>
                                  <a:cs typeface="Phetsarath OT" charset="0"/>
                                </a:rPr>
                              </m:ctrlPr>
                            </m:dPr>
                            <m:e>
                              <m:f>
                                <m:fPr>
                                  <m:ctrlPr>
                                    <a:rPr lang="en-US" altLang="ja-JP" sz="1600" b="0" i="1">
                                      <a:latin typeface="Cambria Math" panose="02040503050406030204" pitchFamily="18" charset="0"/>
                                      <a:cs typeface="Phetsarath OT" charset="0"/>
                                    </a:rPr>
                                  </m:ctrlPr>
                                </m:fPr>
                                <m:num>
                                  <m:sSub>
                                    <m:sSubPr>
                                      <m:ctrlPr>
                                        <a:rPr lang="en-US" altLang="ja-JP" sz="1600" b="0" i="1">
                                          <a:latin typeface="Cambria Math" panose="02040503050406030204" pitchFamily="18" charset="0"/>
                                          <a:cs typeface="Phetsarath OT" charset="0"/>
                                        </a:rPr>
                                      </m:ctrlPr>
                                    </m:sSubPr>
                                    <m:e>
                                      <m:r>
                                        <a:rPr lang="en-US" altLang="ja-JP" sz="1600" b="0" i="1">
                                          <a:latin typeface="Cambria Math" panose="02040503050406030204" pitchFamily="18" charset="0"/>
                                          <a:cs typeface="Phetsarath OT" charset="0"/>
                                        </a:rPr>
                                        <m:t>𝑅</m:t>
                                      </m:r>
                                    </m:e>
                                    <m:sub>
                                      <m:r>
                                        <a:rPr lang="en-US" altLang="ja-JP" sz="1600" b="0" i="1">
                                          <a:latin typeface="Cambria Math" panose="02040503050406030204" pitchFamily="18" charset="0"/>
                                          <a:cs typeface="Phetsarath OT" charset="0"/>
                                        </a:rPr>
                                        <m:t>𝑦</m:t>
                                      </m:r>
                                    </m:sub>
                                  </m:sSub>
                                </m:num>
                                <m:den>
                                  <m:sSup>
                                    <m:sSupPr>
                                      <m:ctrlPr>
                                        <a:rPr lang="en-US" altLang="ja-JP" sz="1600" b="0" i="1">
                                          <a:latin typeface="Cambria Math" panose="02040503050406030204" pitchFamily="18" charset="0"/>
                                          <a:cs typeface="Phetsarath OT" charset="0"/>
                                        </a:rPr>
                                      </m:ctrlPr>
                                    </m:sSupPr>
                                    <m:e>
                                      <m:r>
                                        <a:rPr lang="en-US" altLang="ja-JP" sz="1600" b="0" i="1">
                                          <a:latin typeface="Cambria Math" panose="02040503050406030204" pitchFamily="18" charset="0"/>
                                          <a:cs typeface="Phetsarath OT" charset="0"/>
                                        </a:rPr>
                                        <m:t>(</m:t>
                                      </m:r>
                                      <m:r>
                                        <a:rPr lang="en-US" altLang="ja-JP" sz="1600" b="0" i="1">
                                          <a:latin typeface="Cambria Math" panose="02040503050406030204" pitchFamily="18" charset="0"/>
                                          <a:cs typeface="Phetsarath OT" charset="0"/>
                                        </a:rPr>
                                        <m:t>1</m:t>
                                      </m:r>
                                      <m:r>
                                        <a:rPr lang="en-US" altLang="ja-JP" sz="1600" b="0" i="1">
                                          <a:latin typeface="Cambria Math" panose="02040503050406030204" pitchFamily="18" charset="0"/>
                                          <a:cs typeface="Phetsarath OT" charset="0"/>
                                        </a:rPr>
                                        <m:t>+</m:t>
                                      </m:r>
                                      <m:r>
                                        <a:rPr lang="en-US" altLang="ja-JP" sz="1600" b="0" i="1">
                                          <a:latin typeface="Cambria Math" panose="02040503050406030204" pitchFamily="18" charset="0"/>
                                          <a:cs typeface="Phetsarath OT" charset="0"/>
                                        </a:rPr>
                                        <m:t>𝑟</m:t>
                                      </m:r>
                                      <m:r>
                                        <a:rPr lang="en-US" altLang="ja-JP" sz="1600" b="0" i="1">
                                          <a:latin typeface="Cambria Math" panose="02040503050406030204" pitchFamily="18" charset="0"/>
                                          <a:cs typeface="Phetsarath OT" charset="0"/>
                                        </a:rPr>
                                        <m:t>)</m:t>
                                      </m:r>
                                    </m:e>
                                    <m:sup>
                                      <m:r>
                                        <a:rPr lang="en-US" altLang="ja-JP" sz="1600" b="0" i="1">
                                          <a:latin typeface="Cambria Math" panose="02040503050406030204" pitchFamily="18" charset="0"/>
                                          <a:cs typeface="Phetsarath OT" charset="0"/>
                                        </a:rPr>
                                        <m:t>𝑦</m:t>
                                      </m:r>
                                    </m:sup>
                                  </m:sSup>
                                </m:den>
                              </m:f>
                              <m:r>
                                <a:rPr lang="en-US" altLang="ja-JP" sz="1600" b="0" i="1">
                                  <a:latin typeface="Cambria Math" panose="02040503050406030204" pitchFamily="18" charset="0"/>
                                  <a:cs typeface="Phetsarath OT" charset="0"/>
                                </a:rPr>
                                <m:t>−</m:t>
                              </m:r>
                              <m:f>
                                <m:fPr>
                                  <m:ctrlPr>
                                    <a:rPr lang="en-US" altLang="ja-JP" sz="1600" b="0" i="1">
                                      <a:latin typeface="Cambria Math" panose="02040503050406030204" pitchFamily="18" charset="0"/>
                                      <a:cs typeface="Phetsarath OT" charset="0"/>
                                    </a:rPr>
                                  </m:ctrlPr>
                                </m:fPr>
                                <m:num>
                                  <m:sSub>
                                    <m:sSubPr>
                                      <m:ctrlPr>
                                        <a:rPr lang="en-US" altLang="ja-JP" sz="1600" b="0" i="1">
                                          <a:latin typeface="Cambria Math" panose="02040503050406030204" pitchFamily="18" charset="0"/>
                                          <a:cs typeface="Phetsarath OT" charset="0"/>
                                        </a:rPr>
                                      </m:ctrlPr>
                                    </m:sSubPr>
                                    <m:e>
                                      <m:r>
                                        <a:rPr lang="en-US" altLang="ja-JP" sz="1600" b="0" i="1">
                                          <a:latin typeface="Cambria Math" panose="02040503050406030204" pitchFamily="18" charset="0"/>
                                          <a:cs typeface="Phetsarath OT" charset="0"/>
                                        </a:rPr>
                                        <m:t>𝐶</m:t>
                                      </m:r>
                                    </m:e>
                                    <m:sub>
                                      <m:r>
                                        <a:rPr lang="en-US" altLang="ja-JP" sz="1600" b="0" i="1">
                                          <a:latin typeface="Cambria Math" panose="02040503050406030204" pitchFamily="18" charset="0"/>
                                          <a:cs typeface="Phetsarath OT" charset="0"/>
                                        </a:rPr>
                                        <m:t>𝑦</m:t>
                                      </m:r>
                                    </m:sub>
                                  </m:sSub>
                                </m:num>
                                <m:den>
                                  <m:sSup>
                                    <m:sSupPr>
                                      <m:ctrlPr>
                                        <a:rPr lang="en-US" altLang="ja-JP" sz="1600" b="0" i="1">
                                          <a:latin typeface="Cambria Math" panose="02040503050406030204" pitchFamily="18" charset="0"/>
                                          <a:cs typeface="Phetsarath OT" charset="0"/>
                                        </a:rPr>
                                      </m:ctrlPr>
                                    </m:sSupPr>
                                    <m:e>
                                      <m:r>
                                        <a:rPr lang="en-US" altLang="ja-JP" sz="1600" b="0" i="1">
                                          <a:latin typeface="Cambria Math" panose="02040503050406030204" pitchFamily="18" charset="0"/>
                                          <a:cs typeface="Phetsarath OT" charset="0"/>
                                        </a:rPr>
                                        <m:t>(</m:t>
                                      </m:r>
                                      <m:r>
                                        <a:rPr lang="en-US" altLang="ja-JP" sz="1600" b="0" i="1">
                                          <a:latin typeface="Cambria Math" panose="02040503050406030204" pitchFamily="18" charset="0"/>
                                          <a:cs typeface="Phetsarath OT" charset="0"/>
                                        </a:rPr>
                                        <m:t>1</m:t>
                                      </m:r>
                                      <m:r>
                                        <a:rPr lang="en-US" altLang="ja-JP" sz="1600" b="0" i="1">
                                          <a:latin typeface="Cambria Math" panose="02040503050406030204" pitchFamily="18" charset="0"/>
                                          <a:cs typeface="Phetsarath OT" charset="0"/>
                                        </a:rPr>
                                        <m:t>+</m:t>
                                      </m:r>
                                      <m:r>
                                        <a:rPr lang="en-US" altLang="ja-JP" sz="1600" b="0" i="1">
                                          <a:latin typeface="Cambria Math" panose="02040503050406030204" pitchFamily="18" charset="0"/>
                                          <a:cs typeface="Phetsarath OT" charset="0"/>
                                        </a:rPr>
                                        <m:t>𝑟</m:t>
                                      </m:r>
                                      <m:r>
                                        <a:rPr lang="en-US" altLang="ja-JP" sz="1600" b="0" i="1">
                                          <a:latin typeface="Cambria Math" panose="02040503050406030204" pitchFamily="18" charset="0"/>
                                          <a:cs typeface="Phetsarath OT" charset="0"/>
                                        </a:rPr>
                                        <m:t>)</m:t>
                                      </m:r>
                                    </m:e>
                                    <m:sup>
                                      <m:r>
                                        <a:rPr lang="en-US" altLang="ja-JP" sz="1600" b="0" i="1">
                                          <a:latin typeface="Cambria Math" panose="02040503050406030204" pitchFamily="18" charset="0"/>
                                          <a:cs typeface="Phetsarath OT" charset="0"/>
                                        </a:rPr>
                                        <m:t>𝑦</m:t>
                                      </m:r>
                                    </m:sup>
                                  </m:sSup>
                                </m:den>
                              </m:f>
                            </m:e>
                          </m:d>
                        </m:e>
                      </m:nary>
                    </m:oMath>
                  </m:oMathPara>
                </a14:m>
                <a:endParaRPr lang="en-US" sz="1600" dirty="0"/>
              </a:p>
            </p:txBody>
          </p:sp>
        </mc:Choice>
        <mc:Fallback xmlns="">
          <p:sp>
            <p:nvSpPr>
              <p:cNvPr id="14" name="Rectangle 13"/>
              <p:cNvSpPr>
                <a:spLocks noRot="1" noChangeAspect="1" noMove="1" noResize="1" noEditPoints="1" noAdjustHandles="1" noChangeArrowheads="1" noChangeShapeType="1" noTextEdit="1"/>
              </p:cNvSpPr>
              <p:nvPr/>
            </p:nvSpPr>
            <p:spPr>
              <a:xfrm>
                <a:off x="8205335" y="2979229"/>
                <a:ext cx="3154774" cy="792012"/>
              </a:xfrm>
              <a:prstGeom prst="rect">
                <a:avLst/>
              </a:prstGeom>
              <a:blipFill rotWithShape="0">
                <a:blip r:embed="rId3"/>
                <a:stretch>
                  <a:fillRect/>
                </a:stretch>
              </a:blipFill>
              <a:ln>
                <a:solidFill>
                  <a:schemeClr val="accent6">
                    <a:lumMod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718176" y="5181886"/>
                <a:ext cx="9889462" cy="640112"/>
              </a:xfrm>
              <a:prstGeom prst="rect">
                <a:avLst/>
              </a:prstGeom>
              <a:solidFill>
                <a:schemeClr val="bg1"/>
              </a:solidFill>
              <a:ln>
                <a:solidFill>
                  <a:schemeClr val="accent6">
                    <a:lumMod val="50000"/>
                  </a:schemeClr>
                </a:solidFill>
              </a:ln>
            </p:spPr>
            <p:txBody>
              <a:bodyPr wrap="square">
                <a:spAutoFit/>
              </a:bodyPr>
              <a:lstStyle/>
              <a:p>
                <a14:m>
                  <m:oMath xmlns:m="http://schemas.openxmlformats.org/officeDocument/2006/math">
                    <m:r>
                      <a:rPr lang="en-US" altLang="ja-JP" sz="2000" b="0" i="1" smtClean="0">
                        <a:latin typeface="Cambria Math" panose="02040503050406030204" pitchFamily="18" charset="0"/>
                        <a:cs typeface="Phetsarath OT" charset="0"/>
                      </a:rPr>
                      <m:t>𝑁𝑃𝑉</m:t>
                    </m:r>
                    <m:r>
                      <a:rPr lang="en-US" altLang="ja-JP" sz="2000" b="0" i="1" smtClean="0">
                        <a:latin typeface="Cambria Math" panose="02040503050406030204" pitchFamily="18" charset="0"/>
                        <a:cs typeface="Phetsarath OT" charset="0"/>
                      </a:rPr>
                      <m:t>(</m:t>
                    </m:r>
                    <m:r>
                      <a:rPr lang="en-US" altLang="ja-JP" sz="2000" b="0" i="1" smtClean="0">
                        <a:latin typeface="Cambria Math" panose="02040503050406030204" pitchFamily="18" charset="0"/>
                        <a:cs typeface="Phetsarath OT" charset="0"/>
                      </a:rPr>
                      <m:t>𝐴</m:t>
                    </m:r>
                    <m:r>
                      <a:rPr lang="en-US" altLang="ja-JP" sz="2000" b="0" i="1" smtClean="0">
                        <a:latin typeface="Cambria Math" panose="02040503050406030204" pitchFamily="18" charset="0"/>
                        <a:cs typeface="Phetsarath OT" charset="0"/>
                      </a:rPr>
                      <m:t>)=</m:t>
                    </m:r>
                    <m:nary>
                      <m:naryPr>
                        <m:chr m:val="∑"/>
                        <m:ctrlPr>
                          <a:rPr lang="en-US" altLang="ja-JP" sz="2000" b="0" i="1">
                            <a:latin typeface="Cambria Math" panose="02040503050406030204" pitchFamily="18" charset="0"/>
                            <a:cs typeface="Phetsarath OT" charset="0"/>
                          </a:rPr>
                        </m:ctrlPr>
                      </m:naryPr>
                      <m:sub>
                        <m:r>
                          <m:rPr>
                            <m:brk m:alnAt="23"/>
                          </m:rPr>
                          <a:rPr lang="en-US" altLang="ja-JP" sz="2000" b="0" i="1">
                            <a:latin typeface="Cambria Math" panose="02040503050406030204" pitchFamily="18" charset="0"/>
                            <a:cs typeface="Phetsarath OT" charset="0"/>
                          </a:rPr>
                          <m:t>𝑦</m:t>
                        </m:r>
                        <m:r>
                          <a:rPr lang="en-US" altLang="ja-JP" sz="2000" b="0" i="1">
                            <a:latin typeface="Cambria Math" panose="02040503050406030204" pitchFamily="18" charset="0"/>
                            <a:cs typeface="Phetsarath OT" charset="0"/>
                          </a:rPr>
                          <m:t>=</m:t>
                        </m:r>
                        <m:r>
                          <a:rPr lang="en-US" altLang="ja-JP" sz="2000" b="0" i="1">
                            <a:latin typeface="Cambria Math" panose="02040503050406030204" pitchFamily="18" charset="0"/>
                            <a:cs typeface="Phetsarath OT" charset="0"/>
                          </a:rPr>
                          <m:t>0</m:t>
                        </m:r>
                      </m:sub>
                      <m:sup>
                        <m:r>
                          <a:rPr lang="en-US" altLang="ja-JP" sz="2000" b="0" i="1">
                            <a:latin typeface="Cambria Math" panose="02040503050406030204" pitchFamily="18" charset="0"/>
                            <a:cs typeface="Phetsarath OT" charset="0"/>
                          </a:rPr>
                          <m:t>𝑛</m:t>
                        </m:r>
                      </m:sup>
                      <m:e>
                        <m:d>
                          <m:dPr>
                            <m:begChr m:val="["/>
                            <m:endChr m:val="]"/>
                            <m:ctrlPr>
                              <a:rPr lang="en-US" altLang="ja-JP" sz="2000" b="0" i="1">
                                <a:latin typeface="Cambria Math" panose="02040503050406030204" pitchFamily="18" charset="0"/>
                                <a:cs typeface="Phetsarath OT" charset="0"/>
                              </a:rPr>
                            </m:ctrlPr>
                          </m:dPr>
                          <m:e>
                            <m:f>
                              <m:fPr>
                                <m:ctrlPr>
                                  <a:rPr lang="en-US" altLang="ja-JP" sz="2000" b="0" i="1">
                                    <a:latin typeface="Cambria Math" panose="02040503050406030204" pitchFamily="18" charset="0"/>
                                    <a:cs typeface="Phetsarath OT" charset="0"/>
                                  </a:rPr>
                                </m:ctrlPr>
                              </m:fPr>
                              <m:num>
                                <m:sSub>
                                  <m:sSubPr>
                                    <m:ctrlPr>
                                      <a:rPr lang="en-US" altLang="ja-JP" sz="2000" b="0" i="1">
                                        <a:latin typeface="Cambria Math" panose="02040503050406030204" pitchFamily="18" charset="0"/>
                                        <a:cs typeface="Phetsarath OT" charset="0"/>
                                      </a:rPr>
                                    </m:ctrlPr>
                                  </m:sSubPr>
                                  <m:e>
                                    <m:r>
                                      <a:rPr lang="en-US" altLang="ja-JP" sz="2000" b="0" i="1">
                                        <a:latin typeface="Cambria Math" panose="02040503050406030204" pitchFamily="18" charset="0"/>
                                        <a:cs typeface="Phetsarath OT" charset="0"/>
                                      </a:rPr>
                                      <m:t>𝑅</m:t>
                                    </m:r>
                                  </m:e>
                                  <m:sub>
                                    <m:r>
                                      <a:rPr lang="en-US" altLang="ja-JP" sz="2000" b="0" i="1">
                                        <a:latin typeface="Cambria Math" panose="02040503050406030204" pitchFamily="18" charset="0"/>
                                        <a:cs typeface="Phetsarath OT" charset="0"/>
                                      </a:rPr>
                                      <m:t>𝑦</m:t>
                                    </m:r>
                                  </m:sub>
                                </m:sSub>
                              </m:num>
                              <m:den>
                                <m:sSup>
                                  <m:sSupPr>
                                    <m:ctrlPr>
                                      <a:rPr lang="en-US" altLang="ja-JP" sz="2000" b="0" i="1">
                                        <a:latin typeface="Cambria Math" panose="02040503050406030204" pitchFamily="18" charset="0"/>
                                        <a:cs typeface="Phetsarath OT" charset="0"/>
                                      </a:rPr>
                                    </m:ctrlPr>
                                  </m:sSupPr>
                                  <m:e>
                                    <m:r>
                                      <a:rPr lang="en-US" altLang="ja-JP" sz="2000" b="0" i="1">
                                        <a:latin typeface="Cambria Math" panose="02040503050406030204" pitchFamily="18" charset="0"/>
                                        <a:cs typeface="Phetsarath OT" charset="0"/>
                                      </a:rPr>
                                      <m:t>(</m:t>
                                    </m:r>
                                    <m:r>
                                      <a:rPr lang="en-US" altLang="ja-JP" sz="2000" b="0" i="1">
                                        <a:latin typeface="Cambria Math" panose="02040503050406030204" pitchFamily="18" charset="0"/>
                                        <a:cs typeface="Phetsarath OT" charset="0"/>
                                      </a:rPr>
                                      <m:t>1</m:t>
                                    </m:r>
                                    <m:r>
                                      <a:rPr lang="en-US" altLang="ja-JP" sz="2000" b="0" i="1">
                                        <a:latin typeface="Cambria Math" panose="02040503050406030204" pitchFamily="18" charset="0"/>
                                        <a:cs typeface="Phetsarath OT" charset="0"/>
                                      </a:rPr>
                                      <m:t>+</m:t>
                                    </m:r>
                                    <m:r>
                                      <a:rPr lang="en-US" altLang="ja-JP" sz="2000" b="0" i="1">
                                        <a:latin typeface="Cambria Math" panose="02040503050406030204" pitchFamily="18" charset="0"/>
                                        <a:cs typeface="Phetsarath OT" charset="0"/>
                                      </a:rPr>
                                      <m:t>𝑟</m:t>
                                    </m:r>
                                    <m:r>
                                      <a:rPr lang="en-US" altLang="ja-JP" sz="2000" b="0" i="1">
                                        <a:latin typeface="Cambria Math" panose="02040503050406030204" pitchFamily="18" charset="0"/>
                                        <a:cs typeface="Phetsarath OT" charset="0"/>
                                      </a:rPr>
                                      <m:t>)</m:t>
                                    </m:r>
                                  </m:e>
                                  <m:sup>
                                    <m:r>
                                      <a:rPr lang="en-US" altLang="ja-JP" sz="2000" b="0" i="1">
                                        <a:latin typeface="Cambria Math" panose="02040503050406030204" pitchFamily="18" charset="0"/>
                                        <a:cs typeface="Phetsarath OT" charset="0"/>
                                      </a:rPr>
                                      <m:t>𝑦</m:t>
                                    </m:r>
                                  </m:sup>
                                </m:sSup>
                              </m:den>
                            </m:f>
                            <m:r>
                              <a:rPr lang="en-US" altLang="ja-JP" sz="2000" b="0" i="1">
                                <a:latin typeface="Cambria Math" panose="02040503050406030204" pitchFamily="18" charset="0"/>
                                <a:cs typeface="Phetsarath OT" charset="0"/>
                              </a:rPr>
                              <m:t>−</m:t>
                            </m:r>
                            <m:f>
                              <m:fPr>
                                <m:ctrlPr>
                                  <a:rPr lang="en-US" altLang="ja-JP" sz="2000" b="0" i="1">
                                    <a:latin typeface="Cambria Math" panose="02040503050406030204" pitchFamily="18" charset="0"/>
                                    <a:cs typeface="Phetsarath OT" charset="0"/>
                                  </a:rPr>
                                </m:ctrlPr>
                              </m:fPr>
                              <m:num>
                                <m:sSub>
                                  <m:sSubPr>
                                    <m:ctrlPr>
                                      <a:rPr lang="en-US" altLang="ja-JP" sz="2000" b="0" i="1">
                                        <a:latin typeface="Cambria Math" panose="02040503050406030204" pitchFamily="18" charset="0"/>
                                        <a:cs typeface="Phetsarath OT" charset="0"/>
                                      </a:rPr>
                                    </m:ctrlPr>
                                  </m:sSubPr>
                                  <m:e>
                                    <m:r>
                                      <a:rPr lang="en-US" altLang="ja-JP" sz="2000" b="0" i="1">
                                        <a:latin typeface="Cambria Math" panose="02040503050406030204" pitchFamily="18" charset="0"/>
                                        <a:cs typeface="Phetsarath OT" charset="0"/>
                                      </a:rPr>
                                      <m:t>𝐶</m:t>
                                    </m:r>
                                  </m:e>
                                  <m:sub>
                                    <m:r>
                                      <a:rPr lang="en-US" altLang="ja-JP" sz="2000" b="0" i="1">
                                        <a:latin typeface="Cambria Math" panose="02040503050406030204" pitchFamily="18" charset="0"/>
                                        <a:cs typeface="Phetsarath OT" charset="0"/>
                                      </a:rPr>
                                      <m:t>𝑦</m:t>
                                    </m:r>
                                  </m:sub>
                                </m:sSub>
                              </m:num>
                              <m:den>
                                <m:sSup>
                                  <m:sSupPr>
                                    <m:ctrlPr>
                                      <a:rPr lang="en-US" altLang="ja-JP" sz="2000" b="0" i="1">
                                        <a:latin typeface="Cambria Math" panose="02040503050406030204" pitchFamily="18" charset="0"/>
                                        <a:cs typeface="Phetsarath OT" charset="0"/>
                                      </a:rPr>
                                    </m:ctrlPr>
                                  </m:sSupPr>
                                  <m:e>
                                    <m:r>
                                      <a:rPr lang="en-US" altLang="ja-JP" sz="2000" b="0" i="1">
                                        <a:latin typeface="Cambria Math" panose="02040503050406030204" pitchFamily="18" charset="0"/>
                                        <a:cs typeface="Phetsarath OT" charset="0"/>
                                      </a:rPr>
                                      <m:t>(</m:t>
                                    </m:r>
                                    <m:r>
                                      <a:rPr lang="en-US" altLang="ja-JP" sz="2000" b="0" i="1">
                                        <a:latin typeface="Cambria Math" panose="02040503050406030204" pitchFamily="18" charset="0"/>
                                        <a:cs typeface="Phetsarath OT" charset="0"/>
                                      </a:rPr>
                                      <m:t>1</m:t>
                                    </m:r>
                                    <m:r>
                                      <a:rPr lang="en-US" altLang="ja-JP" sz="2000" b="0" i="1">
                                        <a:latin typeface="Cambria Math" panose="02040503050406030204" pitchFamily="18" charset="0"/>
                                        <a:cs typeface="Phetsarath OT" charset="0"/>
                                      </a:rPr>
                                      <m:t>+</m:t>
                                    </m:r>
                                    <m:r>
                                      <a:rPr lang="en-US" altLang="ja-JP" sz="2000" b="0" i="1">
                                        <a:latin typeface="Cambria Math" panose="02040503050406030204" pitchFamily="18" charset="0"/>
                                        <a:cs typeface="Phetsarath OT" charset="0"/>
                                      </a:rPr>
                                      <m:t>𝑟</m:t>
                                    </m:r>
                                    <m:r>
                                      <a:rPr lang="en-US" altLang="ja-JP" sz="2000" b="0" i="1">
                                        <a:latin typeface="Cambria Math" panose="02040503050406030204" pitchFamily="18" charset="0"/>
                                        <a:cs typeface="Phetsarath OT" charset="0"/>
                                      </a:rPr>
                                      <m:t>)</m:t>
                                    </m:r>
                                  </m:e>
                                  <m:sup>
                                    <m:r>
                                      <a:rPr lang="en-US" altLang="ja-JP" sz="2000" b="0" i="1">
                                        <a:latin typeface="Cambria Math" panose="02040503050406030204" pitchFamily="18" charset="0"/>
                                        <a:cs typeface="Phetsarath OT" charset="0"/>
                                      </a:rPr>
                                      <m:t>𝑦</m:t>
                                    </m:r>
                                  </m:sup>
                                </m:sSup>
                              </m:den>
                            </m:f>
                          </m:e>
                        </m:d>
                      </m:e>
                    </m:nary>
                  </m:oMath>
                </a14:m>
                <a:r>
                  <a:rPr lang="en-US" sz="2000" dirty="0"/>
                  <a:t>=</a:t>
                </a:r>
                <a14:m>
                  <m:oMath xmlns:m="http://schemas.openxmlformats.org/officeDocument/2006/math">
                    <m:f>
                      <m:fPr>
                        <m:ctrlPr>
                          <a:rPr lang="en-US" altLang="ja-JP" sz="2000" b="0" i="1">
                            <a:latin typeface="Cambria Math" panose="02040503050406030204" pitchFamily="18" charset="0"/>
                            <a:cs typeface="Phetsarath OT" charset="0"/>
                          </a:rPr>
                        </m:ctrlPr>
                      </m:fPr>
                      <m:num>
                        <m:r>
                          <a:rPr lang="en-US" altLang="ja-JP" sz="2000" b="0" i="1" smtClean="0">
                            <a:latin typeface="Cambria Math" panose="02040503050406030204" pitchFamily="18" charset="0"/>
                            <a:cs typeface="Phetsarath OT" charset="0"/>
                          </a:rPr>
                          <m:t>7</m:t>
                        </m:r>
                        <m:r>
                          <a:rPr lang="en-US" altLang="ja-JP" sz="2000" b="0" i="1" smtClean="0">
                            <a:latin typeface="Cambria Math"/>
                            <a:cs typeface="Phetsarath OT" charset="0"/>
                          </a:rPr>
                          <m:t>,</m:t>
                        </m:r>
                        <m:r>
                          <a:rPr lang="en-US" altLang="ja-JP" sz="2000" b="0" i="1" smtClean="0">
                            <a:latin typeface="Cambria Math" panose="02040503050406030204" pitchFamily="18" charset="0"/>
                            <a:cs typeface="Phetsarath OT" charset="0"/>
                          </a:rPr>
                          <m:t>700</m:t>
                        </m:r>
                      </m:num>
                      <m:den>
                        <m:sSup>
                          <m:sSupPr>
                            <m:ctrlPr>
                              <a:rPr lang="en-US" altLang="ja-JP" sz="2000" b="0" i="1">
                                <a:latin typeface="Cambria Math" panose="02040503050406030204" pitchFamily="18" charset="0"/>
                                <a:cs typeface="Phetsarath OT" charset="0"/>
                              </a:rPr>
                            </m:ctrlPr>
                          </m:sSupPr>
                          <m:e>
                            <m:r>
                              <a:rPr lang="en-US" altLang="ja-JP" sz="2000" b="0" i="1">
                                <a:latin typeface="Cambria Math" panose="02040503050406030204" pitchFamily="18" charset="0"/>
                                <a:cs typeface="Phetsarath OT" charset="0"/>
                              </a:rPr>
                              <m:t>(</m:t>
                            </m:r>
                            <m:r>
                              <a:rPr lang="en-US" altLang="ja-JP" sz="2000" b="0" i="1">
                                <a:latin typeface="Cambria Math" panose="02040503050406030204" pitchFamily="18" charset="0"/>
                                <a:cs typeface="Phetsarath OT" charset="0"/>
                              </a:rPr>
                              <m:t>1</m:t>
                            </m:r>
                            <m:r>
                              <a:rPr lang="en-US" altLang="ja-JP" sz="2000" b="0" i="1" smtClean="0">
                                <a:latin typeface="Cambria Math" panose="02040503050406030204" pitchFamily="18" charset="0"/>
                                <a:cs typeface="Phetsarath OT" charset="0"/>
                              </a:rPr>
                              <m:t>.</m:t>
                            </m:r>
                            <m:r>
                              <a:rPr lang="en-US" altLang="ja-JP" sz="2000" b="0" i="1" smtClean="0">
                                <a:latin typeface="Cambria Math" panose="02040503050406030204" pitchFamily="18" charset="0"/>
                                <a:cs typeface="Phetsarath OT" charset="0"/>
                              </a:rPr>
                              <m:t>07</m:t>
                            </m:r>
                            <m:r>
                              <a:rPr lang="en-US" altLang="ja-JP" sz="2000" b="0" i="1">
                                <a:latin typeface="Cambria Math" panose="02040503050406030204" pitchFamily="18" charset="0"/>
                                <a:cs typeface="Phetsarath OT" charset="0"/>
                              </a:rPr>
                              <m:t>)</m:t>
                            </m:r>
                          </m:e>
                          <m:sup>
                            <m:r>
                              <a:rPr lang="en-US" altLang="ja-JP" sz="2000" b="0" i="1" smtClean="0">
                                <a:latin typeface="Cambria Math" panose="02040503050406030204" pitchFamily="18" charset="0"/>
                                <a:cs typeface="Phetsarath OT" charset="0"/>
                              </a:rPr>
                              <m:t>30</m:t>
                            </m:r>
                          </m:sup>
                        </m:sSup>
                      </m:den>
                    </m:f>
                    <m:r>
                      <a:rPr lang="en-US" altLang="ja-JP" sz="2000" b="0" i="1" smtClean="0">
                        <a:latin typeface="Cambria Math" panose="02040503050406030204" pitchFamily="18" charset="0"/>
                        <a:cs typeface="Phetsarath OT" charset="0"/>
                      </a:rPr>
                      <m:t>+</m:t>
                    </m:r>
                    <m:f>
                      <m:fPr>
                        <m:ctrlPr>
                          <a:rPr lang="en-US" altLang="ja-JP" sz="2000" b="0" i="1">
                            <a:latin typeface="Cambria Math" panose="02040503050406030204" pitchFamily="18" charset="0"/>
                            <a:cs typeface="Phetsarath OT" charset="0"/>
                          </a:rPr>
                        </m:ctrlPr>
                      </m:fPr>
                      <m:num>
                        <m:r>
                          <a:rPr lang="en-US" altLang="ja-JP" sz="2000" b="0" i="1" smtClean="0">
                            <a:latin typeface="Cambria Math" panose="02040503050406030204" pitchFamily="18" charset="0"/>
                            <a:cs typeface="Phetsarath OT" charset="0"/>
                          </a:rPr>
                          <m:t>4</m:t>
                        </m:r>
                        <m:r>
                          <a:rPr lang="en-US" altLang="ja-JP" sz="2000" b="0" i="1">
                            <a:latin typeface="Cambria Math" panose="02040503050406030204" pitchFamily="18" charset="0"/>
                            <a:cs typeface="Phetsarath OT" charset="0"/>
                          </a:rPr>
                          <m:t>00</m:t>
                        </m:r>
                      </m:num>
                      <m:den>
                        <m:sSup>
                          <m:sSupPr>
                            <m:ctrlPr>
                              <a:rPr lang="en-US" altLang="ja-JP" sz="2000" b="0" i="1">
                                <a:latin typeface="Cambria Math" panose="02040503050406030204" pitchFamily="18" charset="0"/>
                                <a:cs typeface="Phetsarath OT" charset="0"/>
                              </a:rPr>
                            </m:ctrlPr>
                          </m:sSupPr>
                          <m:e>
                            <m:r>
                              <a:rPr lang="en-US" altLang="ja-JP" sz="2000" b="0" i="1">
                                <a:latin typeface="Cambria Math" panose="02040503050406030204" pitchFamily="18" charset="0"/>
                                <a:cs typeface="Phetsarath OT" charset="0"/>
                              </a:rPr>
                              <m:t>(</m:t>
                            </m:r>
                            <m:r>
                              <a:rPr lang="en-US" altLang="ja-JP" sz="2000" b="0" i="1">
                                <a:latin typeface="Cambria Math" panose="02040503050406030204" pitchFamily="18" charset="0"/>
                                <a:cs typeface="Phetsarath OT" charset="0"/>
                              </a:rPr>
                              <m:t>1</m:t>
                            </m:r>
                            <m:r>
                              <a:rPr lang="en-US" altLang="ja-JP" sz="2000" b="0" i="1">
                                <a:latin typeface="Cambria Math" panose="02040503050406030204" pitchFamily="18" charset="0"/>
                                <a:cs typeface="Phetsarath OT" charset="0"/>
                              </a:rPr>
                              <m:t>.</m:t>
                            </m:r>
                            <m:r>
                              <a:rPr lang="en-US" altLang="ja-JP" sz="2000" b="0" i="1">
                                <a:latin typeface="Cambria Math" panose="02040503050406030204" pitchFamily="18" charset="0"/>
                                <a:cs typeface="Phetsarath OT" charset="0"/>
                              </a:rPr>
                              <m:t>07</m:t>
                            </m:r>
                            <m:r>
                              <a:rPr lang="en-US" altLang="ja-JP" sz="2000" b="0" i="1">
                                <a:latin typeface="Cambria Math" panose="02040503050406030204" pitchFamily="18" charset="0"/>
                                <a:cs typeface="Phetsarath OT" charset="0"/>
                              </a:rPr>
                              <m:t>)</m:t>
                            </m:r>
                          </m:e>
                          <m:sup>
                            <m:r>
                              <a:rPr lang="en-US" altLang="ja-JP" sz="2000" b="0" i="1" smtClean="0">
                                <a:latin typeface="Cambria Math" panose="02040503050406030204" pitchFamily="18" charset="0"/>
                                <a:cs typeface="Phetsarath OT" charset="0"/>
                              </a:rPr>
                              <m:t>15</m:t>
                            </m:r>
                          </m:sup>
                        </m:sSup>
                      </m:den>
                    </m:f>
                    <m:r>
                      <a:rPr lang="en-US" altLang="ja-JP" sz="2000" b="0" i="1">
                        <a:latin typeface="Cambria Math" panose="02040503050406030204" pitchFamily="18" charset="0"/>
                        <a:cs typeface="Phetsarath OT" charset="0"/>
                      </a:rPr>
                      <m:t>−</m:t>
                    </m:r>
                    <m:f>
                      <m:fPr>
                        <m:ctrlPr>
                          <a:rPr lang="en-US" altLang="ja-JP" sz="2000" b="0" i="1">
                            <a:latin typeface="Cambria Math" panose="02040503050406030204" pitchFamily="18" charset="0"/>
                            <a:cs typeface="Phetsarath OT" charset="0"/>
                          </a:rPr>
                        </m:ctrlPr>
                      </m:fPr>
                      <m:num>
                        <m:r>
                          <a:rPr lang="en-US" altLang="ja-JP" sz="2000" b="0" i="1" smtClean="0">
                            <a:latin typeface="Cambria Math" panose="02040503050406030204" pitchFamily="18" charset="0"/>
                            <a:cs typeface="Phetsarath OT" charset="0"/>
                          </a:rPr>
                          <m:t>2</m:t>
                        </m:r>
                        <m:r>
                          <a:rPr lang="en-US" altLang="ja-JP" sz="2000" b="0" i="1">
                            <a:latin typeface="Cambria Math" panose="02040503050406030204" pitchFamily="18" charset="0"/>
                            <a:cs typeface="Phetsarath OT" charset="0"/>
                          </a:rPr>
                          <m:t>00</m:t>
                        </m:r>
                      </m:num>
                      <m:den>
                        <m:sSup>
                          <m:sSupPr>
                            <m:ctrlPr>
                              <a:rPr lang="en-US" altLang="ja-JP" sz="2000" b="0" i="1">
                                <a:latin typeface="Cambria Math" panose="02040503050406030204" pitchFamily="18" charset="0"/>
                                <a:cs typeface="Phetsarath OT" charset="0"/>
                              </a:rPr>
                            </m:ctrlPr>
                          </m:sSupPr>
                          <m:e>
                            <m:d>
                              <m:dPr>
                                <m:ctrlPr>
                                  <a:rPr lang="en-US" altLang="ja-JP" sz="2000" b="0" i="1">
                                    <a:latin typeface="Cambria Math" panose="02040503050406030204" pitchFamily="18" charset="0"/>
                                    <a:cs typeface="Phetsarath OT" charset="0"/>
                                  </a:rPr>
                                </m:ctrlPr>
                              </m:dPr>
                              <m:e>
                                <m:r>
                                  <a:rPr lang="en-US" altLang="ja-JP" sz="2000" b="0" i="1">
                                    <a:latin typeface="Cambria Math" panose="02040503050406030204" pitchFamily="18" charset="0"/>
                                    <a:cs typeface="Phetsarath OT" charset="0"/>
                                  </a:rPr>
                                  <m:t>1</m:t>
                                </m:r>
                                <m:r>
                                  <a:rPr lang="en-US" altLang="ja-JP" sz="2000" b="0" i="1">
                                    <a:latin typeface="Cambria Math" panose="02040503050406030204" pitchFamily="18" charset="0"/>
                                    <a:cs typeface="Phetsarath OT" charset="0"/>
                                  </a:rPr>
                                  <m:t>.</m:t>
                                </m:r>
                                <m:r>
                                  <a:rPr lang="en-US" altLang="ja-JP" sz="2000" b="0" i="1">
                                    <a:latin typeface="Cambria Math" panose="02040503050406030204" pitchFamily="18" charset="0"/>
                                    <a:cs typeface="Phetsarath OT" charset="0"/>
                                  </a:rPr>
                                  <m:t>07</m:t>
                                </m:r>
                              </m:e>
                            </m:d>
                          </m:e>
                          <m:sup>
                            <m:r>
                              <a:rPr lang="en-US" altLang="ja-JP" sz="2000" b="0" i="1" smtClean="0">
                                <a:latin typeface="Cambria Math" panose="02040503050406030204" pitchFamily="18" charset="0"/>
                                <a:cs typeface="Phetsarath OT" charset="0"/>
                              </a:rPr>
                              <m:t>5</m:t>
                            </m:r>
                          </m:sup>
                        </m:sSup>
                      </m:den>
                    </m:f>
                    <m:r>
                      <a:rPr lang="en-US" altLang="ja-JP" sz="2000" b="0" i="1" smtClean="0">
                        <a:latin typeface="Cambria Math" panose="02040503050406030204" pitchFamily="18" charset="0"/>
                        <a:cs typeface="Phetsarath OT" charset="0"/>
                      </a:rPr>
                      <m:t>−</m:t>
                    </m:r>
                    <m:f>
                      <m:fPr>
                        <m:ctrlPr>
                          <a:rPr lang="en-US" altLang="ja-JP" sz="2000" i="1">
                            <a:latin typeface="Cambria Math" panose="02040503050406030204" pitchFamily="18" charset="0"/>
                            <a:cs typeface="Phetsarath OT" charset="0"/>
                          </a:rPr>
                        </m:ctrlPr>
                      </m:fPr>
                      <m:num>
                        <m:r>
                          <a:rPr lang="en-US" altLang="ja-JP" sz="2000" b="0" i="1" smtClean="0">
                            <a:latin typeface="Cambria Math"/>
                            <a:cs typeface="Phetsarath OT" charset="0"/>
                          </a:rPr>
                          <m:t>5</m:t>
                        </m:r>
                        <m:r>
                          <a:rPr lang="en-US" altLang="ja-JP" sz="2000" i="1" smtClean="0">
                            <a:latin typeface="Cambria Math" panose="02040503050406030204" pitchFamily="18" charset="0"/>
                            <a:cs typeface="Phetsarath OT" charset="0"/>
                          </a:rPr>
                          <m:t>0</m:t>
                        </m:r>
                        <m:r>
                          <a:rPr lang="en-US" altLang="ja-JP" sz="2000" i="1">
                            <a:latin typeface="Cambria Math" panose="02040503050406030204" pitchFamily="18" charset="0"/>
                            <a:cs typeface="Phetsarath OT" charset="0"/>
                          </a:rPr>
                          <m:t>0</m:t>
                        </m:r>
                      </m:num>
                      <m:den>
                        <m:sSup>
                          <m:sSupPr>
                            <m:ctrlPr>
                              <a:rPr lang="en-US" altLang="ja-JP" sz="2000" i="1">
                                <a:latin typeface="Cambria Math" panose="02040503050406030204" pitchFamily="18" charset="0"/>
                                <a:cs typeface="Phetsarath OT" charset="0"/>
                              </a:rPr>
                            </m:ctrlPr>
                          </m:sSupPr>
                          <m:e>
                            <m:d>
                              <m:dPr>
                                <m:ctrlPr>
                                  <a:rPr lang="en-US" altLang="ja-JP" sz="2000" i="1">
                                    <a:latin typeface="Cambria Math" panose="02040503050406030204" pitchFamily="18" charset="0"/>
                                    <a:cs typeface="Phetsarath OT" charset="0"/>
                                  </a:rPr>
                                </m:ctrlPr>
                              </m:dPr>
                              <m:e>
                                <m:r>
                                  <a:rPr lang="en-US" altLang="ja-JP" sz="2000" i="1">
                                    <a:latin typeface="Cambria Math" panose="02040503050406030204" pitchFamily="18" charset="0"/>
                                    <a:cs typeface="Phetsarath OT" charset="0"/>
                                  </a:rPr>
                                  <m:t>1</m:t>
                                </m:r>
                                <m:r>
                                  <a:rPr lang="en-US" altLang="ja-JP" sz="2000" i="1">
                                    <a:latin typeface="Cambria Math" panose="02040503050406030204" pitchFamily="18" charset="0"/>
                                    <a:cs typeface="Phetsarath OT" charset="0"/>
                                  </a:rPr>
                                  <m:t>.</m:t>
                                </m:r>
                                <m:r>
                                  <a:rPr lang="en-US" altLang="ja-JP" sz="2000" i="1">
                                    <a:latin typeface="Cambria Math" panose="02040503050406030204" pitchFamily="18" charset="0"/>
                                    <a:cs typeface="Phetsarath OT" charset="0"/>
                                  </a:rPr>
                                  <m:t>07</m:t>
                                </m:r>
                              </m:e>
                            </m:d>
                          </m:e>
                          <m:sup>
                            <m:r>
                              <a:rPr lang="en-US" altLang="ja-JP" sz="2000" b="0" i="1" smtClean="0">
                                <a:latin typeface="Cambria Math"/>
                                <a:cs typeface="Phetsarath OT" charset="0"/>
                              </a:rPr>
                              <m:t>0</m:t>
                            </m:r>
                          </m:sup>
                        </m:sSup>
                      </m:den>
                    </m:f>
                    <m:r>
                      <a:rPr lang="en-US" altLang="ja-JP" sz="2000" b="0" i="1" smtClean="0">
                        <a:latin typeface="Cambria Math" panose="02040503050406030204" pitchFamily="18" charset="0"/>
                        <a:ea typeface="Cambria Math" panose="02040503050406030204" pitchFamily="18" charset="0"/>
                        <a:cs typeface="Phetsarath OT" charset="0"/>
                      </a:rPr>
                      <m:t>≈$</m:t>
                    </m:r>
                    <m:r>
                      <a:rPr lang="en-US" altLang="ja-JP" sz="2000" b="0" i="1" smtClean="0">
                        <a:latin typeface="Cambria Math" panose="02040503050406030204" pitchFamily="18" charset="0"/>
                        <a:ea typeface="Cambria Math" panose="02040503050406030204" pitchFamily="18" charset="0"/>
                        <a:cs typeface="Phetsarath OT" charset="0"/>
                      </a:rPr>
                      <m:t>514</m:t>
                    </m:r>
                  </m:oMath>
                </a14:m>
                <a:endParaRPr lang="en-US" sz="2000" dirty="0"/>
              </a:p>
            </p:txBody>
          </p:sp>
        </mc:Choice>
        <mc:Fallback xmlns="">
          <p:sp>
            <p:nvSpPr>
              <p:cNvPr id="15" name="Rectangle 14"/>
              <p:cNvSpPr>
                <a:spLocks noRot="1" noChangeAspect="1" noMove="1" noResize="1" noEditPoints="1" noAdjustHandles="1" noChangeArrowheads="1" noChangeShapeType="1" noTextEdit="1"/>
              </p:cNvSpPr>
              <p:nvPr/>
            </p:nvSpPr>
            <p:spPr>
              <a:xfrm>
                <a:off x="1718176" y="5181886"/>
                <a:ext cx="9889462" cy="640112"/>
              </a:xfrm>
              <a:prstGeom prst="rect">
                <a:avLst/>
              </a:prstGeom>
              <a:blipFill>
                <a:blip r:embed="rId4"/>
                <a:stretch>
                  <a:fillRect/>
                </a:stretch>
              </a:blipFill>
              <a:ln>
                <a:solidFill>
                  <a:schemeClr val="accent6">
                    <a:lumMod val="50000"/>
                  </a:schemeClr>
                </a:solidFill>
              </a:ln>
            </p:spPr>
            <p:txBody>
              <a:bodyPr/>
              <a:lstStyle/>
              <a:p>
                <a:r>
                  <a:rPr lang="en-US">
                    <a:noFill/>
                  </a:rPr>
                  <a:t> </a:t>
                </a:r>
              </a:p>
            </p:txBody>
          </p:sp>
        </mc:Fallback>
      </mc:AlternateContent>
      <p:sp>
        <p:nvSpPr>
          <p:cNvPr id="16" name="Rectangle 15"/>
          <p:cNvSpPr/>
          <p:nvPr/>
        </p:nvSpPr>
        <p:spPr>
          <a:xfrm>
            <a:off x="8205335" y="2582639"/>
            <a:ext cx="1685077" cy="338554"/>
          </a:xfrm>
          <a:prstGeom prst="rect">
            <a:avLst/>
          </a:prstGeom>
        </p:spPr>
        <p:txBody>
          <a:bodyPr wrap="none">
            <a:spAutoFit/>
          </a:bodyPr>
          <a:lstStyle/>
          <a:p>
            <a:r>
              <a:rPr lang="en-US" sz="1600" dirty="0" err="1">
                <a:latin typeface="Phetsarath OT" charset="0"/>
                <a:cs typeface="Phetsarath OT" charset="0"/>
              </a:rPr>
              <a:t>ໂດຍນຳໃຊ້ສູດ</a:t>
            </a:r>
            <a:r>
              <a:rPr lang="en-US" sz="1600" dirty="0">
                <a:latin typeface="Phetsarath OT" charset="0"/>
                <a:cs typeface="Phetsarath OT" charset="0"/>
              </a:rPr>
              <a:t> NPV:</a:t>
            </a:r>
            <a:endParaRPr lang="en-US" sz="1600" dirty="0"/>
          </a:p>
        </p:txBody>
      </p:sp>
      <p:sp>
        <p:nvSpPr>
          <p:cNvPr id="17" name="Rectangle 16"/>
          <p:cNvSpPr/>
          <p:nvPr/>
        </p:nvSpPr>
        <p:spPr>
          <a:xfrm>
            <a:off x="1852097" y="6158832"/>
            <a:ext cx="7660438" cy="338554"/>
          </a:xfrm>
          <a:prstGeom prst="rect">
            <a:avLst/>
          </a:prstGeom>
        </p:spPr>
        <p:txBody>
          <a:bodyPr wrap="square">
            <a:spAutoFit/>
          </a:bodyPr>
          <a:lstStyle/>
          <a:p>
            <a:r>
              <a:rPr lang="en-US" sz="1600" dirty="0">
                <a:latin typeface="Phetsarath OT" charset="0"/>
                <a:cs typeface="Phetsarath OT" charset="0"/>
              </a:rPr>
              <a:t>“</a:t>
            </a:r>
            <a:r>
              <a:rPr lang="en-US" sz="1600" dirty="0" err="1">
                <a:latin typeface="Phetsarath OT" charset="0"/>
                <a:cs typeface="Phetsarath OT" charset="0"/>
              </a:rPr>
              <a:t>ນີ້ກໍ່ໝາຍຄວາມວ່າ</a:t>
            </a:r>
            <a:r>
              <a:rPr lang="en-US" sz="1600" dirty="0">
                <a:latin typeface="Phetsarath OT" charset="0"/>
                <a:cs typeface="Phetsarath OT" charset="0"/>
              </a:rPr>
              <a:t> </a:t>
            </a:r>
            <a:r>
              <a:rPr lang="en-US" sz="1600" dirty="0" err="1">
                <a:solidFill>
                  <a:srgbClr val="FF0000"/>
                </a:solidFill>
                <a:latin typeface="Phetsarath OT" charset="0"/>
                <a:cs typeface="Phetsarath OT" charset="0"/>
              </a:rPr>
              <a:t>ນັກລົງທືນສາມາດຈ່າຍຮອດ</a:t>
            </a:r>
            <a:r>
              <a:rPr lang="en-US" sz="1600" dirty="0">
                <a:solidFill>
                  <a:srgbClr val="FF0000"/>
                </a:solidFill>
                <a:latin typeface="Phetsarath OT" charset="0"/>
                <a:cs typeface="Phetsarath OT" charset="0"/>
              </a:rPr>
              <a:t> $514 </a:t>
            </a:r>
            <a:r>
              <a:rPr lang="en-US" sz="1600" dirty="0" err="1">
                <a:solidFill>
                  <a:srgbClr val="FF0000"/>
                </a:solidFill>
                <a:latin typeface="Phetsarath OT" charset="0"/>
                <a:cs typeface="Phetsarath OT" charset="0"/>
              </a:rPr>
              <a:t>ອີກ</a:t>
            </a:r>
            <a:r>
              <a:rPr lang="en-US" sz="1600" dirty="0">
                <a:solidFill>
                  <a:srgbClr val="FF0000"/>
                </a:solidFill>
                <a:latin typeface="Phetsarath OT" charset="0"/>
                <a:cs typeface="Phetsarath OT" charset="0"/>
              </a:rPr>
              <a:t> </a:t>
            </a:r>
            <a:r>
              <a:rPr lang="en-US" sz="1600" dirty="0" err="1">
                <a:latin typeface="Phetsarath OT" charset="0"/>
                <a:cs typeface="Phetsarath OT" charset="0"/>
              </a:rPr>
              <a:t>ແລະ</a:t>
            </a:r>
            <a:r>
              <a:rPr lang="en-US" sz="1600" dirty="0">
                <a:latin typeface="Phetsarath OT" charset="0"/>
                <a:cs typeface="Phetsarath OT" charset="0"/>
              </a:rPr>
              <a:t> </a:t>
            </a:r>
            <a:r>
              <a:rPr lang="en-US" sz="1600" dirty="0" err="1">
                <a:solidFill>
                  <a:srgbClr val="FF0000"/>
                </a:solidFill>
                <a:latin typeface="Phetsarath OT" charset="0"/>
                <a:cs typeface="Phetsarath OT" charset="0"/>
              </a:rPr>
              <a:t>ຍັງສາມາດມີອັດຕາຜົນຕອບແທນ</a:t>
            </a:r>
            <a:r>
              <a:rPr lang="en-US" sz="1600" dirty="0">
                <a:solidFill>
                  <a:srgbClr val="FF0000"/>
                </a:solidFill>
                <a:latin typeface="Phetsarath OT" charset="0"/>
                <a:cs typeface="Phetsarath OT" charset="0"/>
              </a:rPr>
              <a:t> 7 %</a:t>
            </a:r>
            <a:r>
              <a:rPr lang="en-US" sz="1600" dirty="0">
                <a:latin typeface="Phetsarath OT" charset="0"/>
                <a:cs typeface="Phetsarath OT" charset="0"/>
              </a:rPr>
              <a:t>.”</a:t>
            </a:r>
            <a:endParaRPr lang="en-US" sz="1600" dirty="0"/>
          </a:p>
        </p:txBody>
      </p:sp>
      <p:sp>
        <p:nvSpPr>
          <p:cNvPr id="21" name="Rectangle 20"/>
          <p:cNvSpPr/>
          <p:nvPr/>
        </p:nvSpPr>
        <p:spPr>
          <a:xfrm>
            <a:off x="2166816" y="4578910"/>
            <a:ext cx="2856432" cy="338554"/>
          </a:xfrm>
          <a:prstGeom prst="rect">
            <a:avLst/>
          </a:prstGeom>
          <a:solidFill>
            <a:schemeClr val="bg1"/>
          </a:solidFill>
          <a:ln>
            <a:solidFill>
              <a:schemeClr val="accent6">
                <a:lumMod val="50000"/>
              </a:schemeClr>
            </a:solidFill>
          </a:ln>
        </p:spPr>
        <p:txBody>
          <a:bodyPr wrap="square">
            <a:spAutoFit/>
          </a:bodyPr>
          <a:lstStyle/>
          <a:p>
            <a:r>
              <a:rPr lang="en-US" sz="1600" dirty="0" err="1">
                <a:latin typeface="Phetsarath OT" charset="0"/>
                <a:cs typeface="Phetsarath OT" charset="0"/>
              </a:rPr>
              <a:t>ເພື່ອຄິດໄລ</a:t>
            </a:r>
            <a:r>
              <a:rPr lang="en-US" sz="1600" dirty="0">
                <a:latin typeface="Phetsarath OT" charset="0"/>
                <a:cs typeface="Phetsarath OT" charset="0"/>
              </a:rPr>
              <a:t>່ NPV </a:t>
            </a:r>
            <a:r>
              <a:rPr lang="en-US" sz="1600" dirty="0" err="1">
                <a:latin typeface="Phetsarath OT" charset="0"/>
                <a:cs typeface="Phetsarath OT" charset="0"/>
              </a:rPr>
              <a:t>ຂອງໂຄງການ</a:t>
            </a:r>
            <a:r>
              <a:rPr lang="en-US" sz="1600" dirty="0">
                <a:latin typeface="Phetsarath OT" charset="0"/>
                <a:cs typeface="Phetsarath OT" charset="0"/>
              </a:rPr>
              <a:t> A:</a:t>
            </a:r>
            <a:endParaRPr lang="en-US" sz="1600" dirty="0"/>
          </a:p>
        </p:txBody>
      </p:sp>
      <p:sp>
        <p:nvSpPr>
          <p:cNvPr id="22" name="Rectangle 21"/>
          <p:cNvSpPr/>
          <p:nvPr/>
        </p:nvSpPr>
        <p:spPr>
          <a:xfrm>
            <a:off x="5206957" y="4658525"/>
            <a:ext cx="5822428" cy="338554"/>
          </a:xfrm>
          <a:prstGeom prst="rect">
            <a:avLst/>
          </a:prstGeom>
        </p:spPr>
        <p:txBody>
          <a:bodyPr wrap="none">
            <a:spAutoFit/>
          </a:bodyPr>
          <a:lstStyle/>
          <a:p>
            <a:r>
              <a:rPr lang="en-US" sz="1600" dirty="0" err="1">
                <a:latin typeface="Phetsarath OT" charset="0"/>
                <a:cs typeface="Phetsarath OT" charset="0"/>
              </a:rPr>
              <a:t>ຊື່ງ</a:t>
            </a:r>
            <a:r>
              <a:rPr lang="en-US" sz="1600" dirty="0">
                <a:latin typeface="Phetsarath OT" charset="0"/>
                <a:cs typeface="Phetsarath OT" charset="0"/>
              </a:rPr>
              <a:t>: r=7%,C0=-$500, C5=-$200; R15=$400; and R30=$7,700</a:t>
            </a:r>
            <a:endParaRPr lang="en-US" sz="1600" dirty="0"/>
          </a:p>
        </p:txBody>
      </p:sp>
    </p:spTree>
    <p:extLst>
      <p:ext uri="{BB962C8B-B14F-4D97-AF65-F5344CB8AC3E}">
        <p14:creationId xmlns:p14="http://schemas.microsoft.com/office/powerpoint/2010/main" val="363316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angle 5"/>
          <p:cNvSpPr txBox="1">
            <a:spLocks/>
          </p:cNvSpPr>
          <p:nvPr/>
        </p:nvSpPr>
        <p:spPr>
          <a:xfrm>
            <a:off x="2161416" y="1169213"/>
            <a:ext cx="9743037"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defRPr/>
            </a:pPr>
            <a:r>
              <a:rPr lang="en-US" altLang="ko-KR" sz="2400" b="1" dirty="0" err="1">
                <a:solidFill>
                  <a:schemeClr val="accent5">
                    <a:lumMod val="50000"/>
                  </a:schemeClr>
                </a:solidFill>
                <a:latin typeface="Phetsarath OT" charset="0"/>
                <a:ea typeface="굴림" pitchFamily="34" charset="-127"/>
                <a:cs typeface="Phetsarath OT" charset="0"/>
              </a:rPr>
              <a:t>ມູນຄ່າປະຈຸບັນສຸທິ</a:t>
            </a:r>
            <a:endParaRPr lang="en-US" altLang="ko-KR" sz="2400" b="1" dirty="0">
              <a:solidFill>
                <a:schemeClr val="accent5">
                  <a:lumMod val="50000"/>
                </a:schemeClr>
              </a:solidFill>
              <a:latin typeface="Phetsarath OT" charset="0"/>
              <a:ea typeface="굴림" pitchFamily="34" charset="-127"/>
              <a:cs typeface="Phetsarath OT" charset="0"/>
            </a:endParaRPr>
          </a:p>
        </p:txBody>
      </p:sp>
      <p:grpSp>
        <p:nvGrpSpPr>
          <p:cNvPr id="31" name="Group 30"/>
          <p:cNvGrpSpPr/>
          <p:nvPr/>
        </p:nvGrpSpPr>
        <p:grpSpPr>
          <a:xfrm>
            <a:off x="1718177" y="1132030"/>
            <a:ext cx="404793" cy="533962"/>
            <a:chOff x="5770331" y="1112579"/>
            <a:chExt cx="335168" cy="478633"/>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7"/>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1</a:t>
              </a:r>
            </a:p>
          </p:txBody>
        </p:sp>
      </p:grpSp>
      <p:sp>
        <p:nvSpPr>
          <p:cNvPr id="29"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344488" indent="-344488">
              <a:lnSpc>
                <a:spcPct val="100000"/>
              </a:lnSpc>
              <a:buFont typeface="+mj-lt"/>
              <a:buAutoNum type="arabicPeriod" startAt="3"/>
            </a:pPr>
            <a:r>
              <a:rPr lang="en-US" altLang="ko-KR" sz="2800" b="1" dirty="0" err="1">
                <a:solidFill>
                  <a:schemeClr val="accent5">
                    <a:lumMod val="50000"/>
                  </a:schemeClr>
                </a:solidFill>
                <a:latin typeface="Phetsarath OT" charset="0"/>
                <a:ea typeface="굴림" pitchFamily="50" charset="-127"/>
                <a:cs typeface="Phetsarath OT" charset="0"/>
              </a:rPr>
              <a:t>ຕົວຊີ້ວັດການລົງທືນ</a:t>
            </a:r>
            <a:endParaRPr lang="en-US" altLang="ko-KR" sz="2800" b="1" dirty="0">
              <a:solidFill>
                <a:schemeClr val="accent5">
                  <a:lumMod val="50000"/>
                </a:schemeClr>
              </a:solidFill>
              <a:latin typeface="Phetsarath OT" charset="0"/>
              <a:ea typeface="굴림" pitchFamily="50" charset="-127"/>
              <a:cs typeface="Phetsarath OT" charset="0"/>
            </a:endParaRPr>
          </a:p>
        </p:txBody>
      </p:sp>
      <p:sp>
        <p:nvSpPr>
          <p:cNvPr id="7" name="Rectangle 6"/>
          <p:cNvSpPr/>
          <p:nvPr/>
        </p:nvSpPr>
        <p:spPr>
          <a:xfrm>
            <a:off x="2099029" y="1899982"/>
            <a:ext cx="6096000" cy="307777"/>
          </a:xfrm>
          <a:prstGeom prst="rect">
            <a:avLst/>
          </a:prstGeom>
          <a:solidFill>
            <a:schemeClr val="bg1"/>
          </a:solidFill>
        </p:spPr>
        <p:txBody>
          <a:bodyPr>
            <a:spAutoFit/>
          </a:bodyPr>
          <a:lstStyle/>
          <a:p>
            <a:r>
              <a:rPr lang="en-US" sz="1400" dirty="0" err="1">
                <a:latin typeface="Phetsarath OT" charset="0"/>
                <a:cs typeface="Phetsarath OT" charset="0"/>
              </a:rPr>
              <a:t>ຕາຕະລາງທີ</a:t>
            </a:r>
            <a:r>
              <a:rPr lang="en-US" sz="1400" dirty="0">
                <a:latin typeface="Phetsarath OT" charset="0"/>
                <a:cs typeface="Phetsarath OT" charset="0"/>
              </a:rPr>
              <a:t> 6.3.1 </a:t>
            </a:r>
            <a:r>
              <a:rPr lang="en-US" sz="1400" dirty="0" err="1">
                <a:latin typeface="Phetsarath OT" charset="0"/>
                <a:cs typeface="Phetsarath OT" charset="0"/>
              </a:rPr>
              <a:t>ເງີນໝູນວຽນຂອງ</a:t>
            </a:r>
            <a:r>
              <a:rPr lang="en-US" sz="1400" dirty="0">
                <a:latin typeface="Phetsarath OT" charset="0"/>
                <a:cs typeface="Phetsarath OT" charset="0"/>
              </a:rPr>
              <a:t> 2 </a:t>
            </a:r>
            <a:r>
              <a:rPr lang="en-US" sz="1400" dirty="0" err="1">
                <a:latin typeface="Phetsarath OT" charset="0"/>
                <a:cs typeface="Phetsarath OT" charset="0"/>
              </a:rPr>
              <a:t>ໂຄງການ</a:t>
            </a:r>
            <a:r>
              <a:rPr lang="en-US" sz="1400" dirty="0">
                <a:latin typeface="Phetsarath OT" charset="0"/>
                <a:cs typeface="Phetsarath OT" charset="0"/>
              </a:rPr>
              <a:t> (</a:t>
            </a:r>
            <a:r>
              <a:rPr lang="en-US" sz="1400" dirty="0" err="1">
                <a:latin typeface="Phetsarath OT" charset="0"/>
                <a:cs typeface="Phetsarath OT" charset="0"/>
              </a:rPr>
              <a:t>ດອກເບ້ຍ</a:t>
            </a:r>
            <a:r>
              <a:rPr lang="en-US" sz="1400" dirty="0">
                <a:latin typeface="Phetsarath OT" charset="0"/>
                <a:cs typeface="Phetsarath OT" charset="0"/>
              </a:rPr>
              <a:t> 7 </a:t>
            </a:r>
            <a:r>
              <a:rPr lang="en-US" sz="1400" dirty="0" err="1">
                <a:latin typeface="Phetsarath OT" charset="0"/>
                <a:cs typeface="Phetsarath OT" charset="0"/>
              </a:rPr>
              <a:t>ເປີເຊັນ</a:t>
            </a:r>
            <a:r>
              <a:rPr lang="en-US" sz="1400" dirty="0">
                <a:latin typeface="Phetsarath OT" charset="0"/>
                <a:cs typeface="Phetsarath OT" charset="0"/>
              </a:rPr>
              <a:t>)</a:t>
            </a:r>
          </a:p>
        </p:txBody>
      </p:sp>
      <p:graphicFrame>
        <p:nvGraphicFramePr>
          <p:cNvPr id="8" name="Table 7"/>
          <p:cNvGraphicFramePr>
            <a:graphicFrameLocks noGrp="1"/>
          </p:cNvGraphicFramePr>
          <p:nvPr>
            <p:extLst>
              <p:ext uri="{D42A27DB-BD31-4B8C-83A1-F6EECF244321}">
                <p14:modId xmlns:p14="http://schemas.microsoft.com/office/powerpoint/2010/main" val="1716462158"/>
              </p:ext>
            </p:extLst>
          </p:nvPr>
        </p:nvGraphicFramePr>
        <p:xfrm>
          <a:off x="2124534" y="2389147"/>
          <a:ext cx="4021782" cy="1764546"/>
        </p:xfrm>
        <a:graphic>
          <a:graphicData uri="http://schemas.openxmlformats.org/drawingml/2006/table">
            <a:tbl>
              <a:tblPr>
                <a:tableStyleId>{08FB837D-C827-4EFA-A057-4D05807E0F7C}</a:tableStyleId>
              </a:tblPr>
              <a:tblGrid>
                <a:gridCol w="636489">
                  <a:extLst>
                    <a:ext uri="{9D8B030D-6E8A-4147-A177-3AD203B41FA5}">
                      <a16:colId xmlns:a16="http://schemas.microsoft.com/office/drawing/2014/main" val="20000"/>
                    </a:ext>
                  </a:extLst>
                </a:gridCol>
                <a:gridCol w="1642218">
                  <a:extLst>
                    <a:ext uri="{9D8B030D-6E8A-4147-A177-3AD203B41FA5}">
                      <a16:colId xmlns:a16="http://schemas.microsoft.com/office/drawing/2014/main" val="20001"/>
                    </a:ext>
                  </a:extLst>
                </a:gridCol>
                <a:gridCol w="1743075">
                  <a:extLst>
                    <a:ext uri="{9D8B030D-6E8A-4147-A177-3AD203B41FA5}">
                      <a16:colId xmlns:a16="http://schemas.microsoft.com/office/drawing/2014/main" val="20002"/>
                    </a:ext>
                  </a:extLst>
                </a:gridCol>
              </a:tblGrid>
              <a:tr h="373235">
                <a:tc>
                  <a:txBody>
                    <a:bodyPr/>
                    <a:lstStyle/>
                    <a:p>
                      <a:pPr algn="ctr" fontAlgn="ctr"/>
                      <a:r>
                        <a:rPr lang="en-US" sz="1200" u="none" strike="noStrike" dirty="0" err="1">
                          <a:effectLst/>
                        </a:rPr>
                        <a:t>ປີ</a:t>
                      </a:r>
                      <a:endParaRPr lang="en-US" sz="1200" b="1" i="0" u="none" strike="noStrike" dirty="0">
                        <a:effectLst/>
                        <a:latin typeface="Phetsarath OT" charset="0"/>
                        <a:cs typeface="Phetsarath OT" charset="0"/>
                      </a:endParaRPr>
                    </a:p>
                  </a:txBody>
                  <a:tcPr marL="9525" marR="9525" marT="9525" marB="0" anchor="ctr"/>
                </a:tc>
                <a:tc>
                  <a:txBody>
                    <a:bodyPr/>
                    <a:lstStyle/>
                    <a:p>
                      <a:pPr algn="ctr" fontAlgn="ctr"/>
                      <a:r>
                        <a:rPr lang="en-US" sz="1200" u="none" strike="noStrike" dirty="0" err="1">
                          <a:effectLst/>
                        </a:rPr>
                        <a:t>ເງີນໜູນວຽນ</a:t>
                      </a:r>
                      <a:r>
                        <a:rPr lang="en-US" sz="1200" u="none" strike="noStrike" dirty="0">
                          <a:effectLst/>
                        </a:rPr>
                        <a:t>, </a:t>
                      </a:r>
                      <a:r>
                        <a:rPr lang="en-US" sz="1200" u="none" strike="noStrike" dirty="0" err="1">
                          <a:effectLst/>
                        </a:rPr>
                        <a:t>ໂຄງການ</a:t>
                      </a:r>
                      <a:r>
                        <a:rPr lang="en-US" sz="1200" u="none" strike="noStrike" dirty="0">
                          <a:effectLst/>
                        </a:rPr>
                        <a:t> A ($)</a:t>
                      </a:r>
                      <a:endParaRPr lang="en-US" sz="1200" b="1" i="0" u="none" strike="noStrike" dirty="0">
                        <a:effectLst/>
                        <a:latin typeface="Phetsarath OT" charset="0"/>
                        <a:cs typeface="Phetsarath OT" charset="0"/>
                      </a:endParaRPr>
                    </a:p>
                  </a:txBody>
                  <a:tcPr marL="9525" marR="9525" marT="9525" marB="0" anchor="ctr"/>
                </a:tc>
                <a:tc>
                  <a:txBody>
                    <a:bodyPr/>
                    <a:lstStyle/>
                    <a:p>
                      <a:pPr algn="ctr" fontAlgn="ctr"/>
                      <a:r>
                        <a:rPr lang="en-US" sz="1200" u="none" strike="noStrike" dirty="0" err="1">
                          <a:effectLst/>
                        </a:rPr>
                        <a:t>ເງີນໜູນວຽນ</a:t>
                      </a:r>
                      <a:r>
                        <a:rPr lang="en-US" sz="1200" u="none" strike="noStrike" dirty="0">
                          <a:effectLst/>
                        </a:rPr>
                        <a:t>, </a:t>
                      </a:r>
                      <a:r>
                        <a:rPr lang="en-US" sz="1200" u="none" strike="noStrike" dirty="0" err="1">
                          <a:effectLst/>
                        </a:rPr>
                        <a:t>ໂຄງການ</a:t>
                      </a:r>
                      <a:r>
                        <a:rPr lang="en-US" sz="1200" u="none" strike="noStrike" dirty="0">
                          <a:effectLst/>
                        </a:rPr>
                        <a:t> B  ($)</a:t>
                      </a:r>
                      <a:endParaRPr lang="en-US" sz="1200" b="1" i="0" u="none" strike="noStrike" dirty="0">
                        <a:effectLst/>
                        <a:latin typeface="Phetsarath OT" charset="0"/>
                        <a:cs typeface="Phetsarath OT" charset="0"/>
                      </a:endParaRPr>
                    </a:p>
                  </a:txBody>
                  <a:tcPr marL="9525" marR="9525" marT="9525" marB="0" anchor="ctr"/>
                </a:tc>
                <a:extLst>
                  <a:ext uri="{0D108BD9-81ED-4DB2-BD59-A6C34878D82A}">
                    <a16:rowId xmlns:a16="http://schemas.microsoft.com/office/drawing/2014/main" val="10000"/>
                  </a:ext>
                </a:extLst>
              </a:tr>
              <a:tr h="259190">
                <a:tc>
                  <a:txBody>
                    <a:bodyPr/>
                    <a:lstStyle/>
                    <a:p>
                      <a:pPr algn="ctr" fontAlgn="t"/>
                      <a:r>
                        <a:rPr lang="en-US" sz="1200" u="none" strike="noStrike" dirty="0">
                          <a:effectLst/>
                        </a:rPr>
                        <a:t>0</a:t>
                      </a:r>
                      <a:endParaRPr lang="en-US" sz="1200" b="1" i="0" u="none" strike="noStrike" dirty="0">
                        <a:effectLst/>
                        <a:latin typeface="Phetsarath OT" charset="0"/>
                        <a:cs typeface="Phetsarath OT" charset="0"/>
                      </a:endParaRPr>
                    </a:p>
                  </a:txBody>
                  <a:tcPr marL="9525" marR="9525" marT="9525" marB="0"/>
                </a:tc>
                <a:tc>
                  <a:txBody>
                    <a:bodyPr/>
                    <a:lstStyle/>
                    <a:p>
                      <a:pPr algn="ctr" fontAlgn="t"/>
                      <a:r>
                        <a:rPr lang="en-US" sz="1200" u="none" strike="noStrike" dirty="0">
                          <a:effectLst/>
                        </a:rPr>
                        <a:t>-500</a:t>
                      </a:r>
                      <a:endParaRPr lang="en-US" sz="1200" b="1" i="0" u="none" strike="noStrike" dirty="0">
                        <a:effectLst/>
                        <a:latin typeface="Phetsarath OT" charset="0"/>
                        <a:cs typeface="Phetsarath OT" charset="0"/>
                      </a:endParaRPr>
                    </a:p>
                  </a:txBody>
                  <a:tcPr marL="9525" marR="9525" marT="9525" marB="0"/>
                </a:tc>
                <a:tc>
                  <a:txBody>
                    <a:bodyPr/>
                    <a:lstStyle/>
                    <a:p>
                      <a:pPr algn="ctr" fontAlgn="t"/>
                      <a:r>
                        <a:rPr lang="en-US" sz="1200" u="none" strike="noStrike" dirty="0">
                          <a:effectLst/>
                        </a:rPr>
                        <a:t>-300</a:t>
                      </a:r>
                      <a:endParaRPr lang="en-US" sz="1200" b="1" i="0" u="none" strike="noStrike" dirty="0">
                        <a:effectLst/>
                        <a:latin typeface="Phetsarath OT" charset="0"/>
                        <a:cs typeface="Phetsarath OT" charset="0"/>
                      </a:endParaRPr>
                    </a:p>
                  </a:txBody>
                  <a:tcPr marL="9525" marR="9525" marT="9525" marB="0"/>
                </a:tc>
                <a:extLst>
                  <a:ext uri="{0D108BD9-81ED-4DB2-BD59-A6C34878D82A}">
                    <a16:rowId xmlns:a16="http://schemas.microsoft.com/office/drawing/2014/main" val="10001"/>
                  </a:ext>
                </a:extLst>
              </a:tr>
              <a:tr h="248823">
                <a:tc>
                  <a:txBody>
                    <a:bodyPr/>
                    <a:lstStyle/>
                    <a:p>
                      <a:pPr algn="ctr" fontAlgn="t"/>
                      <a:r>
                        <a:rPr lang="en-US" sz="1200" u="none" strike="noStrike" dirty="0">
                          <a:effectLst/>
                        </a:rPr>
                        <a:t>5</a:t>
                      </a:r>
                      <a:endParaRPr lang="en-US" sz="1200" b="1" i="0" u="none" strike="noStrike" dirty="0">
                        <a:effectLst/>
                        <a:latin typeface="Phetsarath OT" charset="0"/>
                        <a:cs typeface="Phetsarath OT" charset="0"/>
                      </a:endParaRPr>
                    </a:p>
                  </a:txBody>
                  <a:tcPr marL="9525" marR="9525" marT="9525" marB="0"/>
                </a:tc>
                <a:tc>
                  <a:txBody>
                    <a:bodyPr/>
                    <a:lstStyle/>
                    <a:p>
                      <a:pPr algn="ctr" fontAlgn="t"/>
                      <a:r>
                        <a:rPr lang="en-US" sz="1200" u="none" strike="noStrike" dirty="0">
                          <a:effectLst/>
                        </a:rPr>
                        <a:t>-200</a:t>
                      </a:r>
                      <a:endParaRPr lang="en-US" sz="1200" b="1" i="0" u="none" strike="noStrike" dirty="0">
                        <a:effectLst/>
                        <a:latin typeface="Phetsarath OT" charset="0"/>
                        <a:cs typeface="Phetsarath OT" charset="0"/>
                      </a:endParaRPr>
                    </a:p>
                  </a:txBody>
                  <a:tcPr marL="9525" marR="9525" marT="9525" marB="0"/>
                </a:tc>
                <a:tc>
                  <a:txBody>
                    <a:bodyPr/>
                    <a:lstStyle/>
                    <a:p>
                      <a:pPr algn="ctr" fontAlgn="t"/>
                      <a:r>
                        <a:rPr lang="en-US" sz="1200" u="none" strike="noStrike" dirty="0">
                          <a:effectLst/>
                        </a:rPr>
                        <a:t>-100</a:t>
                      </a:r>
                      <a:endParaRPr lang="en-US" sz="1200" b="1" i="0" u="none" strike="noStrike" dirty="0">
                        <a:effectLst/>
                        <a:latin typeface="Phetsarath OT" charset="0"/>
                        <a:cs typeface="Phetsarath OT" charset="0"/>
                      </a:endParaRPr>
                    </a:p>
                  </a:txBody>
                  <a:tcPr marL="9525" marR="9525" marT="9525" marB="0"/>
                </a:tc>
                <a:extLst>
                  <a:ext uri="{0D108BD9-81ED-4DB2-BD59-A6C34878D82A}">
                    <a16:rowId xmlns:a16="http://schemas.microsoft.com/office/drawing/2014/main" val="10002"/>
                  </a:ext>
                </a:extLst>
              </a:tr>
              <a:tr h="248823">
                <a:tc>
                  <a:txBody>
                    <a:bodyPr/>
                    <a:lstStyle/>
                    <a:p>
                      <a:pPr algn="ctr" fontAlgn="t"/>
                      <a:r>
                        <a:rPr lang="en-US" sz="1200" u="none" strike="noStrike" dirty="0">
                          <a:effectLst/>
                        </a:rPr>
                        <a:t>8</a:t>
                      </a:r>
                      <a:endParaRPr lang="en-US" sz="1200" b="1" i="0" u="none" strike="noStrike" dirty="0">
                        <a:effectLst/>
                        <a:latin typeface="Phetsarath OT" charset="0"/>
                        <a:cs typeface="Phetsarath OT" charset="0"/>
                      </a:endParaRPr>
                    </a:p>
                  </a:txBody>
                  <a:tcPr marL="9525" marR="9525" marT="9525" marB="0"/>
                </a:tc>
                <a:tc>
                  <a:txBody>
                    <a:bodyPr/>
                    <a:lstStyle/>
                    <a:p>
                      <a:pPr algn="ctr" fontAlgn="t"/>
                      <a:r>
                        <a:rPr lang="en-US" sz="1200" b="1" i="0" u="none" strike="noStrike" dirty="0">
                          <a:effectLst/>
                          <a:latin typeface="Phetsarath OT" charset="0"/>
                          <a:cs typeface="Phetsarath OT" charset="0"/>
                        </a:rPr>
                        <a:t>-</a:t>
                      </a:r>
                    </a:p>
                  </a:txBody>
                  <a:tcPr marL="9525" marR="9525" marT="9525" marB="0"/>
                </a:tc>
                <a:tc>
                  <a:txBody>
                    <a:bodyPr/>
                    <a:lstStyle/>
                    <a:p>
                      <a:pPr algn="ctr" fontAlgn="t"/>
                      <a:r>
                        <a:rPr lang="en-US" sz="1200" u="none" strike="noStrike" dirty="0">
                          <a:effectLst/>
                        </a:rPr>
                        <a:t>900</a:t>
                      </a:r>
                      <a:endParaRPr lang="en-US" sz="1200" b="1" i="0" u="none" strike="noStrike" dirty="0">
                        <a:effectLst/>
                        <a:latin typeface="Phetsarath OT" charset="0"/>
                        <a:cs typeface="Phetsarath OT" charset="0"/>
                      </a:endParaRPr>
                    </a:p>
                  </a:txBody>
                  <a:tcPr marL="9525" marR="9525" marT="9525" marB="0"/>
                </a:tc>
                <a:extLst>
                  <a:ext uri="{0D108BD9-81ED-4DB2-BD59-A6C34878D82A}">
                    <a16:rowId xmlns:a16="http://schemas.microsoft.com/office/drawing/2014/main" val="10003"/>
                  </a:ext>
                </a:extLst>
              </a:tr>
              <a:tr h="259190">
                <a:tc>
                  <a:txBody>
                    <a:bodyPr/>
                    <a:lstStyle/>
                    <a:p>
                      <a:pPr algn="ctr" fontAlgn="t"/>
                      <a:r>
                        <a:rPr lang="en-US" sz="1200" u="none" strike="noStrike" dirty="0">
                          <a:effectLst/>
                        </a:rPr>
                        <a:t>15</a:t>
                      </a:r>
                      <a:endParaRPr lang="en-US" sz="1200" b="1" i="0" u="none" strike="noStrike" dirty="0">
                        <a:effectLst/>
                        <a:latin typeface="Phetsarath OT" charset="0"/>
                        <a:cs typeface="Phetsarath OT" charset="0"/>
                      </a:endParaRPr>
                    </a:p>
                  </a:txBody>
                  <a:tcPr marL="9525" marR="9525" marT="9525" marB="0"/>
                </a:tc>
                <a:tc>
                  <a:txBody>
                    <a:bodyPr/>
                    <a:lstStyle/>
                    <a:p>
                      <a:pPr algn="ctr" fontAlgn="t"/>
                      <a:r>
                        <a:rPr lang="en-US" sz="1200" u="none" strike="noStrike" dirty="0">
                          <a:effectLst/>
                        </a:rPr>
                        <a:t>400</a:t>
                      </a:r>
                      <a:endParaRPr lang="en-US" sz="1200" b="1" i="0" u="none" strike="noStrike" dirty="0">
                        <a:effectLst/>
                        <a:latin typeface="Phetsarath OT" charset="0"/>
                        <a:cs typeface="Phetsarath OT" charset="0"/>
                      </a:endParaRPr>
                    </a:p>
                  </a:txBody>
                  <a:tcPr marL="9525" marR="9525" marT="9525" marB="0"/>
                </a:tc>
                <a:tc>
                  <a:txBody>
                    <a:bodyPr/>
                    <a:lstStyle/>
                    <a:p>
                      <a:pPr algn="ctr" fontAlgn="t"/>
                      <a:r>
                        <a:rPr lang="en-US" sz="1200" u="none" strike="noStrike" dirty="0">
                          <a:effectLst/>
                        </a:rPr>
                        <a:t> -</a:t>
                      </a:r>
                      <a:endParaRPr lang="en-US" sz="1200" b="1" i="0" u="none" strike="noStrike" dirty="0">
                        <a:effectLst/>
                        <a:latin typeface="Phetsarath OT" charset="0"/>
                        <a:cs typeface="Phetsarath OT" charset="0"/>
                      </a:endParaRPr>
                    </a:p>
                  </a:txBody>
                  <a:tcPr marL="9525" marR="9525" marT="9525" marB="0"/>
                </a:tc>
                <a:extLst>
                  <a:ext uri="{0D108BD9-81ED-4DB2-BD59-A6C34878D82A}">
                    <a16:rowId xmlns:a16="http://schemas.microsoft.com/office/drawing/2014/main" val="10004"/>
                  </a:ext>
                </a:extLst>
              </a:tr>
              <a:tr h="373235">
                <a:tc>
                  <a:txBody>
                    <a:bodyPr/>
                    <a:lstStyle/>
                    <a:p>
                      <a:pPr algn="ctr" fontAlgn="t"/>
                      <a:r>
                        <a:rPr lang="en-US" sz="1200" u="none" strike="noStrike" dirty="0">
                          <a:effectLst/>
                        </a:rPr>
                        <a:t>30</a:t>
                      </a:r>
                      <a:endParaRPr lang="en-US" sz="1200" b="1" i="0" u="none" strike="noStrike" dirty="0">
                        <a:effectLst/>
                        <a:latin typeface="Phetsarath OT" charset="0"/>
                        <a:cs typeface="Phetsarath OT" charset="0"/>
                      </a:endParaRPr>
                    </a:p>
                  </a:txBody>
                  <a:tcPr marL="9525" marR="9525" marT="9525" marB="0"/>
                </a:tc>
                <a:tc>
                  <a:txBody>
                    <a:bodyPr/>
                    <a:lstStyle/>
                    <a:p>
                      <a:pPr algn="ctr" fontAlgn="t"/>
                      <a:r>
                        <a:rPr lang="en-US" sz="1200" u="none" strike="noStrike" dirty="0">
                          <a:effectLst/>
                        </a:rPr>
                        <a:t>7,700</a:t>
                      </a:r>
                      <a:endParaRPr lang="en-US" sz="1200" b="1" i="0" u="none" strike="noStrike" dirty="0">
                        <a:effectLst/>
                        <a:latin typeface="Phetsarath OT" charset="0"/>
                        <a:cs typeface="Phetsarath OT" charset="0"/>
                      </a:endParaRPr>
                    </a:p>
                  </a:txBody>
                  <a:tcPr marL="9525" marR="9525" marT="9525" marB="0"/>
                </a:tc>
                <a:tc>
                  <a:txBody>
                    <a:bodyPr/>
                    <a:lstStyle/>
                    <a:p>
                      <a:pPr algn="ctr" fontAlgn="t"/>
                      <a:r>
                        <a:rPr lang="en-US" sz="1200" u="none" strike="noStrike" dirty="0">
                          <a:effectLst/>
                        </a:rPr>
                        <a:t>3,500</a:t>
                      </a:r>
                      <a:endParaRPr lang="en-US" sz="1200" b="1" i="0" u="none" strike="noStrike" dirty="0">
                        <a:effectLst/>
                        <a:latin typeface="Phetsarath OT" charset="0"/>
                        <a:cs typeface="Phetsarath OT" charset="0"/>
                      </a:endParaRPr>
                    </a:p>
                  </a:txBody>
                  <a:tcPr marL="9525" marR="9525" marT="9525" marB="0"/>
                </a:tc>
                <a:extLst>
                  <a:ext uri="{0D108BD9-81ED-4DB2-BD59-A6C34878D82A}">
                    <a16:rowId xmlns:a16="http://schemas.microsoft.com/office/drawing/2014/main" val="10005"/>
                  </a:ext>
                </a:extLst>
              </a:tr>
            </a:tbl>
          </a:graphicData>
        </a:graphic>
      </p:graphicFrame>
      <p:sp>
        <p:nvSpPr>
          <p:cNvPr id="9" name="TextBox 8"/>
          <p:cNvSpPr txBox="1"/>
          <p:nvPr/>
        </p:nvSpPr>
        <p:spPr>
          <a:xfrm>
            <a:off x="8253897" y="1930760"/>
            <a:ext cx="405290" cy="276999"/>
          </a:xfrm>
          <a:prstGeom prst="rect">
            <a:avLst/>
          </a:prstGeom>
          <a:noFill/>
        </p:spPr>
        <p:txBody>
          <a:bodyPr wrap="square" rtlCol="0">
            <a:spAutoFit/>
          </a:bodyPr>
          <a:lstStyle/>
          <a:p>
            <a:r>
              <a:rPr lang="en-US" sz="1200" dirty="0">
                <a:solidFill>
                  <a:srgbClr val="FF0000"/>
                </a:solidFill>
              </a:rPr>
              <a:t>#3</a:t>
            </a:r>
            <a:endParaRPr lang="th-TH" sz="1200" dirty="0">
              <a:solidFill>
                <a:srgbClr val="FF0000"/>
              </a:solidFill>
            </a:endParaRPr>
          </a:p>
        </p:txBody>
      </p:sp>
      <p:sp>
        <p:nvSpPr>
          <p:cNvPr id="10" name="TextBox 9"/>
          <p:cNvSpPr txBox="1"/>
          <p:nvPr/>
        </p:nvSpPr>
        <p:spPr>
          <a:xfrm>
            <a:off x="1718177" y="2407010"/>
            <a:ext cx="405290" cy="276999"/>
          </a:xfrm>
          <a:prstGeom prst="rect">
            <a:avLst/>
          </a:prstGeom>
          <a:noFill/>
        </p:spPr>
        <p:txBody>
          <a:bodyPr wrap="square" rtlCol="0">
            <a:spAutoFit/>
          </a:bodyPr>
          <a:lstStyle/>
          <a:p>
            <a:r>
              <a:rPr lang="en-US" sz="1200" dirty="0">
                <a:solidFill>
                  <a:srgbClr val="FF0000"/>
                </a:solidFill>
              </a:rPr>
              <a:t>#3</a:t>
            </a:r>
            <a:endParaRPr lang="th-TH" sz="1200" dirty="0">
              <a:solidFill>
                <a:srgbClr val="FF0000"/>
              </a:solidFill>
            </a:endParaRPr>
          </a:p>
        </p:txBody>
      </p:sp>
      <mc:AlternateContent xmlns:mc="http://schemas.openxmlformats.org/markup-compatibility/2006" xmlns:a14="http://schemas.microsoft.com/office/drawing/2010/main">
        <mc:Choice Requires="a14">
          <p:sp>
            <p:nvSpPr>
              <p:cNvPr id="11" name="Rectangle 10"/>
              <p:cNvSpPr/>
              <p:nvPr/>
            </p:nvSpPr>
            <p:spPr>
              <a:xfrm>
                <a:off x="6190419" y="2802826"/>
                <a:ext cx="3154774" cy="792012"/>
              </a:xfrm>
              <a:prstGeom prst="rect">
                <a:avLst/>
              </a:prstGeom>
              <a:solidFill>
                <a:schemeClr val="bg1"/>
              </a:solidFill>
              <a:ln>
                <a:solidFill>
                  <a:schemeClr val="accent6">
                    <a:lumMod val="50000"/>
                  </a:schemeClr>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1600" b="0" i="1" smtClean="0">
                          <a:latin typeface="Cambria Math" panose="02040503050406030204" pitchFamily="18" charset="0"/>
                          <a:cs typeface="Phetsarath OT" charset="0"/>
                        </a:rPr>
                        <m:t>𝑁𝑃𝑉</m:t>
                      </m:r>
                      <m:r>
                        <a:rPr lang="en-US" altLang="ja-JP" sz="1600" b="0" i="1" smtClean="0">
                          <a:latin typeface="Cambria Math" panose="02040503050406030204" pitchFamily="18" charset="0"/>
                          <a:cs typeface="Phetsarath OT" charset="0"/>
                        </a:rPr>
                        <m:t>=</m:t>
                      </m:r>
                      <m:nary>
                        <m:naryPr>
                          <m:chr m:val="∑"/>
                          <m:ctrlPr>
                            <a:rPr lang="en-US" altLang="ja-JP" sz="1600" b="0" i="1">
                              <a:latin typeface="Cambria Math" panose="02040503050406030204" pitchFamily="18" charset="0"/>
                              <a:cs typeface="Phetsarath OT" charset="0"/>
                            </a:rPr>
                          </m:ctrlPr>
                        </m:naryPr>
                        <m:sub>
                          <m:r>
                            <m:rPr>
                              <m:brk m:alnAt="23"/>
                            </m:rPr>
                            <a:rPr lang="en-US" altLang="ja-JP" sz="1600" b="0" i="1">
                              <a:latin typeface="Cambria Math" panose="02040503050406030204" pitchFamily="18" charset="0"/>
                              <a:cs typeface="Phetsarath OT" charset="0"/>
                            </a:rPr>
                            <m:t>𝑦</m:t>
                          </m:r>
                          <m:r>
                            <a:rPr lang="en-US" altLang="ja-JP" sz="1600" b="0" i="1">
                              <a:latin typeface="Cambria Math" panose="02040503050406030204" pitchFamily="18" charset="0"/>
                              <a:cs typeface="Phetsarath OT" charset="0"/>
                            </a:rPr>
                            <m:t>=</m:t>
                          </m:r>
                          <m:r>
                            <a:rPr lang="en-US" altLang="ja-JP" sz="1600" b="0" i="1">
                              <a:latin typeface="Cambria Math" panose="02040503050406030204" pitchFamily="18" charset="0"/>
                              <a:cs typeface="Phetsarath OT" charset="0"/>
                            </a:rPr>
                            <m:t>0</m:t>
                          </m:r>
                        </m:sub>
                        <m:sup>
                          <m:r>
                            <a:rPr lang="en-US" altLang="ja-JP" sz="1600" b="0" i="1">
                              <a:latin typeface="Cambria Math" panose="02040503050406030204" pitchFamily="18" charset="0"/>
                              <a:cs typeface="Phetsarath OT" charset="0"/>
                            </a:rPr>
                            <m:t>𝑛</m:t>
                          </m:r>
                        </m:sup>
                        <m:e>
                          <m:d>
                            <m:dPr>
                              <m:begChr m:val="["/>
                              <m:endChr m:val="]"/>
                              <m:ctrlPr>
                                <a:rPr lang="en-US" altLang="ja-JP" sz="1600" b="0" i="1">
                                  <a:latin typeface="Cambria Math" panose="02040503050406030204" pitchFamily="18" charset="0"/>
                                  <a:cs typeface="Phetsarath OT" charset="0"/>
                                </a:rPr>
                              </m:ctrlPr>
                            </m:dPr>
                            <m:e>
                              <m:f>
                                <m:fPr>
                                  <m:ctrlPr>
                                    <a:rPr lang="en-US" altLang="ja-JP" sz="1600" b="0" i="1">
                                      <a:latin typeface="Cambria Math" panose="02040503050406030204" pitchFamily="18" charset="0"/>
                                      <a:cs typeface="Phetsarath OT" charset="0"/>
                                    </a:rPr>
                                  </m:ctrlPr>
                                </m:fPr>
                                <m:num>
                                  <m:sSub>
                                    <m:sSubPr>
                                      <m:ctrlPr>
                                        <a:rPr lang="en-US" altLang="ja-JP" sz="1600" b="0" i="1">
                                          <a:latin typeface="Cambria Math" panose="02040503050406030204" pitchFamily="18" charset="0"/>
                                          <a:cs typeface="Phetsarath OT" charset="0"/>
                                        </a:rPr>
                                      </m:ctrlPr>
                                    </m:sSubPr>
                                    <m:e>
                                      <m:r>
                                        <a:rPr lang="en-US" altLang="ja-JP" sz="1600" b="0" i="1">
                                          <a:latin typeface="Cambria Math" panose="02040503050406030204" pitchFamily="18" charset="0"/>
                                          <a:cs typeface="Phetsarath OT" charset="0"/>
                                        </a:rPr>
                                        <m:t>𝑅</m:t>
                                      </m:r>
                                    </m:e>
                                    <m:sub>
                                      <m:r>
                                        <a:rPr lang="en-US" altLang="ja-JP" sz="1600" b="0" i="1">
                                          <a:latin typeface="Cambria Math" panose="02040503050406030204" pitchFamily="18" charset="0"/>
                                          <a:cs typeface="Phetsarath OT" charset="0"/>
                                        </a:rPr>
                                        <m:t>𝑦</m:t>
                                      </m:r>
                                    </m:sub>
                                  </m:sSub>
                                </m:num>
                                <m:den>
                                  <m:sSup>
                                    <m:sSupPr>
                                      <m:ctrlPr>
                                        <a:rPr lang="en-US" altLang="ja-JP" sz="1600" b="0" i="1">
                                          <a:latin typeface="Cambria Math" panose="02040503050406030204" pitchFamily="18" charset="0"/>
                                          <a:cs typeface="Phetsarath OT" charset="0"/>
                                        </a:rPr>
                                      </m:ctrlPr>
                                    </m:sSupPr>
                                    <m:e>
                                      <m:r>
                                        <a:rPr lang="en-US" altLang="ja-JP" sz="1600" b="0" i="1">
                                          <a:latin typeface="Cambria Math" panose="02040503050406030204" pitchFamily="18" charset="0"/>
                                          <a:cs typeface="Phetsarath OT" charset="0"/>
                                        </a:rPr>
                                        <m:t>(</m:t>
                                      </m:r>
                                      <m:r>
                                        <a:rPr lang="en-US" altLang="ja-JP" sz="1600" b="0" i="1">
                                          <a:latin typeface="Cambria Math" panose="02040503050406030204" pitchFamily="18" charset="0"/>
                                          <a:cs typeface="Phetsarath OT" charset="0"/>
                                        </a:rPr>
                                        <m:t>1</m:t>
                                      </m:r>
                                      <m:r>
                                        <a:rPr lang="en-US" altLang="ja-JP" sz="1600" b="0" i="1">
                                          <a:latin typeface="Cambria Math" panose="02040503050406030204" pitchFamily="18" charset="0"/>
                                          <a:cs typeface="Phetsarath OT" charset="0"/>
                                        </a:rPr>
                                        <m:t>+</m:t>
                                      </m:r>
                                      <m:r>
                                        <a:rPr lang="en-US" altLang="ja-JP" sz="1600" b="0" i="1">
                                          <a:latin typeface="Cambria Math" panose="02040503050406030204" pitchFamily="18" charset="0"/>
                                          <a:cs typeface="Phetsarath OT" charset="0"/>
                                        </a:rPr>
                                        <m:t>𝑟</m:t>
                                      </m:r>
                                      <m:r>
                                        <a:rPr lang="en-US" altLang="ja-JP" sz="1600" b="0" i="1">
                                          <a:latin typeface="Cambria Math" panose="02040503050406030204" pitchFamily="18" charset="0"/>
                                          <a:cs typeface="Phetsarath OT" charset="0"/>
                                        </a:rPr>
                                        <m:t>)</m:t>
                                      </m:r>
                                    </m:e>
                                    <m:sup>
                                      <m:r>
                                        <a:rPr lang="en-US" altLang="ja-JP" sz="1600" b="0" i="1">
                                          <a:latin typeface="Cambria Math" panose="02040503050406030204" pitchFamily="18" charset="0"/>
                                          <a:cs typeface="Phetsarath OT" charset="0"/>
                                        </a:rPr>
                                        <m:t>𝑦</m:t>
                                      </m:r>
                                    </m:sup>
                                  </m:sSup>
                                </m:den>
                              </m:f>
                              <m:r>
                                <a:rPr lang="en-US" altLang="ja-JP" sz="1600" b="0" i="1">
                                  <a:latin typeface="Cambria Math" panose="02040503050406030204" pitchFamily="18" charset="0"/>
                                  <a:cs typeface="Phetsarath OT" charset="0"/>
                                </a:rPr>
                                <m:t>−</m:t>
                              </m:r>
                              <m:f>
                                <m:fPr>
                                  <m:ctrlPr>
                                    <a:rPr lang="en-US" altLang="ja-JP" sz="1600" b="0" i="1">
                                      <a:latin typeface="Cambria Math" panose="02040503050406030204" pitchFamily="18" charset="0"/>
                                      <a:cs typeface="Phetsarath OT" charset="0"/>
                                    </a:rPr>
                                  </m:ctrlPr>
                                </m:fPr>
                                <m:num>
                                  <m:sSub>
                                    <m:sSubPr>
                                      <m:ctrlPr>
                                        <a:rPr lang="en-US" altLang="ja-JP" sz="1600" b="0" i="1">
                                          <a:latin typeface="Cambria Math" panose="02040503050406030204" pitchFamily="18" charset="0"/>
                                          <a:cs typeface="Phetsarath OT" charset="0"/>
                                        </a:rPr>
                                      </m:ctrlPr>
                                    </m:sSubPr>
                                    <m:e>
                                      <m:r>
                                        <a:rPr lang="en-US" altLang="ja-JP" sz="1600" b="0" i="1">
                                          <a:latin typeface="Cambria Math" panose="02040503050406030204" pitchFamily="18" charset="0"/>
                                          <a:cs typeface="Phetsarath OT" charset="0"/>
                                        </a:rPr>
                                        <m:t>𝐶</m:t>
                                      </m:r>
                                    </m:e>
                                    <m:sub>
                                      <m:r>
                                        <a:rPr lang="en-US" altLang="ja-JP" sz="1600" b="0" i="1">
                                          <a:latin typeface="Cambria Math" panose="02040503050406030204" pitchFamily="18" charset="0"/>
                                          <a:cs typeface="Phetsarath OT" charset="0"/>
                                        </a:rPr>
                                        <m:t>𝑦</m:t>
                                      </m:r>
                                    </m:sub>
                                  </m:sSub>
                                </m:num>
                                <m:den>
                                  <m:sSup>
                                    <m:sSupPr>
                                      <m:ctrlPr>
                                        <a:rPr lang="en-US" altLang="ja-JP" sz="1600" b="0" i="1">
                                          <a:latin typeface="Cambria Math" panose="02040503050406030204" pitchFamily="18" charset="0"/>
                                          <a:cs typeface="Phetsarath OT" charset="0"/>
                                        </a:rPr>
                                      </m:ctrlPr>
                                    </m:sSupPr>
                                    <m:e>
                                      <m:r>
                                        <a:rPr lang="en-US" altLang="ja-JP" sz="1600" b="0" i="1">
                                          <a:latin typeface="Cambria Math" panose="02040503050406030204" pitchFamily="18" charset="0"/>
                                          <a:cs typeface="Phetsarath OT" charset="0"/>
                                        </a:rPr>
                                        <m:t>(</m:t>
                                      </m:r>
                                      <m:r>
                                        <a:rPr lang="en-US" altLang="ja-JP" sz="1600" b="0" i="1">
                                          <a:latin typeface="Cambria Math" panose="02040503050406030204" pitchFamily="18" charset="0"/>
                                          <a:cs typeface="Phetsarath OT" charset="0"/>
                                        </a:rPr>
                                        <m:t>1</m:t>
                                      </m:r>
                                      <m:r>
                                        <a:rPr lang="en-US" altLang="ja-JP" sz="1600" b="0" i="1">
                                          <a:latin typeface="Cambria Math" panose="02040503050406030204" pitchFamily="18" charset="0"/>
                                          <a:cs typeface="Phetsarath OT" charset="0"/>
                                        </a:rPr>
                                        <m:t>+</m:t>
                                      </m:r>
                                      <m:r>
                                        <a:rPr lang="en-US" altLang="ja-JP" sz="1600" b="0" i="1">
                                          <a:latin typeface="Cambria Math" panose="02040503050406030204" pitchFamily="18" charset="0"/>
                                          <a:cs typeface="Phetsarath OT" charset="0"/>
                                        </a:rPr>
                                        <m:t>𝑟</m:t>
                                      </m:r>
                                      <m:r>
                                        <a:rPr lang="en-US" altLang="ja-JP" sz="1600" b="0" i="1">
                                          <a:latin typeface="Cambria Math" panose="02040503050406030204" pitchFamily="18" charset="0"/>
                                          <a:cs typeface="Phetsarath OT" charset="0"/>
                                        </a:rPr>
                                        <m:t>)</m:t>
                                      </m:r>
                                    </m:e>
                                    <m:sup>
                                      <m:r>
                                        <a:rPr lang="en-US" altLang="ja-JP" sz="1600" b="0" i="1">
                                          <a:latin typeface="Cambria Math" panose="02040503050406030204" pitchFamily="18" charset="0"/>
                                          <a:cs typeface="Phetsarath OT" charset="0"/>
                                        </a:rPr>
                                        <m:t>𝑦</m:t>
                                      </m:r>
                                    </m:sup>
                                  </m:sSup>
                                </m:den>
                              </m:f>
                            </m:e>
                          </m:d>
                        </m:e>
                      </m:nary>
                    </m:oMath>
                  </m:oMathPara>
                </a14:m>
                <a:endParaRPr lang="en-US" sz="1600" dirty="0"/>
              </a:p>
            </p:txBody>
          </p:sp>
        </mc:Choice>
        <mc:Fallback xmlns="">
          <p:sp>
            <p:nvSpPr>
              <p:cNvPr id="11" name="Rectangle 10"/>
              <p:cNvSpPr>
                <a:spLocks noRot="1" noChangeAspect="1" noMove="1" noResize="1" noEditPoints="1" noAdjustHandles="1" noChangeArrowheads="1" noChangeShapeType="1" noTextEdit="1"/>
              </p:cNvSpPr>
              <p:nvPr/>
            </p:nvSpPr>
            <p:spPr>
              <a:xfrm>
                <a:off x="6190419" y="2802826"/>
                <a:ext cx="3154774" cy="792012"/>
              </a:xfrm>
              <a:prstGeom prst="rect">
                <a:avLst/>
              </a:prstGeom>
              <a:blipFill rotWithShape="0">
                <a:blip r:embed="rId3"/>
                <a:stretch>
                  <a:fillRect/>
                </a:stretch>
              </a:blipFill>
              <a:ln>
                <a:solidFill>
                  <a:schemeClr val="accent6">
                    <a:lumMod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294161" y="4715320"/>
                <a:ext cx="6699719" cy="490071"/>
              </a:xfrm>
              <a:prstGeom prst="rect">
                <a:avLst/>
              </a:prstGeom>
              <a:solidFill>
                <a:schemeClr val="bg1"/>
              </a:solidFill>
              <a:ln>
                <a:solidFill>
                  <a:schemeClr val="accent6">
                    <a:lumMod val="50000"/>
                  </a:schemeClr>
                </a:solidFill>
              </a:ln>
            </p:spPr>
            <p:txBody>
              <a:bodyPr wrap="none">
                <a:spAutoFit/>
              </a:bodyPr>
              <a:lstStyle/>
              <a:p>
                <a14:m>
                  <m:oMath xmlns:m="http://schemas.openxmlformats.org/officeDocument/2006/math">
                    <m:r>
                      <a:rPr lang="en-US" altLang="ja-JP" sz="1600" b="0" i="1" smtClean="0">
                        <a:latin typeface="Cambria Math" panose="02040503050406030204" pitchFamily="18" charset="0"/>
                        <a:cs typeface="Phetsarath OT" charset="0"/>
                      </a:rPr>
                      <m:t>𝑁𝑃𝑉</m:t>
                    </m:r>
                    <m:r>
                      <a:rPr lang="en-US" altLang="ja-JP" sz="1600" b="0" i="1" smtClean="0">
                        <a:latin typeface="Cambria Math" panose="02040503050406030204" pitchFamily="18" charset="0"/>
                        <a:cs typeface="Phetsarath OT" charset="0"/>
                      </a:rPr>
                      <m:t>(</m:t>
                    </m:r>
                    <m:r>
                      <a:rPr lang="en-US" altLang="ja-JP" sz="1600" b="0" i="1" smtClean="0">
                        <a:latin typeface="Cambria Math"/>
                        <a:cs typeface="Phetsarath OT" charset="0"/>
                      </a:rPr>
                      <m:t>𝐵</m:t>
                    </m:r>
                    <m:r>
                      <a:rPr lang="en-US" altLang="ja-JP" sz="1600" b="0" i="1" smtClean="0">
                        <a:latin typeface="Cambria Math" panose="02040503050406030204" pitchFamily="18" charset="0"/>
                        <a:cs typeface="Phetsarath OT" charset="0"/>
                      </a:rPr>
                      <m:t>)=</m:t>
                    </m:r>
                    <m:nary>
                      <m:naryPr>
                        <m:chr m:val="∑"/>
                        <m:ctrlPr>
                          <a:rPr lang="en-US" altLang="ja-JP" sz="1600" b="0" i="1">
                            <a:latin typeface="Cambria Math" panose="02040503050406030204" pitchFamily="18" charset="0"/>
                            <a:cs typeface="Phetsarath OT" charset="0"/>
                          </a:rPr>
                        </m:ctrlPr>
                      </m:naryPr>
                      <m:sub>
                        <m:r>
                          <m:rPr>
                            <m:brk m:alnAt="23"/>
                          </m:rPr>
                          <a:rPr lang="en-US" altLang="ja-JP" sz="1600" b="0" i="1">
                            <a:latin typeface="Cambria Math" panose="02040503050406030204" pitchFamily="18" charset="0"/>
                            <a:cs typeface="Phetsarath OT" charset="0"/>
                          </a:rPr>
                          <m:t>𝑦</m:t>
                        </m:r>
                        <m:r>
                          <a:rPr lang="en-US" altLang="ja-JP" sz="1600" b="0" i="1">
                            <a:latin typeface="Cambria Math" panose="02040503050406030204" pitchFamily="18" charset="0"/>
                            <a:cs typeface="Phetsarath OT" charset="0"/>
                          </a:rPr>
                          <m:t>=</m:t>
                        </m:r>
                        <m:r>
                          <a:rPr lang="en-US" altLang="ja-JP" sz="1600" b="0" i="1">
                            <a:latin typeface="Cambria Math" panose="02040503050406030204" pitchFamily="18" charset="0"/>
                            <a:cs typeface="Phetsarath OT" charset="0"/>
                          </a:rPr>
                          <m:t>0</m:t>
                        </m:r>
                      </m:sub>
                      <m:sup>
                        <m:r>
                          <a:rPr lang="en-US" altLang="ja-JP" sz="1600" b="0" i="1">
                            <a:latin typeface="Cambria Math" panose="02040503050406030204" pitchFamily="18" charset="0"/>
                            <a:cs typeface="Phetsarath OT" charset="0"/>
                          </a:rPr>
                          <m:t>𝑛</m:t>
                        </m:r>
                      </m:sup>
                      <m:e>
                        <m:d>
                          <m:dPr>
                            <m:begChr m:val="["/>
                            <m:endChr m:val="]"/>
                            <m:ctrlPr>
                              <a:rPr lang="en-US" altLang="ja-JP" sz="1600" b="0" i="1">
                                <a:latin typeface="Cambria Math" panose="02040503050406030204" pitchFamily="18" charset="0"/>
                                <a:cs typeface="Phetsarath OT" charset="0"/>
                              </a:rPr>
                            </m:ctrlPr>
                          </m:dPr>
                          <m:e>
                            <m:f>
                              <m:fPr>
                                <m:ctrlPr>
                                  <a:rPr lang="en-US" altLang="ja-JP" sz="1600" b="0" i="1">
                                    <a:latin typeface="Cambria Math" panose="02040503050406030204" pitchFamily="18" charset="0"/>
                                    <a:cs typeface="Phetsarath OT" charset="0"/>
                                  </a:rPr>
                                </m:ctrlPr>
                              </m:fPr>
                              <m:num>
                                <m:sSub>
                                  <m:sSubPr>
                                    <m:ctrlPr>
                                      <a:rPr lang="en-US" altLang="ja-JP" sz="1600" b="0" i="1">
                                        <a:latin typeface="Cambria Math" panose="02040503050406030204" pitchFamily="18" charset="0"/>
                                        <a:cs typeface="Phetsarath OT" charset="0"/>
                                      </a:rPr>
                                    </m:ctrlPr>
                                  </m:sSubPr>
                                  <m:e>
                                    <m:r>
                                      <a:rPr lang="en-US" altLang="ja-JP" sz="1600" b="0" i="1">
                                        <a:latin typeface="Cambria Math" panose="02040503050406030204" pitchFamily="18" charset="0"/>
                                        <a:cs typeface="Phetsarath OT" charset="0"/>
                                      </a:rPr>
                                      <m:t>𝑅</m:t>
                                    </m:r>
                                  </m:e>
                                  <m:sub>
                                    <m:r>
                                      <a:rPr lang="en-US" altLang="ja-JP" sz="1600" b="0" i="1">
                                        <a:latin typeface="Cambria Math" panose="02040503050406030204" pitchFamily="18" charset="0"/>
                                        <a:cs typeface="Phetsarath OT" charset="0"/>
                                      </a:rPr>
                                      <m:t>𝑦</m:t>
                                    </m:r>
                                  </m:sub>
                                </m:sSub>
                              </m:num>
                              <m:den>
                                <m:sSup>
                                  <m:sSupPr>
                                    <m:ctrlPr>
                                      <a:rPr lang="en-US" altLang="ja-JP" sz="1600" b="0" i="1">
                                        <a:latin typeface="Cambria Math" panose="02040503050406030204" pitchFamily="18" charset="0"/>
                                        <a:cs typeface="Phetsarath OT" charset="0"/>
                                      </a:rPr>
                                    </m:ctrlPr>
                                  </m:sSupPr>
                                  <m:e>
                                    <m:r>
                                      <a:rPr lang="en-US" altLang="ja-JP" sz="1600" b="0" i="1">
                                        <a:latin typeface="Cambria Math" panose="02040503050406030204" pitchFamily="18" charset="0"/>
                                        <a:cs typeface="Phetsarath OT" charset="0"/>
                                      </a:rPr>
                                      <m:t>(</m:t>
                                    </m:r>
                                    <m:r>
                                      <a:rPr lang="en-US" altLang="ja-JP" sz="1600" b="0" i="1">
                                        <a:latin typeface="Cambria Math" panose="02040503050406030204" pitchFamily="18" charset="0"/>
                                        <a:cs typeface="Phetsarath OT" charset="0"/>
                                      </a:rPr>
                                      <m:t>1</m:t>
                                    </m:r>
                                    <m:r>
                                      <a:rPr lang="en-US" altLang="ja-JP" sz="1600" b="0" i="1">
                                        <a:latin typeface="Cambria Math" panose="02040503050406030204" pitchFamily="18" charset="0"/>
                                        <a:cs typeface="Phetsarath OT" charset="0"/>
                                      </a:rPr>
                                      <m:t>+</m:t>
                                    </m:r>
                                    <m:r>
                                      <a:rPr lang="en-US" altLang="ja-JP" sz="1600" b="0" i="1">
                                        <a:latin typeface="Cambria Math" panose="02040503050406030204" pitchFamily="18" charset="0"/>
                                        <a:cs typeface="Phetsarath OT" charset="0"/>
                                      </a:rPr>
                                      <m:t>𝑟</m:t>
                                    </m:r>
                                    <m:r>
                                      <a:rPr lang="en-US" altLang="ja-JP" sz="1600" b="0" i="1">
                                        <a:latin typeface="Cambria Math" panose="02040503050406030204" pitchFamily="18" charset="0"/>
                                        <a:cs typeface="Phetsarath OT" charset="0"/>
                                      </a:rPr>
                                      <m:t>)</m:t>
                                    </m:r>
                                  </m:e>
                                  <m:sup>
                                    <m:r>
                                      <a:rPr lang="en-US" altLang="ja-JP" sz="1600" b="0" i="1">
                                        <a:latin typeface="Cambria Math" panose="02040503050406030204" pitchFamily="18" charset="0"/>
                                        <a:cs typeface="Phetsarath OT" charset="0"/>
                                      </a:rPr>
                                      <m:t>𝑦</m:t>
                                    </m:r>
                                  </m:sup>
                                </m:sSup>
                              </m:den>
                            </m:f>
                            <m:r>
                              <a:rPr lang="en-US" altLang="ja-JP" sz="1600" b="0" i="1">
                                <a:latin typeface="Cambria Math" panose="02040503050406030204" pitchFamily="18" charset="0"/>
                                <a:cs typeface="Phetsarath OT" charset="0"/>
                              </a:rPr>
                              <m:t>−</m:t>
                            </m:r>
                            <m:f>
                              <m:fPr>
                                <m:ctrlPr>
                                  <a:rPr lang="en-US" altLang="ja-JP" sz="1600" b="0" i="1">
                                    <a:latin typeface="Cambria Math" panose="02040503050406030204" pitchFamily="18" charset="0"/>
                                    <a:cs typeface="Phetsarath OT" charset="0"/>
                                  </a:rPr>
                                </m:ctrlPr>
                              </m:fPr>
                              <m:num>
                                <m:sSub>
                                  <m:sSubPr>
                                    <m:ctrlPr>
                                      <a:rPr lang="en-US" altLang="ja-JP" sz="1600" b="0" i="1">
                                        <a:latin typeface="Cambria Math" panose="02040503050406030204" pitchFamily="18" charset="0"/>
                                        <a:cs typeface="Phetsarath OT" charset="0"/>
                                      </a:rPr>
                                    </m:ctrlPr>
                                  </m:sSubPr>
                                  <m:e>
                                    <m:r>
                                      <a:rPr lang="en-US" altLang="ja-JP" sz="1600" b="0" i="1">
                                        <a:latin typeface="Cambria Math" panose="02040503050406030204" pitchFamily="18" charset="0"/>
                                        <a:cs typeface="Phetsarath OT" charset="0"/>
                                      </a:rPr>
                                      <m:t>𝐶</m:t>
                                    </m:r>
                                  </m:e>
                                  <m:sub>
                                    <m:r>
                                      <a:rPr lang="en-US" altLang="ja-JP" sz="1600" b="0" i="1">
                                        <a:latin typeface="Cambria Math" panose="02040503050406030204" pitchFamily="18" charset="0"/>
                                        <a:cs typeface="Phetsarath OT" charset="0"/>
                                      </a:rPr>
                                      <m:t>𝑦</m:t>
                                    </m:r>
                                  </m:sub>
                                </m:sSub>
                              </m:num>
                              <m:den>
                                <m:sSup>
                                  <m:sSupPr>
                                    <m:ctrlPr>
                                      <a:rPr lang="en-US" altLang="ja-JP" sz="1600" b="0" i="1">
                                        <a:latin typeface="Cambria Math" panose="02040503050406030204" pitchFamily="18" charset="0"/>
                                        <a:cs typeface="Phetsarath OT" charset="0"/>
                                      </a:rPr>
                                    </m:ctrlPr>
                                  </m:sSupPr>
                                  <m:e>
                                    <m:r>
                                      <a:rPr lang="en-US" altLang="ja-JP" sz="1600" b="0" i="1">
                                        <a:latin typeface="Cambria Math" panose="02040503050406030204" pitchFamily="18" charset="0"/>
                                        <a:cs typeface="Phetsarath OT" charset="0"/>
                                      </a:rPr>
                                      <m:t>(</m:t>
                                    </m:r>
                                    <m:r>
                                      <a:rPr lang="en-US" altLang="ja-JP" sz="1600" b="0" i="1">
                                        <a:latin typeface="Cambria Math" panose="02040503050406030204" pitchFamily="18" charset="0"/>
                                        <a:cs typeface="Phetsarath OT" charset="0"/>
                                      </a:rPr>
                                      <m:t>1</m:t>
                                    </m:r>
                                    <m:r>
                                      <a:rPr lang="en-US" altLang="ja-JP" sz="1600" b="0" i="1">
                                        <a:latin typeface="Cambria Math" panose="02040503050406030204" pitchFamily="18" charset="0"/>
                                        <a:cs typeface="Phetsarath OT" charset="0"/>
                                      </a:rPr>
                                      <m:t>+</m:t>
                                    </m:r>
                                    <m:r>
                                      <a:rPr lang="en-US" altLang="ja-JP" sz="1600" b="0" i="1">
                                        <a:latin typeface="Cambria Math" panose="02040503050406030204" pitchFamily="18" charset="0"/>
                                        <a:cs typeface="Phetsarath OT" charset="0"/>
                                      </a:rPr>
                                      <m:t>𝑟</m:t>
                                    </m:r>
                                    <m:r>
                                      <a:rPr lang="en-US" altLang="ja-JP" sz="1600" b="0" i="1">
                                        <a:latin typeface="Cambria Math" panose="02040503050406030204" pitchFamily="18" charset="0"/>
                                        <a:cs typeface="Phetsarath OT" charset="0"/>
                                      </a:rPr>
                                      <m:t>)</m:t>
                                    </m:r>
                                  </m:e>
                                  <m:sup>
                                    <m:r>
                                      <a:rPr lang="en-US" altLang="ja-JP" sz="1600" b="0" i="1">
                                        <a:latin typeface="Cambria Math" panose="02040503050406030204" pitchFamily="18" charset="0"/>
                                        <a:cs typeface="Phetsarath OT" charset="0"/>
                                      </a:rPr>
                                      <m:t>𝑦</m:t>
                                    </m:r>
                                  </m:sup>
                                </m:sSup>
                              </m:den>
                            </m:f>
                          </m:e>
                        </m:d>
                      </m:e>
                    </m:nary>
                  </m:oMath>
                </a14:m>
                <a:r>
                  <a:rPr lang="en-US" sz="1600" dirty="0"/>
                  <a:t>=</a:t>
                </a:r>
                <a14:m>
                  <m:oMath xmlns:m="http://schemas.openxmlformats.org/officeDocument/2006/math">
                    <m:f>
                      <m:fPr>
                        <m:ctrlPr>
                          <a:rPr lang="en-US" altLang="ja-JP" sz="1600" b="0" i="1">
                            <a:latin typeface="Cambria Math" panose="02040503050406030204" pitchFamily="18" charset="0"/>
                            <a:cs typeface="Phetsarath OT" charset="0"/>
                          </a:rPr>
                        </m:ctrlPr>
                      </m:fPr>
                      <m:num>
                        <m:r>
                          <a:rPr lang="en-US" altLang="ja-JP" sz="1600" b="0" i="1" smtClean="0">
                            <a:latin typeface="Cambria Math"/>
                            <a:cs typeface="Phetsarath OT" charset="0"/>
                          </a:rPr>
                          <m:t>3</m:t>
                        </m:r>
                        <m:r>
                          <a:rPr lang="en-US" altLang="ja-JP" sz="1600" b="0" i="1" smtClean="0">
                            <a:latin typeface="Cambria Math"/>
                            <a:cs typeface="Phetsarath OT" charset="0"/>
                          </a:rPr>
                          <m:t>,</m:t>
                        </m:r>
                        <m:r>
                          <a:rPr lang="en-US" altLang="ja-JP" sz="1600" b="0" i="1" smtClean="0">
                            <a:latin typeface="Cambria Math"/>
                            <a:cs typeface="Phetsarath OT" charset="0"/>
                          </a:rPr>
                          <m:t>500</m:t>
                        </m:r>
                      </m:num>
                      <m:den>
                        <m:sSup>
                          <m:sSupPr>
                            <m:ctrlPr>
                              <a:rPr lang="en-US" altLang="ja-JP" sz="1600" b="0" i="1">
                                <a:latin typeface="Cambria Math" panose="02040503050406030204" pitchFamily="18" charset="0"/>
                                <a:cs typeface="Phetsarath OT" charset="0"/>
                              </a:rPr>
                            </m:ctrlPr>
                          </m:sSupPr>
                          <m:e>
                            <m:r>
                              <a:rPr lang="en-US" altLang="ja-JP" sz="1600" b="0" i="1">
                                <a:latin typeface="Cambria Math" panose="02040503050406030204" pitchFamily="18" charset="0"/>
                                <a:cs typeface="Phetsarath OT" charset="0"/>
                              </a:rPr>
                              <m:t>(</m:t>
                            </m:r>
                            <m:r>
                              <a:rPr lang="en-US" altLang="ja-JP" sz="1600" b="0" i="1">
                                <a:latin typeface="Cambria Math" panose="02040503050406030204" pitchFamily="18" charset="0"/>
                                <a:cs typeface="Phetsarath OT" charset="0"/>
                              </a:rPr>
                              <m:t>1</m:t>
                            </m:r>
                            <m:r>
                              <a:rPr lang="en-US" altLang="ja-JP" sz="1600" b="0" i="1" smtClean="0">
                                <a:latin typeface="Cambria Math" panose="02040503050406030204" pitchFamily="18" charset="0"/>
                                <a:cs typeface="Phetsarath OT" charset="0"/>
                              </a:rPr>
                              <m:t>.</m:t>
                            </m:r>
                            <m:r>
                              <a:rPr lang="en-US" altLang="ja-JP" sz="1600" b="0" i="1" smtClean="0">
                                <a:latin typeface="Cambria Math" panose="02040503050406030204" pitchFamily="18" charset="0"/>
                                <a:cs typeface="Phetsarath OT" charset="0"/>
                              </a:rPr>
                              <m:t>07</m:t>
                            </m:r>
                            <m:r>
                              <a:rPr lang="en-US" altLang="ja-JP" sz="1600" b="0" i="1">
                                <a:latin typeface="Cambria Math" panose="02040503050406030204" pitchFamily="18" charset="0"/>
                                <a:cs typeface="Phetsarath OT" charset="0"/>
                              </a:rPr>
                              <m:t>)</m:t>
                            </m:r>
                          </m:e>
                          <m:sup>
                            <m:r>
                              <a:rPr lang="en-US" altLang="ja-JP" sz="1600" b="0" i="1" smtClean="0">
                                <a:latin typeface="Cambria Math" panose="02040503050406030204" pitchFamily="18" charset="0"/>
                                <a:cs typeface="Phetsarath OT" charset="0"/>
                              </a:rPr>
                              <m:t>30</m:t>
                            </m:r>
                          </m:sup>
                        </m:sSup>
                      </m:den>
                    </m:f>
                    <m:r>
                      <a:rPr lang="en-US" altLang="ja-JP" sz="1600" b="0" i="1" smtClean="0">
                        <a:latin typeface="Cambria Math" panose="02040503050406030204" pitchFamily="18" charset="0"/>
                        <a:cs typeface="Phetsarath OT" charset="0"/>
                      </a:rPr>
                      <m:t>+</m:t>
                    </m:r>
                    <m:f>
                      <m:fPr>
                        <m:ctrlPr>
                          <a:rPr lang="en-US" altLang="ja-JP" sz="1600" b="0" i="1">
                            <a:latin typeface="Cambria Math" panose="02040503050406030204" pitchFamily="18" charset="0"/>
                            <a:cs typeface="Phetsarath OT" charset="0"/>
                          </a:rPr>
                        </m:ctrlPr>
                      </m:fPr>
                      <m:num>
                        <m:r>
                          <a:rPr lang="en-US" altLang="ja-JP" sz="1600" b="0" i="1" smtClean="0">
                            <a:latin typeface="Cambria Math"/>
                            <a:cs typeface="Phetsarath OT" charset="0"/>
                          </a:rPr>
                          <m:t>9</m:t>
                        </m:r>
                        <m:r>
                          <a:rPr lang="en-US" altLang="ja-JP" sz="1600" b="0" i="1">
                            <a:latin typeface="Cambria Math" panose="02040503050406030204" pitchFamily="18" charset="0"/>
                            <a:cs typeface="Phetsarath OT" charset="0"/>
                          </a:rPr>
                          <m:t>00</m:t>
                        </m:r>
                      </m:num>
                      <m:den>
                        <m:sSup>
                          <m:sSupPr>
                            <m:ctrlPr>
                              <a:rPr lang="en-US" altLang="ja-JP" sz="1600" b="0" i="1">
                                <a:latin typeface="Cambria Math" panose="02040503050406030204" pitchFamily="18" charset="0"/>
                                <a:cs typeface="Phetsarath OT" charset="0"/>
                              </a:rPr>
                            </m:ctrlPr>
                          </m:sSupPr>
                          <m:e>
                            <m:r>
                              <a:rPr lang="en-US" altLang="ja-JP" sz="1600" b="0" i="1">
                                <a:latin typeface="Cambria Math" panose="02040503050406030204" pitchFamily="18" charset="0"/>
                                <a:cs typeface="Phetsarath OT" charset="0"/>
                              </a:rPr>
                              <m:t>(</m:t>
                            </m:r>
                            <m:r>
                              <a:rPr lang="en-US" altLang="ja-JP" sz="1600" b="0" i="1">
                                <a:latin typeface="Cambria Math" panose="02040503050406030204" pitchFamily="18" charset="0"/>
                                <a:cs typeface="Phetsarath OT" charset="0"/>
                              </a:rPr>
                              <m:t>1</m:t>
                            </m:r>
                            <m:r>
                              <a:rPr lang="en-US" altLang="ja-JP" sz="1600" b="0" i="1">
                                <a:latin typeface="Cambria Math" panose="02040503050406030204" pitchFamily="18" charset="0"/>
                                <a:cs typeface="Phetsarath OT" charset="0"/>
                              </a:rPr>
                              <m:t>.</m:t>
                            </m:r>
                            <m:r>
                              <a:rPr lang="en-US" altLang="ja-JP" sz="1600" b="0" i="1">
                                <a:latin typeface="Cambria Math" panose="02040503050406030204" pitchFamily="18" charset="0"/>
                                <a:cs typeface="Phetsarath OT" charset="0"/>
                              </a:rPr>
                              <m:t>07</m:t>
                            </m:r>
                            <m:r>
                              <a:rPr lang="en-US" altLang="ja-JP" sz="1600" b="0" i="1">
                                <a:latin typeface="Cambria Math" panose="02040503050406030204" pitchFamily="18" charset="0"/>
                                <a:cs typeface="Phetsarath OT" charset="0"/>
                              </a:rPr>
                              <m:t>)</m:t>
                            </m:r>
                          </m:e>
                          <m:sup>
                            <m:r>
                              <a:rPr lang="en-US" altLang="ja-JP" sz="1600" b="0" i="1" smtClean="0">
                                <a:latin typeface="Cambria Math"/>
                                <a:cs typeface="Phetsarath OT" charset="0"/>
                              </a:rPr>
                              <m:t>8</m:t>
                            </m:r>
                          </m:sup>
                        </m:sSup>
                      </m:den>
                    </m:f>
                    <m:r>
                      <a:rPr lang="en-US" altLang="ja-JP" sz="1600" b="0" i="1">
                        <a:latin typeface="Cambria Math" panose="02040503050406030204" pitchFamily="18" charset="0"/>
                        <a:cs typeface="Phetsarath OT" charset="0"/>
                      </a:rPr>
                      <m:t>−</m:t>
                    </m:r>
                    <m:f>
                      <m:fPr>
                        <m:ctrlPr>
                          <a:rPr lang="en-US" altLang="ja-JP" sz="1600" b="0" i="1">
                            <a:latin typeface="Cambria Math" panose="02040503050406030204" pitchFamily="18" charset="0"/>
                            <a:cs typeface="Phetsarath OT" charset="0"/>
                          </a:rPr>
                        </m:ctrlPr>
                      </m:fPr>
                      <m:num>
                        <m:r>
                          <a:rPr lang="en-US" altLang="ja-JP" sz="1600" b="0" i="1" smtClean="0">
                            <a:latin typeface="Cambria Math"/>
                            <a:cs typeface="Phetsarath OT" charset="0"/>
                          </a:rPr>
                          <m:t>1</m:t>
                        </m:r>
                        <m:r>
                          <a:rPr lang="en-US" altLang="ja-JP" sz="1600" b="0" i="1">
                            <a:latin typeface="Cambria Math" panose="02040503050406030204" pitchFamily="18" charset="0"/>
                            <a:cs typeface="Phetsarath OT" charset="0"/>
                          </a:rPr>
                          <m:t>00</m:t>
                        </m:r>
                      </m:num>
                      <m:den>
                        <m:sSup>
                          <m:sSupPr>
                            <m:ctrlPr>
                              <a:rPr lang="en-US" altLang="ja-JP" sz="1600" b="0" i="1">
                                <a:latin typeface="Cambria Math" panose="02040503050406030204" pitchFamily="18" charset="0"/>
                                <a:cs typeface="Phetsarath OT" charset="0"/>
                              </a:rPr>
                            </m:ctrlPr>
                          </m:sSupPr>
                          <m:e>
                            <m:d>
                              <m:dPr>
                                <m:ctrlPr>
                                  <a:rPr lang="en-US" altLang="ja-JP" sz="1600" b="0" i="1">
                                    <a:latin typeface="Cambria Math" panose="02040503050406030204" pitchFamily="18" charset="0"/>
                                    <a:cs typeface="Phetsarath OT" charset="0"/>
                                  </a:rPr>
                                </m:ctrlPr>
                              </m:dPr>
                              <m:e>
                                <m:r>
                                  <a:rPr lang="en-US" altLang="ja-JP" sz="1600" b="0" i="1">
                                    <a:latin typeface="Cambria Math" panose="02040503050406030204" pitchFamily="18" charset="0"/>
                                    <a:cs typeface="Phetsarath OT" charset="0"/>
                                  </a:rPr>
                                  <m:t>1</m:t>
                                </m:r>
                                <m:r>
                                  <a:rPr lang="en-US" altLang="ja-JP" sz="1600" b="0" i="1">
                                    <a:latin typeface="Cambria Math" panose="02040503050406030204" pitchFamily="18" charset="0"/>
                                    <a:cs typeface="Phetsarath OT" charset="0"/>
                                  </a:rPr>
                                  <m:t>.</m:t>
                                </m:r>
                                <m:r>
                                  <a:rPr lang="en-US" altLang="ja-JP" sz="1600" b="0" i="1">
                                    <a:latin typeface="Cambria Math" panose="02040503050406030204" pitchFamily="18" charset="0"/>
                                    <a:cs typeface="Phetsarath OT" charset="0"/>
                                  </a:rPr>
                                  <m:t>07</m:t>
                                </m:r>
                              </m:e>
                            </m:d>
                          </m:e>
                          <m:sup>
                            <m:r>
                              <a:rPr lang="en-US" altLang="ja-JP" sz="1600" b="0" i="1" smtClean="0">
                                <a:latin typeface="Cambria Math" panose="02040503050406030204" pitchFamily="18" charset="0"/>
                                <a:cs typeface="Phetsarath OT" charset="0"/>
                              </a:rPr>
                              <m:t>5</m:t>
                            </m:r>
                          </m:sup>
                        </m:sSup>
                      </m:den>
                    </m:f>
                    <m:r>
                      <a:rPr lang="en-US" altLang="ja-JP" sz="1600" b="0" i="1" smtClean="0">
                        <a:latin typeface="Cambria Math" panose="02040503050406030204" pitchFamily="18" charset="0"/>
                        <a:cs typeface="Phetsarath OT" charset="0"/>
                      </a:rPr>
                      <m:t>−</m:t>
                    </m:r>
                    <m:f>
                      <m:fPr>
                        <m:ctrlPr>
                          <a:rPr lang="en-US" altLang="ja-JP" sz="1600" i="1">
                            <a:latin typeface="Cambria Math" panose="02040503050406030204" pitchFamily="18" charset="0"/>
                            <a:cs typeface="Phetsarath OT" charset="0"/>
                          </a:rPr>
                        </m:ctrlPr>
                      </m:fPr>
                      <m:num>
                        <m:r>
                          <a:rPr lang="en-US" altLang="ja-JP" sz="1600" b="0" i="1" smtClean="0">
                            <a:latin typeface="Cambria Math"/>
                            <a:cs typeface="Phetsarath OT" charset="0"/>
                          </a:rPr>
                          <m:t>3</m:t>
                        </m:r>
                        <m:r>
                          <a:rPr lang="en-US" altLang="ja-JP" sz="1600" i="1" smtClean="0">
                            <a:latin typeface="Cambria Math" panose="02040503050406030204" pitchFamily="18" charset="0"/>
                            <a:cs typeface="Phetsarath OT" charset="0"/>
                          </a:rPr>
                          <m:t>0</m:t>
                        </m:r>
                        <m:r>
                          <a:rPr lang="en-US" altLang="ja-JP" sz="1600" i="1">
                            <a:latin typeface="Cambria Math" panose="02040503050406030204" pitchFamily="18" charset="0"/>
                            <a:cs typeface="Phetsarath OT" charset="0"/>
                          </a:rPr>
                          <m:t>0</m:t>
                        </m:r>
                      </m:num>
                      <m:den>
                        <m:sSup>
                          <m:sSupPr>
                            <m:ctrlPr>
                              <a:rPr lang="en-US" altLang="ja-JP" sz="1600" i="1">
                                <a:latin typeface="Cambria Math" panose="02040503050406030204" pitchFamily="18" charset="0"/>
                                <a:cs typeface="Phetsarath OT" charset="0"/>
                              </a:rPr>
                            </m:ctrlPr>
                          </m:sSupPr>
                          <m:e>
                            <m:d>
                              <m:dPr>
                                <m:ctrlPr>
                                  <a:rPr lang="en-US" altLang="ja-JP" sz="1600" i="1">
                                    <a:latin typeface="Cambria Math" panose="02040503050406030204" pitchFamily="18" charset="0"/>
                                    <a:cs typeface="Phetsarath OT" charset="0"/>
                                  </a:rPr>
                                </m:ctrlPr>
                              </m:dPr>
                              <m:e>
                                <m:r>
                                  <a:rPr lang="en-US" altLang="ja-JP" sz="1600" i="1">
                                    <a:latin typeface="Cambria Math" panose="02040503050406030204" pitchFamily="18" charset="0"/>
                                    <a:cs typeface="Phetsarath OT" charset="0"/>
                                  </a:rPr>
                                  <m:t>1</m:t>
                                </m:r>
                                <m:r>
                                  <a:rPr lang="en-US" altLang="ja-JP" sz="1600" i="1">
                                    <a:latin typeface="Cambria Math" panose="02040503050406030204" pitchFamily="18" charset="0"/>
                                    <a:cs typeface="Phetsarath OT" charset="0"/>
                                  </a:rPr>
                                  <m:t>.</m:t>
                                </m:r>
                                <m:r>
                                  <a:rPr lang="en-US" altLang="ja-JP" sz="1600" i="1">
                                    <a:latin typeface="Cambria Math" panose="02040503050406030204" pitchFamily="18" charset="0"/>
                                    <a:cs typeface="Phetsarath OT" charset="0"/>
                                  </a:rPr>
                                  <m:t>07</m:t>
                                </m:r>
                              </m:e>
                            </m:d>
                          </m:e>
                          <m:sup>
                            <m:r>
                              <a:rPr lang="en-US" altLang="ja-JP" sz="1600" b="0" i="1" smtClean="0">
                                <a:latin typeface="Cambria Math"/>
                                <a:cs typeface="Phetsarath OT" charset="0"/>
                              </a:rPr>
                              <m:t>0</m:t>
                            </m:r>
                          </m:sup>
                        </m:sSup>
                      </m:den>
                    </m:f>
                    <m:r>
                      <a:rPr lang="en-US" altLang="ja-JP" sz="1600" b="0" i="1" smtClean="0">
                        <a:latin typeface="Cambria Math" panose="02040503050406030204" pitchFamily="18" charset="0"/>
                        <a:ea typeface="Cambria Math" panose="02040503050406030204" pitchFamily="18" charset="0"/>
                        <a:cs typeface="Phetsarath OT" charset="0"/>
                      </a:rPr>
                      <m:t>≈$</m:t>
                    </m:r>
                    <m:r>
                      <a:rPr lang="en-US" altLang="ja-JP" sz="1600" b="0" i="1" smtClean="0">
                        <a:latin typeface="Cambria Math"/>
                        <a:ea typeface="Cambria Math" panose="02040503050406030204" pitchFamily="18" charset="0"/>
                        <a:cs typeface="Phetsarath OT" charset="0"/>
                      </a:rPr>
                      <m:t>6</m:t>
                    </m:r>
                    <m:r>
                      <a:rPr lang="en-US" altLang="ja-JP" sz="1600" b="0" i="1" smtClean="0">
                        <a:latin typeface="Cambria Math" panose="02040503050406030204" pitchFamily="18" charset="0"/>
                        <a:ea typeface="Cambria Math" panose="02040503050406030204" pitchFamily="18" charset="0"/>
                        <a:cs typeface="Phetsarath OT" charset="0"/>
                      </a:rPr>
                      <m:t>1</m:t>
                    </m:r>
                  </m:oMath>
                </a14:m>
                <a:r>
                  <a:rPr lang="en-US" sz="1600" dirty="0"/>
                  <a:t>2</a:t>
                </a:r>
              </a:p>
            </p:txBody>
          </p:sp>
        </mc:Choice>
        <mc:Fallback xmlns="">
          <p:sp>
            <p:nvSpPr>
              <p:cNvPr id="12" name="Rectangle 11"/>
              <p:cNvSpPr>
                <a:spLocks noRot="1" noChangeAspect="1" noMove="1" noResize="1" noEditPoints="1" noAdjustHandles="1" noChangeArrowheads="1" noChangeShapeType="1" noTextEdit="1"/>
              </p:cNvSpPr>
              <p:nvPr/>
            </p:nvSpPr>
            <p:spPr>
              <a:xfrm>
                <a:off x="2294161" y="4715320"/>
                <a:ext cx="6699719" cy="490071"/>
              </a:xfrm>
              <a:prstGeom prst="rect">
                <a:avLst/>
              </a:prstGeom>
              <a:blipFill rotWithShape="0">
                <a:blip r:embed="rId4"/>
                <a:stretch>
                  <a:fillRect t="-62195" b="-103659"/>
                </a:stretch>
              </a:blipFill>
              <a:ln>
                <a:solidFill>
                  <a:schemeClr val="accent6">
                    <a:lumMod val="50000"/>
                  </a:schemeClr>
                </a:solidFill>
              </a:ln>
            </p:spPr>
            <p:txBody>
              <a:bodyPr/>
              <a:lstStyle/>
              <a:p>
                <a:r>
                  <a:rPr lang="en-US">
                    <a:noFill/>
                  </a:rPr>
                  <a:t> </a:t>
                </a:r>
              </a:p>
            </p:txBody>
          </p:sp>
        </mc:Fallback>
      </mc:AlternateContent>
      <p:sp>
        <p:nvSpPr>
          <p:cNvPr id="13" name="Rectangle 12"/>
          <p:cNvSpPr/>
          <p:nvPr/>
        </p:nvSpPr>
        <p:spPr>
          <a:xfrm>
            <a:off x="6190419" y="2406236"/>
            <a:ext cx="1491114" cy="307777"/>
          </a:xfrm>
          <a:prstGeom prst="rect">
            <a:avLst/>
          </a:prstGeom>
        </p:spPr>
        <p:txBody>
          <a:bodyPr wrap="none">
            <a:spAutoFit/>
          </a:bodyPr>
          <a:lstStyle/>
          <a:p>
            <a:r>
              <a:rPr lang="en-US" sz="1400" dirty="0" err="1">
                <a:latin typeface="Phetsarath OT" charset="0"/>
                <a:cs typeface="Phetsarath OT" charset="0"/>
              </a:rPr>
              <a:t>ໂດຍນຳໃຊ້ສູດ</a:t>
            </a:r>
            <a:r>
              <a:rPr lang="en-US" sz="1400" dirty="0">
                <a:latin typeface="Phetsarath OT" charset="0"/>
                <a:cs typeface="Phetsarath OT" charset="0"/>
              </a:rPr>
              <a:t> NPV:</a:t>
            </a:r>
            <a:endParaRPr lang="en-US" sz="1400" dirty="0"/>
          </a:p>
        </p:txBody>
      </p:sp>
      <p:sp>
        <p:nvSpPr>
          <p:cNvPr id="14" name="Rectangle 13"/>
          <p:cNvSpPr/>
          <p:nvPr/>
        </p:nvSpPr>
        <p:spPr>
          <a:xfrm>
            <a:off x="1836961" y="4266718"/>
            <a:ext cx="2856432" cy="307777"/>
          </a:xfrm>
          <a:prstGeom prst="rect">
            <a:avLst/>
          </a:prstGeom>
          <a:solidFill>
            <a:schemeClr val="bg1"/>
          </a:solidFill>
          <a:ln>
            <a:solidFill>
              <a:schemeClr val="accent6">
                <a:lumMod val="50000"/>
              </a:schemeClr>
            </a:solidFill>
          </a:ln>
        </p:spPr>
        <p:txBody>
          <a:bodyPr wrap="square">
            <a:spAutoFit/>
          </a:bodyPr>
          <a:lstStyle/>
          <a:p>
            <a:r>
              <a:rPr lang="en-US" sz="1400" dirty="0" err="1">
                <a:latin typeface="Phetsarath OT" charset="0"/>
                <a:cs typeface="Phetsarath OT" charset="0"/>
              </a:rPr>
              <a:t>ເພື່ອຄິດໄລ</a:t>
            </a:r>
            <a:r>
              <a:rPr lang="en-US" sz="1400" dirty="0">
                <a:latin typeface="Phetsarath OT" charset="0"/>
                <a:cs typeface="Phetsarath OT" charset="0"/>
              </a:rPr>
              <a:t>່ NPV </a:t>
            </a:r>
            <a:r>
              <a:rPr lang="en-US" sz="1400" dirty="0" err="1">
                <a:latin typeface="Phetsarath OT" charset="0"/>
                <a:cs typeface="Phetsarath OT" charset="0"/>
              </a:rPr>
              <a:t>ຂອງໂຄງການ</a:t>
            </a:r>
            <a:r>
              <a:rPr lang="en-US" sz="1400" dirty="0">
                <a:latin typeface="Phetsarath OT" charset="0"/>
                <a:cs typeface="Phetsarath OT" charset="0"/>
              </a:rPr>
              <a:t> B:</a:t>
            </a:r>
            <a:endParaRPr lang="en-US" sz="1400" dirty="0"/>
          </a:p>
        </p:txBody>
      </p:sp>
      <p:sp>
        <p:nvSpPr>
          <p:cNvPr id="15" name="Rectangle 14"/>
          <p:cNvSpPr/>
          <p:nvPr/>
        </p:nvSpPr>
        <p:spPr>
          <a:xfrm>
            <a:off x="4754764" y="4266717"/>
            <a:ext cx="5293437" cy="307777"/>
          </a:xfrm>
          <a:prstGeom prst="rect">
            <a:avLst/>
          </a:prstGeom>
        </p:spPr>
        <p:txBody>
          <a:bodyPr wrap="none">
            <a:spAutoFit/>
          </a:bodyPr>
          <a:lstStyle/>
          <a:p>
            <a:r>
              <a:rPr lang="en-US" sz="1400" dirty="0" err="1">
                <a:latin typeface="Phetsarath OT" charset="0"/>
                <a:cs typeface="Phetsarath OT" charset="0"/>
              </a:rPr>
              <a:t>ຊື່ງວ່າ</a:t>
            </a:r>
            <a:r>
              <a:rPr lang="en-US" sz="1400" dirty="0">
                <a:latin typeface="Phetsarath OT" charset="0"/>
                <a:cs typeface="Phetsarath OT" charset="0"/>
              </a:rPr>
              <a:t>: r=7%,C0=-$300, C0=-$ 100; C8=-$900; and R30=$7,700</a:t>
            </a:r>
            <a:endParaRPr lang="en-US" sz="1400" dirty="0"/>
          </a:p>
        </p:txBody>
      </p:sp>
      <p:sp>
        <p:nvSpPr>
          <p:cNvPr id="16" name="Rectangle 15"/>
          <p:cNvSpPr/>
          <p:nvPr/>
        </p:nvSpPr>
        <p:spPr>
          <a:xfrm>
            <a:off x="2330456" y="5207877"/>
            <a:ext cx="6096000" cy="646331"/>
          </a:xfrm>
          <a:prstGeom prst="rect">
            <a:avLst/>
          </a:prstGeom>
        </p:spPr>
        <p:txBody>
          <a:bodyPr>
            <a:spAutoFit/>
          </a:bodyPr>
          <a:lstStyle/>
          <a:p>
            <a:r>
              <a:rPr lang="en-US" dirty="0">
                <a:latin typeface="Phetsarath OT" charset="0"/>
                <a:cs typeface="Phetsarath OT" charset="0"/>
              </a:rPr>
              <a:t>“</a:t>
            </a:r>
            <a:r>
              <a:rPr lang="en-US" dirty="0" err="1">
                <a:latin typeface="Phetsarath OT" charset="0"/>
                <a:cs typeface="Phetsarath OT" charset="0"/>
              </a:rPr>
              <a:t>ນີ້ກໍ່ໝາຍຄວາມວ່າ</a:t>
            </a:r>
            <a:r>
              <a:rPr lang="en-US" dirty="0">
                <a:latin typeface="Phetsarath OT" charset="0"/>
                <a:cs typeface="Phetsarath OT" charset="0"/>
              </a:rPr>
              <a:t> </a:t>
            </a:r>
            <a:r>
              <a:rPr lang="en-US" dirty="0" err="1">
                <a:solidFill>
                  <a:srgbClr val="FF0000"/>
                </a:solidFill>
                <a:latin typeface="Phetsarath OT" charset="0"/>
                <a:cs typeface="Phetsarath OT" charset="0"/>
              </a:rPr>
              <a:t>ນັກລົງທືນສາມາດຈ່າຍຮອດ</a:t>
            </a:r>
            <a:r>
              <a:rPr lang="en-US" dirty="0">
                <a:solidFill>
                  <a:srgbClr val="FF0000"/>
                </a:solidFill>
                <a:latin typeface="Phetsarath OT" charset="0"/>
                <a:cs typeface="Phetsarath OT" charset="0"/>
              </a:rPr>
              <a:t> $612 </a:t>
            </a:r>
            <a:r>
              <a:rPr lang="en-US" dirty="0" err="1">
                <a:solidFill>
                  <a:srgbClr val="FF0000"/>
                </a:solidFill>
                <a:latin typeface="Phetsarath OT" charset="0"/>
                <a:cs typeface="Phetsarath OT" charset="0"/>
              </a:rPr>
              <a:t>ອີກ</a:t>
            </a:r>
            <a:r>
              <a:rPr lang="en-US" dirty="0">
                <a:solidFill>
                  <a:srgbClr val="FF0000"/>
                </a:solidFill>
                <a:latin typeface="Phetsarath OT" charset="0"/>
                <a:cs typeface="Phetsarath OT" charset="0"/>
              </a:rPr>
              <a:t> </a:t>
            </a:r>
            <a:r>
              <a:rPr lang="en-US" dirty="0" err="1">
                <a:latin typeface="Phetsarath OT" charset="0"/>
                <a:cs typeface="Phetsarath OT" charset="0"/>
              </a:rPr>
              <a:t>ແລະ</a:t>
            </a:r>
            <a:r>
              <a:rPr lang="en-US" dirty="0">
                <a:latin typeface="Phetsarath OT" charset="0"/>
                <a:cs typeface="Phetsarath OT" charset="0"/>
              </a:rPr>
              <a:t> </a:t>
            </a:r>
            <a:r>
              <a:rPr lang="en-US" dirty="0" err="1">
                <a:solidFill>
                  <a:srgbClr val="FF0000"/>
                </a:solidFill>
                <a:latin typeface="Phetsarath OT" charset="0"/>
                <a:cs typeface="Phetsarath OT" charset="0"/>
              </a:rPr>
              <a:t>ຍັງສາມາດມີອັດຕາຜົນຕອບແທນ</a:t>
            </a:r>
            <a:r>
              <a:rPr lang="en-US" dirty="0">
                <a:solidFill>
                  <a:srgbClr val="FF0000"/>
                </a:solidFill>
                <a:latin typeface="Phetsarath OT" charset="0"/>
                <a:cs typeface="Phetsarath OT" charset="0"/>
              </a:rPr>
              <a:t> 7 %</a:t>
            </a:r>
            <a:r>
              <a:rPr lang="en-US" dirty="0">
                <a:latin typeface="Phetsarath OT" charset="0"/>
                <a:cs typeface="Phetsarath OT" charset="0"/>
              </a:rPr>
              <a:t>.”</a:t>
            </a:r>
            <a:endParaRPr lang="en-US" dirty="0"/>
          </a:p>
        </p:txBody>
      </p:sp>
      <p:sp>
        <p:nvSpPr>
          <p:cNvPr id="17" name="TextBox 16"/>
          <p:cNvSpPr txBox="1"/>
          <p:nvPr/>
        </p:nvSpPr>
        <p:spPr>
          <a:xfrm>
            <a:off x="8663819" y="2406236"/>
            <a:ext cx="405290" cy="276999"/>
          </a:xfrm>
          <a:prstGeom prst="rect">
            <a:avLst/>
          </a:prstGeom>
          <a:noFill/>
        </p:spPr>
        <p:txBody>
          <a:bodyPr wrap="square" rtlCol="0">
            <a:spAutoFit/>
          </a:bodyPr>
          <a:lstStyle/>
          <a:p>
            <a:r>
              <a:rPr lang="en-US" sz="1200" dirty="0">
                <a:solidFill>
                  <a:srgbClr val="FF0000"/>
                </a:solidFill>
              </a:rPr>
              <a:t>#4</a:t>
            </a:r>
            <a:endParaRPr lang="th-TH" sz="1200" dirty="0">
              <a:solidFill>
                <a:srgbClr val="FF0000"/>
              </a:solidFill>
            </a:endParaRPr>
          </a:p>
        </p:txBody>
      </p:sp>
      <p:sp>
        <p:nvSpPr>
          <p:cNvPr id="18" name="TextBox 17"/>
          <p:cNvSpPr txBox="1"/>
          <p:nvPr/>
        </p:nvSpPr>
        <p:spPr>
          <a:xfrm>
            <a:off x="1896384" y="4821855"/>
            <a:ext cx="405290" cy="276999"/>
          </a:xfrm>
          <a:prstGeom prst="rect">
            <a:avLst/>
          </a:prstGeom>
          <a:noFill/>
        </p:spPr>
        <p:txBody>
          <a:bodyPr wrap="square" rtlCol="0">
            <a:spAutoFit/>
          </a:bodyPr>
          <a:lstStyle/>
          <a:p>
            <a:r>
              <a:rPr lang="en-US" sz="1200" dirty="0">
                <a:solidFill>
                  <a:srgbClr val="FF0000"/>
                </a:solidFill>
              </a:rPr>
              <a:t>#5</a:t>
            </a:r>
            <a:endParaRPr lang="th-TH" sz="1200" dirty="0">
              <a:solidFill>
                <a:srgbClr val="FF0000"/>
              </a:solidFill>
            </a:endParaRPr>
          </a:p>
        </p:txBody>
      </p:sp>
      <p:sp>
        <p:nvSpPr>
          <p:cNvPr id="19" name="TextBox 18"/>
          <p:cNvSpPr txBox="1"/>
          <p:nvPr/>
        </p:nvSpPr>
        <p:spPr>
          <a:xfrm>
            <a:off x="2005134" y="5276554"/>
            <a:ext cx="405290" cy="276999"/>
          </a:xfrm>
          <a:prstGeom prst="rect">
            <a:avLst/>
          </a:prstGeom>
          <a:noFill/>
        </p:spPr>
        <p:txBody>
          <a:bodyPr wrap="square" rtlCol="0">
            <a:spAutoFit/>
          </a:bodyPr>
          <a:lstStyle/>
          <a:p>
            <a:r>
              <a:rPr lang="en-US" sz="1200" dirty="0">
                <a:solidFill>
                  <a:srgbClr val="FF0000"/>
                </a:solidFill>
              </a:rPr>
              <a:t>#6</a:t>
            </a:r>
            <a:endParaRPr lang="th-TH" sz="1200" dirty="0">
              <a:solidFill>
                <a:srgbClr val="FF0000"/>
              </a:solidFill>
            </a:endParaRPr>
          </a:p>
        </p:txBody>
      </p:sp>
    </p:spTree>
    <p:extLst>
      <p:ext uri="{BB962C8B-B14F-4D97-AF65-F5344CB8AC3E}">
        <p14:creationId xmlns:p14="http://schemas.microsoft.com/office/powerpoint/2010/main" val="1255349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angle 5"/>
          <p:cNvSpPr txBox="1">
            <a:spLocks/>
          </p:cNvSpPr>
          <p:nvPr/>
        </p:nvSpPr>
        <p:spPr>
          <a:xfrm>
            <a:off x="2161416" y="1169213"/>
            <a:ext cx="9743037"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defRPr/>
            </a:pPr>
            <a:r>
              <a:rPr lang="en-US" altLang="ko-KR" sz="2400" b="1" dirty="0" err="1">
                <a:solidFill>
                  <a:schemeClr val="accent5">
                    <a:lumMod val="50000"/>
                  </a:schemeClr>
                </a:solidFill>
                <a:latin typeface="Phetsarath OT" charset="0"/>
                <a:ea typeface="굴림" pitchFamily="34" charset="-127"/>
                <a:cs typeface="Phetsarath OT" charset="0"/>
              </a:rPr>
              <a:t>ມູນຄ່າປະຈຸບັນສຸທິ</a:t>
            </a:r>
            <a:endParaRPr lang="en-US" altLang="ko-KR" sz="2400" b="1" dirty="0">
              <a:solidFill>
                <a:schemeClr val="accent5">
                  <a:lumMod val="50000"/>
                </a:schemeClr>
              </a:solidFill>
              <a:latin typeface="Phetsarath OT" charset="0"/>
              <a:ea typeface="굴림" pitchFamily="34" charset="-127"/>
              <a:cs typeface="Phetsarath OT" charset="0"/>
            </a:endParaRPr>
          </a:p>
        </p:txBody>
      </p:sp>
      <p:grpSp>
        <p:nvGrpSpPr>
          <p:cNvPr id="31" name="Group 30"/>
          <p:cNvGrpSpPr/>
          <p:nvPr/>
        </p:nvGrpSpPr>
        <p:grpSpPr>
          <a:xfrm>
            <a:off x="1718177" y="1132030"/>
            <a:ext cx="404793" cy="533962"/>
            <a:chOff x="5770331" y="1112579"/>
            <a:chExt cx="335168" cy="478633"/>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7"/>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1</a:t>
              </a:r>
            </a:p>
          </p:txBody>
        </p:sp>
      </p:grpSp>
      <p:sp>
        <p:nvSpPr>
          <p:cNvPr id="29"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344488" indent="-344488">
              <a:lnSpc>
                <a:spcPct val="100000"/>
              </a:lnSpc>
              <a:buFont typeface="+mj-lt"/>
              <a:buAutoNum type="arabicPeriod" startAt="3"/>
            </a:pPr>
            <a:r>
              <a:rPr lang="en-US" altLang="ko-KR" sz="2800" b="1" dirty="0" err="1">
                <a:solidFill>
                  <a:schemeClr val="accent5">
                    <a:lumMod val="50000"/>
                  </a:schemeClr>
                </a:solidFill>
                <a:latin typeface="Phetsarath OT" charset="0"/>
                <a:ea typeface="굴림" pitchFamily="50" charset="-127"/>
                <a:cs typeface="Phetsarath OT" charset="0"/>
              </a:rPr>
              <a:t>ຕົວຊີ້ວັດການລົງທືນ</a:t>
            </a:r>
            <a:endParaRPr lang="en-US" altLang="ko-KR" sz="2800" b="1" dirty="0">
              <a:solidFill>
                <a:schemeClr val="accent5">
                  <a:lumMod val="50000"/>
                </a:schemeClr>
              </a:solidFill>
              <a:latin typeface="Phetsarath OT" charset="0"/>
              <a:ea typeface="굴림" pitchFamily="50" charset="-127"/>
              <a:cs typeface="Phetsarath OT" charset="0"/>
            </a:endParaRPr>
          </a:p>
        </p:txBody>
      </p:sp>
      <p:sp>
        <p:nvSpPr>
          <p:cNvPr id="7" name="TextBox 6"/>
          <p:cNvSpPr txBox="1"/>
          <p:nvPr/>
        </p:nvSpPr>
        <p:spPr>
          <a:xfrm>
            <a:off x="1987149" y="2023092"/>
            <a:ext cx="405290" cy="276999"/>
          </a:xfrm>
          <a:prstGeom prst="rect">
            <a:avLst/>
          </a:prstGeom>
          <a:noFill/>
        </p:spPr>
        <p:txBody>
          <a:bodyPr wrap="square" rtlCol="0">
            <a:spAutoFit/>
          </a:bodyPr>
          <a:lstStyle/>
          <a:p>
            <a:r>
              <a:rPr lang="en-US" sz="1200" dirty="0">
                <a:solidFill>
                  <a:srgbClr val="FF0000"/>
                </a:solidFill>
              </a:rPr>
              <a:t>#3</a:t>
            </a:r>
            <a:endParaRPr lang="th-TH" sz="1200" dirty="0">
              <a:solidFill>
                <a:srgbClr val="FF0000"/>
              </a:solidFill>
            </a:endParaRPr>
          </a:p>
        </p:txBody>
      </p:sp>
      <p:sp>
        <p:nvSpPr>
          <p:cNvPr id="8" name="Rounded Rectangle 7"/>
          <p:cNvSpPr/>
          <p:nvPr/>
        </p:nvSpPr>
        <p:spPr>
          <a:xfrm>
            <a:off x="3653947" y="2896183"/>
            <a:ext cx="6155565" cy="340519"/>
          </a:xfrm>
          <a:prstGeom prst="roundRect">
            <a:avLst/>
          </a:prstGeom>
          <a:solidFill>
            <a:schemeClr val="bg1"/>
          </a:solidFill>
          <a:ln>
            <a:solidFill>
              <a:schemeClr val="accent6">
                <a:lumMod val="50000"/>
              </a:schemeClr>
            </a:solidFill>
          </a:ln>
        </p:spPr>
        <p:txBody>
          <a:bodyPr wrap="square">
            <a:spAutoFit/>
          </a:bodyPr>
          <a:lstStyle/>
          <a:p>
            <a:r>
              <a:rPr lang="en-US" sz="1400" dirty="0" err="1">
                <a:latin typeface="Phetsarath OT" charset="0"/>
                <a:cs typeface="Phetsarath OT" charset="0"/>
              </a:rPr>
              <a:t>ຈົ່ງຄິດໄລ</a:t>
            </a:r>
            <a:r>
              <a:rPr lang="en-US" sz="1400" dirty="0">
                <a:latin typeface="Phetsarath OT" charset="0"/>
                <a:cs typeface="Phetsarath OT" charset="0"/>
              </a:rPr>
              <a:t> </a:t>
            </a:r>
            <a:r>
              <a:rPr lang="en-US" sz="1400" dirty="0">
                <a:solidFill>
                  <a:srgbClr val="FF0000"/>
                </a:solidFill>
                <a:latin typeface="Phetsarath OT" charset="0"/>
                <a:cs typeface="Phetsarath OT" charset="0"/>
              </a:rPr>
              <a:t>NPV </a:t>
            </a:r>
            <a:r>
              <a:rPr lang="en-US" sz="1400" dirty="0" err="1">
                <a:latin typeface="Phetsarath OT" charset="0"/>
                <a:cs typeface="Phetsarath OT" charset="0"/>
              </a:rPr>
              <a:t>ຂອງໂຄງການ</a:t>
            </a:r>
            <a:r>
              <a:rPr lang="en-US" sz="1400" dirty="0">
                <a:latin typeface="Phetsarath OT" charset="0"/>
                <a:cs typeface="Phetsarath OT" charset="0"/>
              </a:rPr>
              <a:t> A,B,C &amp; D. </a:t>
            </a:r>
            <a:r>
              <a:rPr lang="en-US" sz="1400" dirty="0" err="1">
                <a:latin typeface="Phetsarath OT" charset="0"/>
                <a:cs typeface="Phetsarath OT" charset="0"/>
              </a:rPr>
              <a:t>ອັດຕາດອກເບ້ຍ</a:t>
            </a:r>
            <a:r>
              <a:rPr lang="en-US" sz="1400" dirty="0">
                <a:latin typeface="Phetsarath OT" charset="0"/>
                <a:cs typeface="Phetsarath OT" charset="0"/>
              </a:rPr>
              <a:t> </a:t>
            </a:r>
            <a:r>
              <a:rPr lang="en-US" sz="1400" dirty="0">
                <a:solidFill>
                  <a:srgbClr val="FF0000"/>
                </a:solidFill>
                <a:latin typeface="Phetsarath OT" charset="0"/>
                <a:cs typeface="Phetsarath OT" charset="0"/>
              </a:rPr>
              <a:t>11 </a:t>
            </a:r>
            <a:r>
              <a:rPr lang="en-US" sz="1400" dirty="0" err="1">
                <a:solidFill>
                  <a:srgbClr val="FF0000"/>
                </a:solidFill>
                <a:latin typeface="Phetsarath OT" charset="0"/>
                <a:cs typeface="Phetsarath OT" charset="0"/>
              </a:rPr>
              <a:t>ເປີເຊັນ</a:t>
            </a:r>
            <a:r>
              <a:rPr lang="en-US" sz="1400" dirty="0">
                <a:solidFill>
                  <a:srgbClr val="FF0000"/>
                </a:solidFill>
                <a:latin typeface="Phetsarath OT" charset="0"/>
                <a:cs typeface="Phetsarath OT" charset="0"/>
              </a:rPr>
              <a:t> </a:t>
            </a:r>
            <a:r>
              <a:rPr lang="en-US" sz="1400" dirty="0">
                <a:latin typeface="Phetsarath OT" charset="0"/>
                <a:cs typeface="Phetsarath OT" charset="0"/>
              </a:rPr>
              <a:t>:</a:t>
            </a:r>
            <a:endParaRPr lang="en-US" sz="1400" dirty="0"/>
          </a:p>
        </p:txBody>
      </p:sp>
      <p:sp>
        <p:nvSpPr>
          <p:cNvPr id="9" name="Rectangle 8"/>
          <p:cNvSpPr/>
          <p:nvPr/>
        </p:nvSpPr>
        <p:spPr>
          <a:xfrm>
            <a:off x="2172180" y="2493866"/>
            <a:ext cx="7637332" cy="523220"/>
          </a:xfrm>
          <a:prstGeom prst="rect">
            <a:avLst/>
          </a:prstGeom>
          <a:solidFill>
            <a:schemeClr val="bg1"/>
          </a:solidFill>
          <a:ln>
            <a:solidFill>
              <a:schemeClr val="accent6">
                <a:lumMod val="50000"/>
              </a:schemeClr>
            </a:solidFill>
          </a:ln>
        </p:spPr>
        <p:txBody>
          <a:bodyPr wrap="square">
            <a:spAutoFit/>
          </a:bodyPr>
          <a:lstStyle/>
          <a:p>
            <a:r>
              <a:rPr lang="en-US" sz="1400" dirty="0">
                <a:latin typeface="Phetsarath OT" charset="0"/>
                <a:cs typeface="Phetsarath OT" charset="0"/>
              </a:rPr>
              <a:t>=NPV (discount rate, range of amounts from year 1 onwards) + Initial cost (i.e. year o amount)</a:t>
            </a:r>
          </a:p>
        </p:txBody>
      </p:sp>
      <p:sp>
        <p:nvSpPr>
          <p:cNvPr id="10" name="Rectangle 9"/>
          <p:cNvSpPr/>
          <p:nvPr/>
        </p:nvSpPr>
        <p:spPr>
          <a:xfrm>
            <a:off x="2396647" y="1899982"/>
            <a:ext cx="7343775" cy="307777"/>
          </a:xfrm>
          <a:prstGeom prst="rect">
            <a:avLst/>
          </a:prstGeom>
        </p:spPr>
        <p:txBody>
          <a:bodyPr wrap="square">
            <a:spAutoFit/>
          </a:bodyPr>
          <a:lstStyle/>
          <a:p>
            <a:r>
              <a:rPr lang="en-US" sz="1400" dirty="0" err="1">
                <a:latin typeface="Phetsarath OT" charset="0"/>
                <a:cs typeface="Phetsarath OT" charset="0"/>
              </a:rPr>
              <a:t>ໂປຼແກມ</a:t>
            </a:r>
            <a:r>
              <a:rPr lang="en-US" sz="1400" dirty="0">
                <a:latin typeface="Phetsarath OT" charset="0"/>
                <a:cs typeface="Phetsarath OT" charset="0"/>
              </a:rPr>
              <a:t> </a:t>
            </a:r>
            <a:r>
              <a:rPr lang="en-US" sz="1400" dirty="0" err="1">
                <a:latin typeface="Phetsarath OT" charset="0"/>
                <a:cs typeface="Phetsarath OT" charset="0"/>
              </a:rPr>
              <a:t>ເອກແຊວ</a:t>
            </a:r>
            <a:r>
              <a:rPr lang="en-US" sz="1400" dirty="0">
                <a:latin typeface="Phetsarath OT" charset="0"/>
                <a:cs typeface="Phetsarath OT" charset="0"/>
              </a:rPr>
              <a:t> </a:t>
            </a:r>
            <a:r>
              <a:rPr lang="en-US" sz="1400" dirty="0" err="1">
                <a:latin typeface="Phetsarath OT" charset="0"/>
                <a:cs typeface="Phetsarath OT" charset="0"/>
              </a:rPr>
              <a:t>ສາມາດຖືກນຳໃຊ້ຄິດໄລ</a:t>
            </a:r>
            <a:r>
              <a:rPr lang="en-US" sz="1400" dirty="0">
                <a:latin typeface="Phetsarath OT" charset="0"/>
                <a:cs typeface="Phetsarath OT" charset="0"/>
              </a:rPr>
              <a:t>່ NPV </a:t>
            </a:r>
            <a:r>
              <a:rPr lang="en-US" sz="1400" dirty="0" err="1">
                <a:latin typeface="Phetsarath OT" charset="0"/>
                <a:cs typeface="Phetsarath OT" charset="0"/>
              </a:rPr>
              <a:t>ໂດຍນຳໃຊ</a:t>
            </a:r>
            <a:r>
              <a:rPr lang="en-US" sz="1400" dirty="0">
                <a:latin typeface="Phetsarath OT" charset="0"/>
                <a:cs typeface="Phetsarath OT" charset="0"/>
              </a:rPr>
              <a:t>້ NPV function, </a:t>
            </a:r>
            <a:r>
              <a:rPr lang="en-US" sz="1400" dirty="0" err="1">
                <a:latin typeface="Phetsarath OT" charset="0"/>
                <a:cs typeface="Phetsarath OT" charset="0"/>
              </a:rPr>
              <a:t>ຊື່ງມີພາສາຂອງສູດດັ່ງນີ</a:t>
            </a:r>
            <a:r>
              <a:rPr lang="en-US" sz="1400" dirty="0">
                <a:latin typeface="Phetsarath OT" charset="0"/>
                <a:cs typeface="Phetsarath OT" charset="0"/>
              </a:rPr>
              <a:t>້: </a:t>
            </a:r>
          </a:p>
        </p:txBody>
      </p:sp>
      <p:graphicFrame>
        <p:nvGraphicFramePr>
          <p:cNvPr id="11" name="Table 10"/>
          <p:cNvGraphicFramePr>
            <a:graphicFrameLocks noGrp="1"/>
          </p:cNvGraphicFramePr>
          <p:nvPr>
            <p:extLst>
              <p:ext uri="{D42A27DB-BD31-4B8C-83A1-F6EECF244321}">
                <p14:modId xmlns:p14="http://schemas.microsoft.com/office/powerpoint/2010/main" val="1015322500"/>
              </p:ext>
            </p:extLst>
          </p:nvPr>
        </p:nvGraphicFramePr>
        <p:xfrm>
          <a:off x="2087912" y="3408985"/>
          <a:ext cx="7721600" cy="2466975"/>
        </p:xfrm>
        <a:graphic>
          <a:graphicData uri="http://schemas.openxmlformats.org/drawingml/2006/table">
            <a:tbl>
              <a:tblPr>
                <a:tableStyleId>{08FB837D-C827-4EFA-A057-4D05807E0F7C}</a:tableStyleId>
              </a:tblPr>
              <a:tblGrid>
                <a:gridCol w="356361">
                  <a:extLst>
                    <a:ext uri="{9D8B030D-6E8A-4147-A177-3AD203B41FA5}">
                      <a16:colId xmlns:a16="http://schemas.microsoft.com/office/drawing/2014/main" val="20000"/>
                    </a:ext>
                  </a:extLst>
                </a:gridCol>
                <a:gridCol w="1171575">
                  <a:extLst>
                    <a:ext uri="{9D8B030D-6E8A-4147-A177-3AD203B41FA5}">
                      <a16:colId xmlns:a16="http://schemas.microsoft.com/office/drawing/2014/main" val="20001"/>
                    </a:ext>
                  </a:extLst>
                </a:gridCol>
                <a:gridCol w="1590675">
                  <a:extLst>
                    <a:ext uri="{9D8B030D-6E8A-4147-A177-3AD203B41FA5}">
                      <a16:colId xmlns:a16="http://schemas.microsoft.com/office/drawing/2014/main" val="20002"/>
                    </a:ext>
                  </a:extLst>
                </a:gridCol>
                <a:gridCol w="1496339">
                  <a:extLst>
                    <a:ext uri="{9D8B030D-6E8A-4147-A177-3AD203B41FA5}">
                      <a16:colId xmlns:a16="http://schemas.microsoft.com/office/drawing/2014/main" val="20003"/>
                    </a:ext>
                  </a:extLst>
                </a:gridCol>
                <a:gridCol w="1688397">
                  <a:extLst>
                    <a:ext uri="{9D8B030D-6E8A-4147-A177-3AD203B41FA5}">
                      <a16:colId xmlns:a16="http://schemas.microsoft.com/office/drawing/2014/main" val="20004"/>
                    </a:ext>
                  </a:extLst>
                </a:gridCol>
                <a:gridCol w="1418253">
                  <a:extLst>
                    <a:ext uri="{9D8B030D-6E8A-4147-A177-3AD203B41FA5}">
                      <a16:colId xmlns:a16="http://schemas.microsoft.com/office/drawing/2014/main" val="20005"/>
                    </a:ext>
                  </a:extLst>
                </a:gridCol>
              </a:tblGrid>
              <a:tr h="219075">
                <a:tc>
                  <a:txBody>
                    <a:bodyPr/>
                    <a:lstStyle/>
                    <a:p>
                      <a:pPr algn="ctr" rtl="0" fontAlgn="ct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b="0" i="0" u="none" strike="noStrike" dirty="0">
                          <a:solidFill>
                            <a:srgbClr val="000000"/>
                          </a:solidFill>
                          <a:effectLst/>
                          <a:latin typeface="Phetsarath OT" charset="0"/>
                          <a:cs typeface="Phetsarath OT" charset="0"/>
                        </a:rPr>
                        <a:t>A</a:t>
                      </a:r>
                    </a:p>
                  </a:txBody>
                  <a:tcPr marL="9525" marR="9525" marT="9525" marB="0" anchor="ctr"/>
                </a:tc>
                <a:tc>
                  <a:txBody>
                    <a:bodyPr/>
                    <a:lstStyle/>
                    <a:p>
                      <a:pPr algn="ctr" rtl="0" fontAlgn="ctr"/>
                      <a:r>
                        <a:rPr lang="en-US" sz="1000" b="0" i="0" u="none" strike="noStrike" dirty="0">
                          <a:solidFill>
                            <a:srgbClr val="000000"/>
                          </a:solidFill>
                          <a:effectLst/>
                          <a:latin typeface="Phetsarath OT" charset="0"/>
                          <a:cs typeface="Phetsarath OT" charset="0"/>
                        </a:rPr>
                        <a:t>B</a:t>
                      </a:r>
                    </a:p>
                  </a:txBody>
                  <a:tcPr marL="9525" marR="9525" marT="9525" marB="0" anchor="ctr"/>
                </a:tc>
                <a:tc>
                  <a:txBody>
                    <a:bodyPr/>
                    <a:lstStyle/>
                    <a:p>
                      <a:pPr algn="ctr" rtl="0" fontAlgn="ctr"/>
                      <a:r>
                        <a:rPr lang="en-US" sz="1000" b="0" i="0" u="none" strike="noStrike" dirty="0">
                          <a:solidFill>
                            <a:srgbClr val="000000"/>
                          </a:solidFill>
                          <a:effectLst/>
                          <a:latin typeface="Phetsarath OT" charset="0"/>
                          <a:cs typeface="Phetsarath OT" charset="0"/>
                        </a:rPr>
                        <a:t>C</a:t>
                      </a:r>
                    </a:p>
                  </a:txBody>
                  <a:tcPr marL="9525" marR="9525" marT="9525" marB="0" anchor="ctr"/>
                </a:tc>
                <a:tc>
                  <a:txBody>
                    <a:bodyPr/>
                    <a:lstStyle/>
                    <a:p>
                      <a:pPr algn="ctr" rtl="0" fontAlgn="ctr"/>
                      <a:r>
                        <a:rPr lang="en-US" sz="1000" b="0" i="0" u="none" strike="noStrike" dirty="0">
                          <a:solidFill>
                            <a:srgbClr val="000000"/>
                          </a:solidFill>
                          <a:effectLst/>
                          <a:latin typeface="Phetsarath OT" charset="0"/>
                          <a:cs typeface="Phetsarath OT" charset="0"/>
                        </a:rPr>
                        <a:t>D</a:t>
                      </a:r>
                    </a:p>
                  </a:txBody>
                  <a:tcPr marL="9525" marR="9525" marT="9525" marB="0" anchor="ctr"/>
                </a:tc>
                <a:tc>
                  <a:txBody>
                    <a:bodyPr/>
                    <a:lstStyle/>
                    <a:p>
                      <a:pPr algn="ctr" rtl="0" fontAlgn="ctr"/>
                      <a:r>
                        <a:rPr lang="en-US" sz="1000" b="0" i="0" u="none" strike="noStrike" dirty="0">
                          <a:solidFill>
                            <a:srgbClr val="000000"/>
                          </a:solidFill>
                          <a:effectLst/>
                          <a:latin typeface="Phetsarath OT" charset="0"/>
                          <a:cs typeface="Phetsarath OT" charset="0"/>
                        </a:rPr>
                        <a:t>E</a:t>
                      </a:r>
                    </a:p>
                  </a:txBody>
                  <a:tcPr marL="9525" marR="9525" marT="9525" marB="0" anchor="ctr"/>
                </a:tc>
                <a:extLst>
                  <a:ext uri="{0D108BD9-81ED-4DB2-BD59-A6C34878D82A}">
                    <a16:rowId xmlns:a16="http://schemas.microsoft.com/office/drawing/2014/main" val="10000"/>
                  </a:ext>
                </a:extLst>
              </a:tr>
              <a:tr h="266700">
                <a:tc>
                  <a:txBody>
                    <a:bodyPr/>
                    <a:lstStyle/>
                    <a:p>
                      <a:pPr algn="ctr" rtl="0" fontAlgn="ctr"/>
                      <a:r>
                        <a:rPr lang="en-US" sz="1000" b="0" i="0" u="none" strike="noStrike" dirty="0">
                          <a:solidFill>
                            <a:srgbClr val="000000"/>
                          </a:solidFill>
                          <a:effectLst/>
                          <a:latin typeface="Phetsarath OT" charset="0"/>
                          <a:cs typeface="Phetsarath OT" charset="0"/>
                        </a:rPr>
                        <a:t>1</a:t>
                      </a:r>
                    </a:p>
                  </a:txBody>
                  <a:tcPr marL="9525" marR="9525" marT="9525" marB="0" anchor="ctr"/>
                </a:tc>
                <a:tc>
                  <a:txBody>
                    <a:bodyPr/>
                    <a:lstStyle/>
                    <a:p>
                      <a:pPr algn="r"/>
                      <a:r>
                        <a:rPr lang="en-US" sz="1000" dirty="0" err="1">
                          <a:latin typeface="Phetsarath OT" charset="0"/>
                          <a:cs typeface="Phetsarath OT" charset="0"/>
                        </a:rPr>
                        <a:t>ດອກເບ້ຍ</a:t>
                      </a:r>
                      <a:r>
                        <a:rPr lang="en-US" sz="1000" dirty="0">
                          <a:latin typeface="Phetsarath OT" charset="0"/>
                          <a:cs typeface="Phetsarath OT" charset="0"/>
                        </a:rPr>
                        <a:t>=</a:t>
                      </a:r>
                    </a:p>
                  </a:txBody>
                  <a:tcPr marL="9525" marR="9525" marT="9525" marB="0" anchor="ctr"/>
                </a:tc>
                <a:tc>
                  <a:txBody>
                    <a:bodyPr/>
                    <a:lstStyle/>
                    <a:p>
                      <a:pPr algn="ctr"/>
                      <a:r>
                        <a:rPr lang="en-US" sz="1000" dirty="0">
                          <a:latin typeface="Phetsarath OT" charset="0"/>
                          <a:cs typeface="Phetsarath OT" charset="0"/>
                        </a:rPr>
                        <a:t>11%</a:t>
                      </a:r>
                    </a:p>
                  </a:txBody>
                  <a:tcPr marL="9525" marR="9525" marT="9525" marB="0" anchor="ctr"/>
                </a:tc>
                <a:tc>
                  <a:txBody>
                    <a:bodyPr/>
                    <a:lstStyle/>
                    <a:p>
                      <a:endParaRPr lang="en-US" sz="1000" dirty="0">
                        <a:latin typeface="Phetsarath OT" charset="0"/>
                        <a:cs typeface="Phetsarath OT" charset="0"/>
                      </a:endParaRPr>
                    </a:p>
                  </a:txBody>
                  <a:tcPr marL="9525" marR="9525" marT="9525" marB="0" anchor="ctr"/>
                </a:tc>
                <a:tc>
                  <a:txBody>
                    <a:bodyPr/>
                    <a:lstStyle/>
                    <a:p>
                      <a:endParaRPr lang="en-US" sz="1000" dirty="0">
                        <a:latin typeface="Phetsarath OT" charset="0"/>
                        <a:cs typeface="Phetsarath OT" charset="0"/>
                      </a:endParaRPr>
                    </a:p>
                  </a:txBody>
                  <a:tcPr marL="9525" marR="9525" marT="9525" marB="0" anchor="ctr"/>
                </a:tc>
                <a:tc>
                  <a:txBody>
                    <a:bodyPr/>
                    <a:lstStyle/>
                    <a:p>
                      <a:endParaRPr lang="en-US" sz="1000" dirty="0">
                        <a:latin typeface="Phetsarath OT" charset="0"/>
                        <a:cs typeface="Phetsarath OT" charset="0"/>
                      </a:endParaRPr>
                    </a:p>
                  </a:txBody>
                  <a:tcPr marL="9525" marR="9525" marT="9525" marB="0" anchor="ctr"/>
                </a:tc>
                <a:extLst>
                  <a:ext uri="{0D108BD9-81ED-4DB2-BD59-A6C34878D82A}">
                    <a16:rowId xmlns:a16="http://schemas.microsoft.com/office/drawing/2014/main" val="10001"/>
                  </a:ext>
                </a:extLst>
              </a:tr>
              <a:tr h="266700">
                <a:tc>
                  <a:txBody>
                    <a:bodyPr/>
                    <a:lstStyle/>
                    <a:p>
                      <a:pPr algn="ctr" rtl="0" fontAlgn="ctr"/>
                      <a:r>
                        <a:rPr lang="en-US" sz="1000" b="0" i="0" u="none" strike="noStrike" dirty="0">
                          <a:solidFill>
                            <a:srgbClr val="000000"/>
                          </a:solidFill>
                          <a:effectLst/>
                          <a:latin typeface="Phetsarath OT" charset="0"/>
                          <a:cs typeface="Phetsarath OT" charset="0"/>
                        </a:rPr>
                        <a:t>2</a:t>
                      </a:r>
                    </a:p>
                  </a:txBody>
                  <a:tcPr marL="9525" marR="9525" marT="9525" marB="0" anchor="ctr"/>
                </a:tc>
                <a:tc>
                  <a:txBody>
                    <a:bodyPr/>
                    <a:lstStyle/>
                    <a:p>
                      <a:pPr algn="ctr" rtl="0" fontAlgn="ctr"/>
                      <a:r>
                        <a:rPr lang="en-US" sz="1000" u="none" strike="noStrike" dirty="0" err="1">
                          <a:effectLst/>
                          <a:latin typeface="Phetsarath OT" charset="0"/>
                          <a:cs typeface="Phetsarath OT" charset="0"/>
                        </a:rPr>
                        <a:t>ປີ</a:t>
                      </a:r>
                      <a:r>
                        <a:rPr lang="en-US" sz="1000" u="none" strike="noStrike" dirty="0">
                          <a:effectLst/>
                          <a:latin typeface="Phetsarath OT" charset="0"/>
                          <a:cs typeface="Phetsarath OT" charset="0"/>
                        </a:rPr>
                        <a:t> </a:t>
                      </a:r>
                      <a:endParaRPr lang="en-US" sz="1000" b="0" i="0" u="none" strike="noStrike" dirty="0">
                        <a:solidFill>
                          <a:srgbClr val="000000"/>
                        </a:solidFill>
                        <a:effectLst/>
                        <a:latin typeface="Phetsarath OT" charset="0"/>
                        <a:cs typeface="Phetsarath OT" charset="0"/>
                      </a:endParaRPr>
                    </a:p>
                  </a:txBody>
                  <a:tcPr marL="9525" marR="9525" marT="9525" marB="0" anchor="ctr">
                    <a:solidFill>
                      <a:srgbClr val="00B050"/>
                    </a:solidFill>
                  </a:tcPr>
                </a:tc>
                <a:tc>
                  <a:txBody>
                    <a:bodyPr/>
                    <a:lstStyle/>
                    <a:p>
                      <a:pPr algn="ctr" rtl="0" fontAlgn="ctr"/>
                      <a:r>
                        <a:rPr lang="en-US" sz="1000" u="none" strike="noStrike" dirty="0" err="1">
                          <a:effectLst/>
                          <a:latin typeface="Phetsarath OT" charset="0"/>
                          <a:cs typeface="Phetsarath OT" charset="0"/>
                        </a:rPr>
                        <a:t>ໂຄງການ</a:t>
                      </a:r>
                      <a:r>
                        <a:rPr lang="en-US" sz="1000" u="none" strike="noStrike" baseline="0" dirty="0">
                          <a:effectLst/>
                          <a:latin typeface="Phetsarath OT" charset="0"/>
                          <a:cs typeface="Phetsarath OT" charset="0"/>
                        </a:rPr>
                        <a:t> </a:t>
                      </a:r>
                      <a:r>
                        <a:rPr lang="en-US" sz="1000" u="none" strike="noStrike" dirty="0">
                          <a:effectLst/>
                          <a:latin typeface="Phetsarath OT" charset="0"/>
                          <a:cs typeface="Phetsarath OT" charset="0"/>
                        </a:rPr>
                        <a:t>A</a:t>
                      </a:r>
                      <a:endParaRPr lang="en-US" sz="1000" b="0" i="0" u="none" strike="noStrike" dirty="0">
                        <a:solidFill>
                          <a:srgbClr val="000000"/>
                        </a:solidFill>
                        <a:effectLst/>
                        <a:latin typeface="Phetsarath OT" charset="0"/>
                        <a:cs typeface="Phetsarath OT" charset="0"/>
                      </a:endParaRPr>
                    </a:p>
                  </a:txBody>
                  <a:tcPr marL="9525" marR="9525" marT="9525" marB="0" anchor="ctr">
                    <a:solidFill>
                      <a:srgbClr val="00B050"/>
                    </a:solidFill>
                  </a:tcPr>
                </a:tc>
                <a:tc>
                  <a:txBody>
                    <a:bodyPr/>
                    <a:lstStyle/>
                    <a:p>
                      <a:pPr algn="ctr" rtl="0" fontAlgn="ctr"/>
                      <a:r>
                        <a:rPr lang="en-US" sz="1000" u="none" strike="noStrike" dirty="0" err="1">
                          <a:effectLst/>
                          <a:latin typeface="Phetsarath OT" charset="0"/>
                          <a:cs typeface="Phetsarath OT" charset="0"/>
                        </a:rPr>
                        <a:t>ໂຄງການ</a:t>
                      </a:r>
                      <a:r>
                        <a:rPr lang="en-US" sz="1000" u="none" strike="noStrike" baseline="0" dirty="0">
                          <a:effectLst/>
                          <a:latin typeface="Phetsarath OT" charset="0"/>
                          <a:cs typeface="Phetsarath OT" charset="0"/>
                        </a:rPr>
                        <a:t> </a:t>
                      </a:r>
                      <a:r>
                        <a:rPr lang="en-US" sz="1000" u="none" strike="noStrike" dirty="0">
                          <a:effectLst/>
                          <a:latin typeface="Phetsarath OT" charset="0"/>
                          <a:cs typeface="Phetsarath OT" charset="0"/>
                        </a:rPr>
                        <a:t> B</a:t>
                      </a:r>
                      <a:endParaRPr lang="en-US" sz="1000" b="0" i="0" u="none" strike="noStrike" dirty="0">
                        <a:solidFill>
                          <a:srgbClr val="000000"/>
                        </a:solidFill>
                        <a:effectLst/>
                        <a:latin typeface="Phetsarath OT" charset="0"/>
                        <a:cs typeface="Phetsarath OT" charset="0"/>
                      </a:endParaRPr>
                    </a:p>
                  </a:txBody>
                  <a:tcPr marL="9525" marR="9525" marT="9525" marB="0" anchor="ctr">
                    <a:solidFill>
                      <a:srgbClr val="00B050"/>
                    </a:solidFill>
                  </a:tcPr>
                </a:tc>
                <a:tc>
                  <a:txBody>
                    <a:bodyPr/>
                    <a:lstStyle/>
                    <a:p>
                      <a:pPr algn="ctr" rtl="0" fontAlgn="ctr"/>
                      <a:r>
                        <a:rPr lang="en-US" sz="1000" u="none" strike="noStrike" dirty="0" err="1">
                          <a:effectLst/>
                          <a:latin typeface="Phetsarath OT" charset="0"/>
                          <a:cs typeface="Phetsarath OT" charset="0"/>
                        </a:rPr>
                        <a:t>ໂຄງການ</a:t>
                      </a:r>
                      <a:r>
                        <a:rPr lang="en-US" sz="1000" u="none" strike="noStrike" baseline="0" dirty="0">
                          <a:effectLst/>
                          <a:latin typeface="Phetsarath OT" charset="0"/>
                          <a:cs typeface="Phetsarath OT" charset="0"/>
                        </a:rPr>
                        <a:t> </a:t>
                      </a:r>
                      <a:r>
                        <a:rPr lang="en-US" sz="1000" u="none" strike="noStrike" dirty="0">
                          <a:effectLst/>
                          <a:latin typeface="Phetsarath OT" charset="0"/>
                          <a:cs typeface="Phetsarath OT" charset="0"/>
                        </a:rPr>
                        <a:t>C</a:t>
                      </a:r>
                      <a:endParaRPr lang="en-US" sz="1000" b="0" i="0" u="none" strike="noStrike" dirty="0">
                        <a:solidFill>
                          <a:srgbClr val="000000"/>
                        </a:solidFill>
                        <a:effectLst/>
                        <a:latin typeface="Phetsarath OT" charset="0"/>
                        <a:cs typeface="Phetsarath OT" charset="0"/>
                      </a:endParaRPr>
                    </a:p>
                  </a:txBody>
                  <a:tcPr marL="9525" marR="9525" marT="9525" marB="0" anchor="ctr">
                    <a:solidFill>
                      <a:srgbClr val="00B050"/>
                    </a:solidFill>
                  </a:tcPr>
                </a:tc>
                <a:tc>
                  <a:txBody>
                    <a:bodyPr/>
                    <a:lstStyle/>
                    <a:p>
                      <a:pPr algn="ctr" rtl="0" fontAlgn="ctr"/>
                      <a:r>
                        <a:rPr lang="en-US" sz="1000" u="none" strike="noStrike" dirty="0" err="1">
                          <a:effectLst/>
                          <a:latin typeface="Phetsarath OT" charset="0"/>
                          <a:cs typeface="Phetsarath OT" charset="0"/>
                        </a:rPr>
                        <a:t>ໂຄງການ</a:t>
                      </a:r>
                      <a:r>
                        <a:rPr lang="en-US" sz="1000" u="none" strike="noStrike" baseline="0" dirty="0">
                          <a:effectLst/>
                          <a:latin typeface="Phetsarath OT" charset="0"/>
                          <a:cs typeface="Phetsarath OT" charset="0"/>
                        </a:rPr>
                        <a:t> </a:t>
                      </a:r>
                      <a:r>
                        <a:rPr lang="en-US" sz="1000" u="none" strike="noStrike" dirty="0">
                          <a:effectLst/>
                          <a:latin typeface="Phetsarath OT" charset="0"/>
                          <a:cs typeface="Phetsarath OT" charset="0"/>
                        </a:rPr>
                        <a:t>D</a:t>
                      </a:r>
                      <a:endParaRPr lang="en-US" sz="1000" b="0" i="0" u="none" strike="noStrike" dirty="0">
                        <a:solidFill>
                          <a:srgbClr val="000000"/>
                        </a:solidFill>
                        <a:effectLst/>
                        <a:latin typeface="Phetsarath OT" charset="0"/>
                        <a:cs typeface="Phetsarath OT" charset="0"/>
                      </a:endParaRPr>
                    </a:p>
                  </a:txBody>
                  <a:tcPr marL="9525" marR="9525" marT="9525" marB="0" anchor="ctr">
                    <a:solidFill>
                      <a:srgbClr val="00B050"/>
                    </a:solidFill>
                  </a:tcPr>
                </a:tc>
                <a:extLst>
                  <a:ext uri="{0D108BD9-81ED-4DB2-BD59-A6C34878D82A}">
                    <a16:rowId xmlns:a16="http://schemas.microsoft.com/office/drawing/2014/main" val="10002"/>
                  </a:ext>
                </a:extLst>
              </a:tr>
              <a:tr h="190500">
                <a:tc>
                  <a:txBody>
                    <a:bodyPr/>
                    <a:lstStyle/>
                    <a:p>
                      <a:pPr algn="ctr" rtl="0" fontAlgn="ctr"/>
                      <a:r>
                        <a:rPr lang="en-US" sz="1000" b="0" i="0" u="none" strike="noStrike" dirty="0">
                          <a:solidFill>
                            <a:srgbClr val="000000"/>
                          </a:solidFill>
                          <a:effectLst/>
                          <a:latin typeface="Phetsarath OT" charset="0"/>
                          <a:cs typeface="Phetsarath OT" charset="0"/>
                        </a:rPr>
                        <a:t>3</a:t>
                      </a:r>
                    </a:p>
                  </a:txBody>
                  <a:tcPr marL="9525" marR="9525" marT="9525" marB="0" anchor="ctr"/>
                </a:tc>
                <a:tc>
                  <a:txBody>
                    <a:bodyPr/>
                    <a:lstStyle/>
                    <a:p>
                      <a:pPr algn="ctr" rtl="0" fontAlgn="ctr"/>
                      <a:r>
                        <a:rPr lang="en-US" sz="1000" u="none" strike="noStrike" dirty="0">
                          <a:effectLst/>
                          <a:latin typeface="Phetsarath OT" charset="0"/>
                          <a:cs typeface="Phetsarath OT" charset="0"/>
                        </a:rPr>
                        <a:t>0</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-5,000</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-5,000</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-5,000</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-5,000</a:t>
                      </a:r>
                      <a:endParaRPr lang="en-US" sz="1000" b="0" i="0" u="none" strike="noStrike" dirty="0">
                        <a:solidFill>
                          <a:srgbClr val="000000"/>
                        </a:solidFill>
                        <a:effectLst/>
                        <a:latin typeface="Phetsarath OT" charset="0"/>
                        <a:cs typeface="Phetsarath OT" charset="0"/>
                      </a:endParaRPr>
                    </a:p>
                  </a:txBody>
                  <a:tcPr marL="9525" marR="9525" marT="9525" marB="0" anchor="ctr"/>
                </a:tc>
                <a:extLst>
                  <a:ext uri="{0D108BD9-81ED-4DB2-BD59-A6C34878D82A}">
                    <a16:rowId xmlns:a16="http://schemas.microsoft.com/office/drawing/2014/main" val="10003"/>
                  </a:ext>
                </a:extLst>
              </a:tr>
              <a:tr h="190500">
                <a:tc>
                  <a:txBody>
                    <a:bodyPr/>
                    <a:lstStyle/>
                    <a:p>
                      <a:pPr algn="ctr" rtl="0" fontAlgn="ctr"/>
                      <a:r>
                        <a:rPr lang="en-US" sz="1000" b="0" i="0" u="none" strike="noStrike" dirty="0">
                          <a:solidFill>
                            <a:srgbClr val="000000"/>
                          </a:solidFill>
                          <a:effectLst/>
                          <a:latin typeface="Phetsarath OT" charset="0"/>
                          <a:cs typeface="Phetsarath OT" charset="0"/>
                        </a:rPr>
                        <a:t>4</a:t>
                      </a:r>
                    </a:p>
                  </a:txBody>
                  <a:tcPr marL="9525" marR="9525" marT="9525" marB="0" anchor="ctr"/>
                </a:tc>
                <a:tc>
                  <a:txBody>
                    <a:bodyPr/>
                    <a:lstStyle/>
                    <a:p>
                      <a:pPr algn="ctr" rtl="0" fontAlgn="ctr"/>
                      <a:r>
                        <a:rPr lang="en-US" sz="1000" u="none" strike="noStrike" dirty="0">
                          <a:effectLst/>
                          <a:latin typeface="Phetsarath OT" charset="0"/>
                          <a:cs typeface="Phetsarath OT" charset="0"/>
                        </a:rPr>
                        <a:t>1</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325</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325</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325</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325</a:t>
                      </a:r>
                      <a:endParaRPr lang="en-US" sz="1000" b="0" i="0" u="none" strike="noStrike" dirty="0">
                        <a:solidFill>
                          <a:srgbClr val="000000"/>
                        </a:solidFill>
                        <a:effectLst/>
                        <a:latin typeface="Phetsarath OT" charset="0"/>
                        <a:cs typeface="Phetsarath OT" charset="0"/>
                      </a:endParaRPr>
                    </a:p>
                  </a:txBody>
                  <a:tcPr marL="9525" marR="9525" marT="9525" marB="0" anchor="ctr"/>
                </a:tc>
                <a:extLst>
                  <a:ext uri="{0D108BD9-81ED-4DB2-BD59-A6C34878D82A}">
                    <a16:rowId xmlns:a16="http://schemas.microsoft.com/office/drawing/2014/main" val="10004"/>
                  </a:ext>
                </a:extLst>
              </a:tr>
              <a:tr h="190500">
                <a:tc>
                  <a:txBody>
                    <a:bodyPr/>
                    <a:lstStyle/>
                    <a:p>
                      <a:pPr algn="ctr" rtl="0" fontAlgn="ctr"/>
                      <a:r>
                        <a:rPr lang="en-US" sz="1000" b="0" i="0" u="none" strike="noStrike" dirty="0">
                          <a:solidFill>
                            <a:srgbClr val="000000"/>
                          </a:solidFill>
                          <a:effectLst/>
                          <a:latin typeface="Phetsarath OT" charset="0"/>
                          <a:cs typeface="Phetsarath OT" charset="0"/>
                        </a:rPr>
                        <a:t>5</a:t>
                      </a:r>
                    </a:p>
                  </a:txBody>
                  <a:tcPr marL="9525" marR="9525" marT="9525" marB="0" anchor="ctr"/>
                </a:tc>
                <a:tc>
                  <a:txBody>
                    <a:bodyPr/>
                    <a:lstStyle/>
                    <a:p>
                      <a:pPr algn="ctr" rtl="0" fontAlgn="ctr"/>
                      <a:r>
                        <a:rPr lang="en-US" sz="1000" u="none" strike="noStrike" dirty="0">
                          <a:effectLst/>
                          <a:latin typeface="Phetsarath OT" charset="0"/>
                          <a:cs typeface="Phetsarath OT" charset="0"/>
                        </a:rPr>
                        <a:t>2</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325</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200</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75</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-50</a:t>
                      </a:r>
                      <a:endParaRPr lang="en-US" sz="1000" b="0" i="0" u="none" strike="noStrike" dirty="0">
                        <a:solidFill>
                          <a:srgbClr val="000000"/>
                        </a:solidFill>
                        <a:effectLst/>
                        <a:latin typeface="Phetsarath OT" charset="0"/>
                        <a:cs typeface="Phetsarath OT" charset="0"/>
                      </a:endParaRPr>
                    </a:p>
                  </a:txBody>
                  <a:tcPr marL="9525" marR="9525" marT="9525" marB="0" anchor="ctr"/>
                </a:tc>
                <a:extLst>
                  <a:ext uri="{0D108BD9-81ED-4DB2-BD59-A6C34878D82A}">
                    <a16:rowId xmlns:a16="http://schemas.microsoft.com/office/drawing/2014/main" val="10005"/>
                  </a:ext>
                </a:extLst>
              </a:tr>
              <a:tr h="190500">
                <a:tc>
                  <a:txBody>
                    <a:bodyPr/>
                    <a:lstStyle/>
                    <a:p>
                      <a:pPr algn="ctr" rtl="0" fontAlgn="ctr"/>
                      <a:r>
                        <a:rPr lang="en-US" sz="1000" b="0" i="0" u="none" strike="noStrike" dirty="0">
                          <a:solidFill>
                            <a:srgbClr val="000000"/>
                          </a:solidFill>
                          <a:effectLst/>
                          <a:latin typeface="Phetsarath OT" charset="0"/>
                          <a:cs typeface="Phetsarath OT" charset="0"/>
                        </a:rPr>
                        <a:t>6</a:t>
                      </a:r>
                    </a:p>
                  </a:txBody>
                  <a:tcPr marL="9525" marR="9525" marT="9525" marB="0" anchor="ctr"/>
                </a:tc>
                <a:tc>
                  <a:txBody>
                    <a:bodyPr/>
                    <a:lstStyle/>
                    <a:p>
                      <a:pPr algn="ctr" rtl="0" fontAlgn="ctr"/>
                      <a:r>
                        <a:rPr lang="en-US" sz="1000" u="none" strike="noStrike" dirty="0">
                          <a:effectLst/>
                          <a:latin typeface="Phetsarath OT" charset="0"/>
                          <a:cs typeface="Phetsarath OT" charset="0"/>
                        </a:rPr>
                        <a:t>3</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875</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3,000</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4,000</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7,375</a:t>
                      </a:r>
                      <a:endParaRPr lang="en-US" sz="1000" b="0" i="0" u="none" strike="noStrike" dirty="0">
                        <a:solidFill>
                          <a:srgbClr val="000000"/>
                        </a:solidFill>
                        <a:effectLst/>
                        <a:latin typeface="Phetsarath OT" charset="0"/>
                        <a:cs typeface="Phetsarath OT" charset="0"/>
                      </a:endParaRPr>
                    </a:p>
                  </a:txBody>
                  <a:tcPr marL="9525" marR="9525" marT="9525" marB="0" anchor="ctr"/>
                </a:tc>
                <a:extLst>
                  <a:ext uri="{0D108BD9-81ED-4DB2-BD59-A6C34878D82A}">
                    <a16:rowId xmlns:a16="http://schemas.microsoft.com/office/drawing/2014/main" val="10006"/>
                  </a:ext>
                </a:extLst>
              </a:tr>
              <a:tr h="190500">
                <a:tc>
                  <a:txBody>
                    <a:bodyPr/>
                    <a:lstStyle/>
                    <a:p>
                      <a:pPr algn="ctr" rtl="0" fontAlgn="ctr"/>
                      <a:r>
                        <a:rPr lang="en-US" sz="1000" b="0" i="0" u="none" strike="noStrike" dirty="0">
                          <a:solidFill>
                            <a:srgbClr val="000000"/>
                          </a:solidFill>
                          <a:effectLst/>
                          <a:latin typeface="Phetsarath OT" charset="0"/>
                          <a:cs typeface="Phetsarath OT" charset="0"/>
                        </a:rPr>
                        <a:t>7</a:t>
                      </a:r>
                    </a:p>
                  </a:txBody>
                  <a:tcPr marL="9525" marR="9525" marT="9525" marB="0" anchor="ctr"/>
                </a:tc>
                <a:tc>
                  <a:txBody>
                    <a:bodyPr/>
                    <a:lstStyle/>
                    <a:p>
                      <a:pPr algn="ctr" rtl="0" fontAlgn="ctr"/>
                      <a:r>
                        <a:rPr lang="en-US" sz="1000" u="none" strike="noStrike" dirty="0">
                          <a:effectLst/>
                          <a:latin typeface="Phetsarath OT" charset="0"/>
                          <a:cs typeface="Phetsarath OT" charset="0"/>
                        </a:rPr>
                        <a:t>4</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1,287.5</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5,000</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8,000</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12,850</a:t>
                      </a:r>
                      <a:endParaRPr lang="en-US" sz="1000" b="0" i="0" u="none" strike="noStrike" dirty="0">
                        <a:solidFill>
                          <a:srgbClr val="000000"/>
                        </a:solidFill>
                        <a:effectLst/>
                        <a:latin typeface="Phetsarath OT" charset="0"/>
                        <a:cs typeface="Phetsarath OT" charset="0"/>
                      </a:endParaRPr>
                    </a:p>
                  </a:txBody>
                  <a:tcPr marL="9525" marR="9525" marT="9525" marB="0" anchor="ctr"/>
                </a:tc>
                <a:extLst>
                  <a:ext uri="{0D108BD9-81ED-4DB2-BD59-A6C34878D82A}">
                    <a16:rowId xmlns:a16="http://schemas.microsoft.com/office/drawing/2014/main" val="10007"/>
                  </a:ext>
                </a:extLst>
              </a:tr>
              <a:tr h="190500">
                <a:tc>
                  <a:txBody>
                    <a:bodyPr/>
                    <a:lstStyle/>
                    <a:p>
                      <a:pPr algn="ctr" rtl="0" fontAlgn="ctr"/>
                      <a:r>
                        <a:rPr lang="en-US" sz="1000" b="0" i="0" u="none" strike="noStrike" dirty="0">
                          <a:solidFill>
                            <a:srgbClr val="000000"/>
                          </a:solidFill>
                          <a:effectLst/>
                          <a:latin typeface="Phetsarath OT" charset="0"/>
                          <a:cs typeface="Phetsarath OT" charset="0"/>
                        </a:rPr>
                        <a:t>8</a:t>
                      </a:r>
                    </a:p>
                  </a:txBody>
                  <a:tcPr marL="9525" marR="9525" marT="9525" marB="0" anchor="ctr"/>
                </a:tc>
                <a:tc>
                  <a:txBody>
                    <a:bodyPr/>
                    <a:lstStyle/>
                    <a:p>
                      <a:pPr algn="ctr" rtl="0" fontAlgn="ctr"/>
                      <a:r>
                        <a:rPr lang="en-US" sz="1000" u="none" strike="noStrike" dirty="0">
                          <a:effectLst/>
                          <a:latin typeface="Phetsarath OT" charset="0"/>
                          <a:cs typeface="Phetsarath OT" charset="0"/>
                        </a:rPr>
                        <a:t>5</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1,700</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6,000</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10,000</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18,325</a:t>
                      </a:r>
                      <a:endParaRPr lang="en-US" sz="1000" b="0" i="0" u="none" strike="noStrike" dirty="0">
                        <a:solidFill>
                          <a:srgbClr val="000000"/>
                        </a:solidFill>
                        <a:effectLst/>
                        <a:latin typeface="Phetsarath OT" charset="0"/>
                        <a:cs typeface="Phetsarath OT" charset="0"/>
                      </a:endParaRPr>
                    </a:p>
                  </a:txBody>
                  <a:tcPr marL="9525" marR="9525" marT="9525" marB="0" anchor="ctr"/>
                </a:tc>
                <a:extLst>
                  <a:ext uri="{0D108BD9-81ED-4DB2-BD59-A6C34878D82A}">
                    <a16:rowId xmlns:a16="http://schemas.microsoft.com/office/drawing/2014/main" val="10008"/>
                  </a:ext>
                </a:extLst>
              </a:tr>
              <a:tr h="190500">
                <a:tc>
                  <a:txBody>
                    <a:bodyPr/>
                    <a:lstStyle/>
                    <a:p>
                      <a:pPr algn="ctr" fontAlgn="b"/>
                      <a:r>
                        <a:rPr lang="en-US" sz="1000" b="0" i="0" u="none" strike="noStrike" dirty="0">
                          <a:solidFill>
                            <a:srgbClr val="000000"/>
                          </a:solidFill>
                          <a:effectLst/>
                          <a:latin typeface="Phetsarath OT" charset="0"/>
                          <a:cs typeface="Phetsarath OT" charset="0"/>
                        </a:rPr>
                        <a:t>9</a:t>
                      </a:r>
                    </a:p>
                  </a:txBody>
                  <a:tcPr marL="9525" marR="9525" marT="9525" marB="0" anchor="b"/>
                </a:tc>
                <a:tc>
                  <a:txBody>
                    <a:bodyPr/>
                    <a:lstStyle/>
                    <a:p>
                      <a:pPr algn="ctr" rtl="0" fontAlgn="ctr"/>
                      <a:r>
                        <a:rPr lang="en-US" sz="1000" u="none" strike="noStrike" dirty="0">
                          <a:effectLst/>
                          <a:latin typeface="Phetsarath OT" charset="0"/>
                          <a:cs typeface="Phetsarath OT" charset="0"/>
                        </a:rPr>
                        <a:t>6</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2,000</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8,000</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5,000</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23,800</a:t>
                      </a:r>
                      <a:endParaRPr lang="en-US" sz="1000" b="0" i="0" u="none" strike="noStrike" dirty="0">
                        <a:solidFill>
                          <a:srgbClr val="000000"/>
                        </a:solidFill>
                        <a:effectLst/>
                        <a:latin typeface="Phetsarath OT" charset="0"/>
                        <a:cs typeface="Phetsarath OT" charset="0"/>
                      </a:endParaRPr>
                    </a:p>
                  </a:txBody>
                  <a:tcPr marL="9525" marR="9525" marT="9525" marB="0" anchor="ctr"/>
                </a:tc>
                <a:extLst>
                  <a:ext uri="{0D108BD9-81ED-4DB2-BD59-A6C34878D82A}">
                    <a16:rowId xmlns:a16="http://schemas.microsoft.com/office/drawing/2014/main" val="10009"/>
                  </a:ext>
                </a:extLst>
              </a:tr>
              <a:tr h="190500">
                <a:tc>
                  <a:txBody>
                    <a:bodyPr/>
                    <a:lstStyle/>
                    <a:p>
                      <a:pPr algn="ctr" fontAlgn="b"/>
                      <a:r>
                        <a:rPr lang="en-US" sz="1000" b="0" i="0" u="none" strike="noStrike" dirty="0">
                          <a:solidFill>
                            <a:srgbClr val="000000"/>
                          </a:solidFill>
                          <a:effectLst/>
                          <a:latin typeface="Phetsarath OT" charset="0"/>
                          <a:cs typeface="Phetsarath OT" charset="0"/>
                        </a:rPr>
                        <a:t>10</a:t>
                      </a:r>
                    </a:p>
                  </a:txBody>
                  <a:tcPr marL="9525" marR="9525" marT="9525" marB="0" anchor="b"/>
                </a:tc>
                <a:tc>
                  <a:txBody>
                    <a:bodyPr/>
                    <a:lstStyle/>
                    <a:p>
                      <a:pPr algn="ctr" fontAlgn="b"/>
                      <a:r>
                        <a:rPr lang="en-US" sz="1000" u="none" strike="noStrike" dirty="0">
                          <a:effectLst/>
                          <a:latin typeface="Phetsarath OT" charset="0"/>
                          <a:cs typeface="Phetsarath OT" charset="0"/>
                        </a:rPr>
                        <a:t>NPV (Function)</a:t>
                      </a:r>
                      <a:endParaRPr lang="en-US" sz="1000" b="0" i="0" u="none" strike="noStrike" dirty="0">
                        <a:solidFill>
                          <a:srgbClr val="000000"/>
                        </a:solidFill>
                        <a:effectLst/>
                        <a:latin typeface="Phetsarath OT" charset="0"/>
                        <a:cs typeface="Phetsarath OT" charset="0"/>
                      </a:endParaRPr>
                    </a:p>
                  </a:txBody>
                  <a:tcPr marL="9525" marR="9525" marT="9525" marB="0" anchor="b"/>
                </a:tc>
                <a:tc>
                  <a:txBody>
                    <a:bodyPr/>
                    <a:lstStyle/>
                    <a:p>
                      <a:pPr algn="ctr" fontAlgn="b"/>
                      <a:r>
                        <a:rPr lang="en-US" sz="1000" u="none" strike="noStrike" dirty="0">
                          <a:effectLst/>
                          <a:latin typeface="Phetsarath OT" charset="0"/>
                          <a:cs typeface="Phetsarath OT" charset="0"/>
                        </a:rPr>
                        <a:t>=NPV($B$1,B4:B9)+B3</a:t>
                      </a:r>
                      <a:endParaRPr lang="en-US" sz="1000" b="0" i="0" u="none" strike="noStrike" dirty="0">
                        <a:solidFill>
                          <a:srgbClr val="000000"/>
                        </a:solidFill>
                        <a:effectLst/>
                        <a:latin typeface="Phetsarath OT" charset="0"/>
                        <a:cs typeface="Phetsarath OT" charset="0"/>
                      </a:endParaRPr>
                    </a:p>
                  </a:txBody>
                  <a:tcPr marL="9525" marR="9525" marT="9525" marB="0" anchor="b"/>
                </a:tc>
                <a:tc>
                  <a:txBody>
                    <a:bodyPr/>
                    <a:lstStyle/>
                    <a:p>
                      <a:pPr algn="ctr" fontAlgn="b"/>
                      <a:r>
                        <a:rPr lang="en-US" sz="1000" u="none" strike="noStrike" dirty="0">
                          <a:effectLst/>
                          <a:latin typeface="Phetsarath OT" charset="0"/>
                          <a:cs typeface="Phetsarath OT" charset="0"/>
                        </a:rPr>
                        <a:t>=NPV($B$1,C4:C9)+C3</a:t>
                      </a:r>
                      <a:endParaRPr lang="en-US" sz="1000" b="0" i="0" u="none" strike="noStrike" dirty="0">
                        <a:solidFill>
                          <a:srgbClr val="000000"/>
                        </a:solidFill>
                        <a:effectLst/>
                        <a:latin typeface="Phetsarath OT" charset="0"/>
                        <a:cs typeface="Phetsarath OT" charset="0"/>
                      </a:endParaRPr>
                    </a:p>
                  </a:txBody>
                  <a:tcPr marL="9525" marR="9525" marT="9525" marB="0" anchor="b"/>
                </a:tc>
                <a:tc>
                  <a:txBody>
                    <a:bodyPr/>
                    <a:lstStyle/>
                    <a:p>
                      <a:pPr algn="ctr" fontAlgn="b"/>
                      <a:r>
                        <a:rPr lang="en-US" sz="1000" u="none" strike="noStrike" dirty="0">
                          <a:effectLst/>
                          <a:latin typeface="Phetsarath OT" charset="0"/>
                          <a:cs typeface="Phetsarath OT" charset="0"/>
                        </a:rPr>
                        <a:t>=NPV($B$1,D4:D9)+D3</a:t>
                      </a:r>
                      <a:endParaRPr lang="en-US" sz="1000" b="0" i="0" u="none" strike="noStrike" dirty="0">
                        <a:solidFill>
                          <a:srgbClr val="000000"/>
                        </a:solidFill>
                        <a:effectLst/>
                        <a:latin typeface="Phetsarath OT" charset="0"/>
                        <a:cs typeface="Phetsarath OT" charset="0"/>
                      </a:endParaRPr>
                    </a:p>
                  </a:txBody>
                  <a:tcPr marL="9525" marR="9525" marT="9525" marB="0" anchor="b"/>
                </a:tc>
                <a:tc>
                  <a:txBody>
                    <a:bodyPr/>
                    <a:lstStyle/>
                    <a:p>
                      <a:pPr algn="ctr" fontAlgn="b"/>
                      <a:r>
                        <a:rPr lang="en-US" sz="1000" u="none" strike="noStrike" dirty="0">
                          <a:effectLst/>
                          <a:latin typeface="Phetsarath OT" charset="0"/>
                          <a:cs typeface="Phetsarath OT" charset="0"/>
                        </a:rPr>
                        <a:t>=NPV($B$1,E4:E9)+E3</a:t>
                      </a:r>
                      <a:endParaRPr lang="en-US" sz="1000" b="0" i="0" u="none" strike="noStrike" dirty="0">
                        <a:solidFill>
                          <a:srgbClr val="000000"/>
                        </a:solidFill>
                        <a:effectLst/>
                        <a:latin typeface="Phetsarath OT" charset="0"/>
                        <a:cs typeface="Phetsarath OT" charset="0"/>
                      </a:endParaRPr>
                    </a:p>
                  </a:txBody>
                  <a:tcPr marL="9525" marR="9525" marT="9525" marB="0" anchor="b"/>
                </a:tc>
                <a:extLst>
                  <a:ext uri="{0D108BD9-81ED-4DB2-BD59-A6C34878D82A}">
                    <a16:rowId xmlns:a16="http://schemas.microsoft.com/office/drawing/2014/main" val="10010"/>
                  </a:ext>
                </a:extLst>
              </a:tr>
              <a:tr h="190500">
                <a:tc>
                  <a:txBody>
                    <a:bodyPr/>
                    <a:lstStyle/>
                    <a:p>
                      <a:pPr algn="ctr" fontAlgn="b"/>
                      <a:r>
                        <a:rPr lang="en-US" sz="1000" b="0" i="0" u="none" strike="noStrike" dirty="0">
                          <a:solidFill>
                            <a:srgbClr val="000000"/>
                          </a:solidFill>
                          <a:effectLst/>
                          <a:latin typeface="Phetsarath OT" charset="0"/>
                          <a:cs typeface="Phetsarath OT" charset="0"/>
                        </a:rPr>
                        <a:t>11</a:t>
                      </a:r>
                    </a:p>
                  </a:txBody>
                  <a:tcPr marL="9525" marR="9525" marT="9525" marB="0" anchor="b"/>
                </a:tc>
                <a:tc>
                  <a:txBody>
                    <a:bodyPr/>
                    <a:lstStyle/>
                    <a:p>
                      <a:pPr algn="ctr" fontAlgn="b"/>
                      <a:r>
                        <a:rPr lang="en-US" sz="1000" u="none" strike="noStrike" dirty="0">
                          <a:effectLst/>
                          <a:latin typeface="Phetsarath OT" charset="0"/>
                          <a:cs typeface="Phetsarath OT" charset="0"/>
                        </a:rPr>
                        <a:t>NPV=</a:t>
                      </a:r>
                      <a:endParaRPr lang="en-US" sz="1000" b="0" i="0" u="none" strike="noStrike" dirty="0">
                        <a:solidFill>
                          <a:srgbClr val="000000"/>
                        </a:solidFill>
                        <a:effectLst/>
                        <a:latin typeface="Phetsarath OT" charset="0"/>
                        <a:cs typeface="Phetsarath OT" charset="0"/>
                      </a:endParaRPr>
                    </a:p>
                  </a:txBody>
                  <a:tcPr marL="9525" marR="9525" marT="9525" marB="0" anchor="b"/>
                </a:tc>
                <a:tc>
                  <a:txBody>
                    <a:bodyPr/>
                    <a:lstStyle/>
                    <a:p>
                      <a:pPr algn="ctr" fontAlgn="b"/>
                      <a:r>
                        <a:rPr lang="en-US" sz="1000" u="none" strike="noStrike" dirty="0">
                          <a:effectLst/>
                          <a:latin typeface="Phetsarath OT" charset="0"/>
                          <a:cs typeface="Phetsarath OT" charset="0"/>
                        </a:rPr>
                        <a:t>($877)</a:t>
                      </a:r>
                      <a:endParaRPr lang="en-US" sz="1000" b="0" i="0" u="none" strike="noStrike" dirty="0">
                        <a:solidFill>
                          <a:srgbClr val="000000"/>
                        </a:solidFill>
                        <a:effectLst/>
                        <a:latin typeface="Phetsarath OT" charset="0"/>
                        <a:cs typeface="Phetsarath OT" charset="0"/>
                      </a:endParaRPr>
                    </a:p>
                  </a:txBody>
                  <a:tcPr marL="9525" marR="9525" marT="9525" marB="0" anchor="b"/>
                </a:tc>
                <a:tc>
                  <a:txBody>
                    <a:bodyPr/>
                    <a:lstStyle/>
                    <a:p>
                      <a:pPr algn="ctr" fontAlgn="b"/>
                      <a:r>
                        <a:rPr lang="en-US" sz="1000" u="none" strike="noStrike" dirty="0">
                          <a:effectLst/>
                          <a:latin typeface="Phetsarath OT" charset="0"/>
                          <a:cs typeface="Phetsarath OT" charset="0"/>
                        </a:rPr>
                        <a:t>$8,780 </a:t>
                      </a:r>
                      <a:endParaRPr lang="en-US" sz="1000" b="0" i="0" u="none" strike="noStrike" dirty="0">
                        <a:solidFill>
                          <a:srgbClr val="000000"/>
                        </a:solidFill>
                        <a:effectLst/>
                        <a:latin typeface="Phetsarath OT" charset="0"/>
                        <a:cs typeface="Phetsarath OT" charset="0"/>
                      </a:endParaRPr>
                    </a:p>
                  </a:txBody>
                  <a:tcPr marL="9525" marR="9525" marT="9525" marB="0" anchor="b"/>
                </a:tc>
                <a:tc>
                  <a:txBody>
                    <a:bodyPr/>
                    <a:lstStyle/>
                    <a:p>
                      <a:pPr algn="ctr" fontAlgn="b"/>
                      <a:r>
                        <a:rPr lang="en-US" sz="1000" u="none" strike="noStrike" dirty="0">
                          <a:effectLst/>
                          <a:latin typeface="Phetsarath OT" charset="0"/>
                          <a:cs typeface="Phetsarath OT" charset="0"/>
                        </a:rPr>
                        <a:t>$12,156 </a:t>
                      </a:r>
                      <a:endParaRPr lang="en-US" sz="1000" b="0" i="0" u="none" strike="noStrike" dirty="0">
                        <a:solidFill>
                          <a:srgbClr val="000000"/>
                        </a:solidFill>
                        <a:effectLst/>
                        <a:latin typeface="Phetsarath OT" charset="0"/>
                        <a:cs typeface="Phetsarath OT" charset="0"/>
                      </a:endParaRPr>
                    </a:p>
                  </a:txBody>
                  <a:tcPr marL="9525" marR="9525" marT="9525" marB="0" anchor="b"/>
                </a:tc>
                <a:tc>
                  <a:txBody>
                    <a:bodyPr/>
                    <a:lstStyle/>
                    <a:p>
                      <a:pPr algn="ctr" fontAlgn="b"/>
                      <a:r>
                        <a:rPr lang="en-US" sz="1000" u="none" strike="noStrike" dirty="0">
                          <a:effectLst/>
                          <a:latin typeface="Phetsarath OT" charset="0"/>
                          <a:cs typeface="Phetsarath OT" charset="0"/>
                        </a:rPr>
                        <a:t>$32,709 </a:t>
                      </a:r>
                      <a:endParaRPr lang="en-US" sz="1000" b="0" i="0" u="none" strike="noStrike" dirty="0">
                        <a:solidFill>
                          <a:srgbClr val="000000"/>
                        </a:solidFill>
                        <a:effectLst/>
                        <a:latin typeface="Phetsarath OT" charset="0"/>
                        <a:cs typeface="Phetsarath OT" charset="0"/>
                      </a:endParaRPr>
                    </a:p>
                  </a:txBody>
                  <a:tcPr marL="9525" marR="9525" marT="9525" marB="0" anchor="b"/>
                </a:tc>
                <a:extLst>
                  <a:ext uri="{0D108BD9-81ED-4DB2-BD59-A6C34878D82A}">
                    <a16:rowId xmlns:a16="http://schemas.microsoft.com/office/drawing/2014/main" val="10011"/>
                  </a:ext>
                </a:extLst>
              </a:tr>
            </a:tbl>
          </a:graphicData>
        </a:graphic>
      </p:graphicFrame>
      <p:sp>
        <p:nvSpPr>
          <p:cNvPr id="12" name="Snip Single Corner Rectangle 11"/>
          <p:cNvSpPr/>
          <p:nvPr/>
        </p:nvSpPr>
        <p:spPr>
          <a:xfrm>
            <a:off x="2189794" y="2885110"/>
            <a:ext cx="724614" cy="368022"/>
          </a:xfrm>
          <a:prstGeom prst="snip1Rect">
            <a:avLst/>
          </a:prstGeom>
          <a:solidFill>
            <a:schemeClr val="accent2">
              <a:lumMod val="75000"/>
            </a:schemeClr>
          </a:solidFill>
        </p:spPr>
        <p:txBody>
          <a:bodyPr wrap="none">
            <a:spAutoFit/>
          </a:bodyPr>
          <a:lstStyle/>
          <a:p>
            <a:r>
              <a:rPr lang="en-US" altLang="ja-JP" sz="1600" dirty="0" err="1">
                <a:latin typeface="Phetsarath OT" charset="0"/>
                <a:ea typeface="굴림" pitchFamily="34" charset="-127"/>
                <a:cs typeface="Phetsarath OT" charset="0"/>
              </a:rPr>
              <a:t>ຕົວຢ່າງ</a:t>
            </a:r>
            <a:endParaRPr lang="en-US" sz="1600" dirty="0"/>
          </a:p>
        </p:txBody>
      </p:sp>
      <p:sp>
        <p:nvSpPr>
          <p:cNvPr id="13" name="Rectangle 12"/>
          <p:cNvSpPr/>
          <p:nvPr/>
        </p:nvSpPr>
        <p:spPr>
          <a:xfrm>
            <a:off x="2082323" y="3585604"/>
            <a:ext cx="386795" cy="230940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6200000">
            <a:off x="6066185" y="-138675"/>
            <a:ext cx="179406" cy="730725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ular Callout 14"/>
          <p:cNvSpPr/>
          <p:nvPr/>
        </p:nvSpPr>
        <p:spPr>
          <a:xfrm>
            <a:off x="4692173" y="3581361"/>
            <a:ext cx="2998225" cy="351133"/>
          </a:xfrm>
          <a:prstGeom prst="wedgeRoundRectCallout">
            <a:avLst>
              <a:gd name="adj1" fmla="val 64207"/>
              <a:gd name="adj2" fmla="val -473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Phetsarath OT" charset="0"/>
                <a:cs typeface="Phetsarath OT" charset="0"/>
              </a:rPr>
              <a:t>Number of column in Ms. Excel sheet</a:t>
            </a:r>
          </a:p>
        </p:txBody>
      </p:sp>
      <p:sp>
        <p:nvSpPr>
          <p:cNvPr id="16" name="Rectangle 15"/>
          <p:cNvSpPr/>
          <p:nvPr/>
        </p:nvSpPr>
        <p:spPr>
          <a:xfrm rot="16200000">
            <a:off x="6033040" y="1937775"/>
            <a:ext cx="179406" cy="730725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466879" y="5262798"/>
            <a:ext cx="405290" cy="276999"/>
          </a:xfrm>
          <a:prstGeom prst="rect">
            <a:avLst/>
          </a:prstGeom>
          <a:noFill/>
        </p:spPr>
        <p:txBody>
          <a:bodyPr wrap="square" rtlCol="0">
            <a:spAutoFit/>
          </a:bodyPr>
          <a:lstStyle/>
          <a:p>
            <a:r>
              <a:rPr lang="en-US" sz="1200" dirty="0">
                <a:solidFill>
                  <a:srgbClr val="FF0000"/>
                </a:solidFill>
              </a:rPr>
              <a:t>#5</a:t>
            </a:r>
            <a:endParaRPr lang="th-TH" sz="1200" dirty="0">
              <a:solidFill>
                <a:srgbClr val="FF0000"/>
              </a:solidFill>
            </a:endParaRPr>
          </a:p>
        </p:txBody>
      </p:sp>
      <p:sp>
        <p:nvSpPr>
          <p:cNvPr id="18" name="Rectangle 17"/>
          <p:cNvSpPr/>
          <p:nvPr/>
        </p:nvSpPr>
        <p:spPr>
          <a:xfrm rot="16200000">
            <a:off x="6045559" y="2151681"/>
            <a:ext cx="179406" cy="730725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371079" y="5767206"/>
            <a:ext cx="405290" cy="276999"/>
          </a:xfrm>
          <a:prstGeom prst="rect">
            <a:avLst/>
          </a:prstGeom>
          <a:noFill/>
        </p:spPr>
        <p:txBody>
          <a:bodyPr wrap="square" rtlCol="0">
            <a:spAutoFit/>
          </a:bodyPr>
          <a:lstStyle/>
          <a:p>
            <a:r>
              <a:rPr lang="en-US" sz="1200" dirty="0">
                <a:solidFill>
                  <a:srgbClr val="FF0000"/>
                </a:solidFill>
              </a:rPr>
              <a:t>#6</a:t>
            </a:r>
            <a:endParaRPr lang="th-TH" sz="1200" dirty="0">
              <a:solidFill>
                <a:srgbClr val="FF0000"/>
              </a:solidFill>
            </a:endParaRPr>
          </a:p>
        </p:txBody>
      </p:sp>
    </p:spTree>
    <p:extLst>
      <p:ext uri="{BB962C8B-B14F-4D97-AF65-F5344CB8AC3E}">
        <p14:creationId xmlns:p14="http://schemas.microsoft.com/office/powerpoint/2010/main" val="92819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 name="Horizontal Scroll 35"/>
          <p:cNvSpPr/>
          <p:nvPr/>
        </p:nvSpPr>
        <p:spPr>
          <a:xfrm>
            <a:off x="2338557" y="949002"/>
            <a:ext cx="2066925" cy="656512"/>
          </a:xfrm>
          <a:prstGeom prst="horizontalScroll">
            <a:avLst/>
          </a:prstGeom>
          <a:solidFill>
            <a:schemeClr val="accent6">
              <a:lumMod val="60000"/>
              <a:lumOff val="40000"/>
            </a:schemeClr>
          </a:solidFill>
          <a:ln/>
          <a:effectLst>
            <a:innerShdw blurRad="63500" dist="50800" dir="81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ln>
                  <a:solidFill>
                    <a:schemeClr val="accent5">
                      <a:lumMod val="75000"/>
                    </a:schemeClr>
                  </a:solidFill>
                </a:ln>
                <a:solidFill>
                  <a:schemeClr val="accent5">
                    <a:lumMod val="50000"/>
                  </a:schemeClr>
                </a:solidFill>
                <a:latin typeface="Phetsarath OT" charset="0"/>
              </a:rPr>
              <a:t>ພາບລວມ</a:t>
            </a:r>
            <a:endParaRPr lang="th-TH" sz="3200" b="1" dirty="0">
              <a:ln>
                <a:solidFill>
                  <a:schemeClr val="accent5">
                    <a:lumMod val="75000"/>
                  </a:schemeClr>
                </a:solidFill>
              </a:ln>
              <a:solidFill>
                <a:schemeClr val="accent5">
                  <a:lumMod val="50000"/>
                </a:schemeClr>
              </a:solidFill>
              <a:latin typeface="Phetsarath OT" charset="0"/>
            </a:endParaRPr>
          </a:p>
        </p:txBody>
      </p:sp>
      <p:grpSp>
        <p:nvGrpSpPr>
          <p:cNvPr id="69" name="Group 68"/>
          <p:cNvGrpSpPr/>
          <p:nvPr/>
        </p:nvGrpSpPr>
        <p:grpSpPr>
          <a:xfrm>
            <a:off x="2115746" y="2059536"/>
            <a:ext cx="7701114" cy="1104499"/>
            <a:chOff x="650659" y="3188580"/>
            <a:chExt cx="6908800" cy="2182474"/>
          </a:xfrm>
        </p:grpSpPr>
        <p:sp>
          <p:nvSpPr>
            <p:cNvPr id="77" name="Rounded Rectangle 76"/>
            <p:cNvSpPr/>
            <p:nvPr/>
          </p:nvSpPr>
          <p:spPr>
            <a:xfrm>
              <a:off x="650659" y="3188580"/>
              <a:ext cx="6908800" cy="1625597"/>
            </a:xfrm>
            <a:prstGeom prst="roundRect">
              <a:avLst>
                <a:gd name="adj" fmla="val 10000"/>
              </a:avLst>
            </a:prstGeom>
            <a:solidFill>
              <a:schemeClr val="accent6">
                <a:lumMod val="40000"/>
                <a:lumOff val="60000"/>
              </a:schemeClr>
            </a:solidFill>
            <a:ln>
              <a:solidFill>
                <a:schemeClr val="accent6">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8" name="Rounded Rectangle 8"/>
            <p:cNvSpPr/>
            <p:nvPr/>
          </p:nvSpPr>
          <p:spPr>
            <a:xfrm>
              <a:off x="1266811" y="3840678"/>
              <a:ext cx="5147335" cy="15303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endParaRPr lang="en-US" sz="2000" kern="1200"/>
            </a:p>
          </p:txBody>
        </p:sp>
      </p:grpSp>
      <p:sp>
        <p:nvSpPr>
          <p:cNvPr id="70" name="TextBox 69"/>
          <p:cNvSpPr txBox="1"/>
          <p:nvPr/>
        </p:nvSpPr>
        <p:spPr>
          <a:xfrm>
            <a:off x="2465563" y="2258882"/>
            <a:ext cx="6411634" cy="400110"/>
          </a:xfrm>
          <a:prstGeom prst="rect">
            <a:avLst/>
          </a:prstGeom>
          <a:noFill/>
        </p:spPr>
        <p:txBody>
          <a:bodyPr wrap="square" rtlCol="0">
            <a:spAutoFit/>
          </a:bodyPr>
          <a:lstStyle/>
          <a:p>
            <a:pPr lvl="0"/>
            <a:r>
              <a:rPr lang="en-US" altLang="ko-KR" sz="2000" dirty="0">
                <a:latin typeface="Phetsarath OT" charset="0"/>
                <a:ea typeface="굴림" pitchFamily="50" charset="-127"/>
                <a:cs typeface="Phetsarath OT" charset="0"/>
              </a:rPr>
              <a:t>Consider the forest as a store of wealth, or capital.</a:t>
            </a:r>
            <a:endParaRPr lang="th-TH" sz="2000" dirty="0"/>
          </a:p>
        </p:txBody>
      </p:sp>
      <p:grpSp>
        <p:nvGrpSpPr>
          <p:cNvPr id="71" name="Group 70"/>
          <p:cNvGrpSpPr/>
          <p:nvPr/>
        </p:nvGrpSpPr>
        <p:grpSpPr>
          <a:xfrm>
            <a:off x="2070340" y="3014364"/>
            <a:ext cx="7701114" cy="888557"/>
            <a:chOff x="3788446" y="4168954"/>
            <a:chExt cx="4920891" cy="645020"/>
          </a:xfrm>
        </p:grpSpPr>
        <p:grpSp>
          <p:nvGrpSpPr>
            <p:cNvPr id="73" name="Group 72"/>
            <p:cNvGrpSpPr/>
            <p:nvPr/>
          </p:nvGrpSpPr>
          <p:grpSpPr>
            <a:xfrm>
              <a:off x="3788446" y="4168954"/>
              <a:ext cx="4920891" cy="645020"/>
              <a:chOff x="242799" y="1753313"/>
              <a:chExt cx="6908800" cy="1755778"/>
            </a:xfrm>
          </p:grpSpPr>
          <p:sp>
            <p:nvSpPr>
              <p:cNvPr id="75" name="Rounded Rectangle 74"/>
              <p:cNvSpPr/>
              <p:nvPr/>
            </p:nvSpPr>
            <p:spPr>
              <a:xfrm>
                <a:off x="242799" y="1753313"/>
                <a:ext cx="6908800" cy="1755778"/>
              </a:xfrm>
              <a:prstGeom prst="roundRect">
                <a:avLst>
                  <a:gd name="adj" fmla="val 10000"/>
                </a:avLst>
              </a:prstGeom>
              <a:solidFill>
                <a:schemeClr val="accent6">
                  <a:lumMod val="40000"/>
                  <a:lumOff val="60000"/>
                </a:schemeClr>
              </a:solidFill>
              <a:ln>
                <a:solidFill>
                  <a:schemeClr val="accent6">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6" name="Rounded Rectangle 6"/>
              <p:cNvSpPr/>
              <p:nvPr/>
            </p:nvSpPr>
            <p:spPr>
              <a:xfrm>
                <a:off x="657211" y="1944145"/>
                <a:ext cx="5147335" cy="15303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endParaRPr lang="en-US" sz="2000" kern="1200"/>
              </a:p>
            </p:txBody>
          </p:sp>
        </p:grpSp>
        <p:sp>
          <p:nvSpPr>
            <p:cNvPr id="74" name="TextBox 73"/>
            <p:cNvSpPr txBox="1"/>
            <p:nvPr/>
          </p:nvSpPr>
          <p:spPr>
            <a:xfrm>
              <a:off x="4013523" y="4203536"/>
              <a:ext cx="4648313" cy="513868"/>
            </a:xfrm>
            <a:prstGeom prst="rect">
              <a:avLst/>
            </a:prstGeom>
            <a:noFill/>
          </p:spPr>
          <p:txBody>
            <a:bodyPr wrap="square" rtlCol="0">
              <a:spAutoFit/>
            </a:bodyPr>
            <a:lstStyle/>
            <a:p>
              <a:pPr lvl="0"/>
              <a:r>
                <a:rPr lang="en-US" altLang="ko-KR" sz="2000" dirty="0">
                  <a:latin typeface="Phetsarath OT" charset="0"/>
                  <a:ea typeface="굴림" pitchFamily="50" charset="-127"/>
                  <a:cs typeface="Phetsarath OT" charset="0"/>
                </a:rPr>
                <a:t>How we can allocate these in a way that maximizes satisfaction to society</a:t>
              </a:r>
              <a:endParaRPr lang="en-US" sz="2000" dirty="0">
                <a:latin typeface="Phetsarath OT" charset="0"/>
                <a:cs typeface="Phetsarath OT" charset="0"/>
              </a:endParaRPr>
            </a:p>
          </p:txBody>
        </p:sp>
      </p:grpSp>
      <p:sp>
        <p:nvSpPr>
          <p:cNvPr id="67" name="Down Arrow 66"/>
          <p:cNvSpPr/>
          <p:nvPr/>
        </p:nvSpPr>
        <p:spPr>
          <a:xfrm>
            <a:off x="7877121" y="2682865"/>
            <a:ext cx="737874" cy="535575"/>
          </a:xfrm>
          <a:prstGeom prst="downArrow">
            <a:avLst>
              <a:gd name="adj1" fmla="val 55000"/>
              <a:gd name="adj2" fmla="val 45000"/>
            </a:avLst>
          </a:prstGeom>
          <a:solidFill>
            <a:srgbClr val="FFFF00">
              <a:alpha val="90000"/>
            </a:srgbClr>
          </a:solidFill>
          <a:ln>
            <a:solidFill>
              <a:schemeClr val="accent6">
                <a:lumMod val="5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15" name="Group 14"/>
          <p:cNvGrpSpPr/>
          <p:nvPr/>
        </p:nvGrpSpPr>
        <p:grpSpPr>
          <a:xfrm>
            <a:off x="2070340" y="4035072"/>
            <a:ext cx="7701114" cy="888557"/>
            <a:chOff x="3788446" y="4168954"/>
            <a:chExt cx="4920891" cy="645020"/>
          </a:xfrm>
        </p:grpSpPr>
        <p:grpSp>
          <p:nvGrpSpPr>
            <p:cNvPr id="16" name="Group 15"/>
            <p:cNvGrpSpPr/>
            <p:nvPr/>
          </p:nvGrpSpPr>
          <p:grpSpPr>
            <a:xfrm>
              <a:off x="3788446" y="4168954"/>
              <a:ext cx="4920891" cy="645020"/>
              <a:chOff x="242799" y="1753313"/>
              <a:chExt cx="6908800" cy="1755778"/>
            </a:xfrm>
          </p:grpSpPr>
          <p:sp>
            <p:nvSpPr>
              <p:cNvPr id="18" name="Rounded Rectangle 17"/>
              <p:cNvSpPr/>
              <p:nvPr/>
            </p:nvSpPr>
            <p:spPr>
              <a:xfrm>
                <a:off x="242799" y="1753313"/>
                <a:ext cx="6908800" cy="1755778"/>
              </a:xfrm>
              <a:prstGeom prst="roundRect">
                <a:avLst>
                  <a:gd name="adj" fmla="val 10000"/>
                </a:avLst>
              </a:prstGeom>
              <a:solidFill>
                <a:schemeClr val="accent6">
                  <a:lumMod val="40000"/>
                  <a:lumOff val="60000"/>
                </a:schemeClr>
              </a:solidFill>
              <a:ln>
                <a:solidFill>
                  <a:schemeClr val="accent6">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6"/>
              <p:cNvSpPr/>
              <p:nvPr/>
            </p:nvSpPr>
            <p:spPr>
              <a:xfrm>
                <a:off x="657211" y="1944145"/>
                <a:ext cx="5147335" cy="15303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endParaRPr lang="en-US" sz="2000" kern="1200"/>
              </a:p>
            </p:txBody>
          </p:sp>
        </p:grpSp>
        <p:sp>
          <p:nvSpPr>
            <p:cNvPr id="17" name="TextBox 16"/>
            <p:cNvSpPr txBox="1"/>
            <p:nvPr/>
          </p:nvSpPr>
          <p:spPr>
            <a:xfrm>
              <a:off x="4013523" y="4203536"/>
              <a:ext cx="4648313" cy="513868"/>
            </a:xfrm>
            <a:prstGeom prst="rect">
              <a:avLst/>
            </a:prstGeom>
            <a:noFill/>
          </p:spPr>
          <p:txBody>
            <a:bodyPr wrap="square" rtlCol="0">
              <a:spAutoFit/>
            </a:bodyPr>
            <a:lstStyle/>
            <a:p>
              <a:pPr lvl="0"/>
              <a:r>
                <a:rPr lang="en-US" altLang="ko-KR" sz="2000" dirty="0">
                  <a:latin typeface="Phetsarath OT" charset="0"/>
                  <a:ea typeface="굴림" pitchFamily="50" charset="-127"/>
                  <a:cs typeface="Phetsarath OT" charset="0"/>
                </a:rPr>
                <a:t>How to use standard tools of financial analysis to evaluate forestry decisions</a:t>
              </a:r>
              <a:endParaRPr lang="en-US" sz="2000" dirty="0">
                <a:latin typeface="Phetsarath OT" charset="0"/>
                <a:cs typeface="Phetsarath OT" charset="0"/>
              </a:endParaRPr>
            </a:p>
          </p:txBody>
        </p:sp>
      </p:grpSp>
    </p:spTree>
    <p:extLst>
      <p:ext uri="{BB962C8B-B14F-4D97-AF65-F5344CB8AC3E}">
        <p14:creationId xmlns:p14="http://schemas.microsoft.com/office/powerpoint/2010/main" val="114857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angle 5"/>
          <p:cNvSpPr txBox="1">
            <a:spLocks/>
          </p:cNvSpPr>
          <p:nvPr/>
        </p:nvSpPr>
        <p:spPr>
          <a:xfrm>
            <a:off x="2161416" y="1169213"/>
            <a:ext cx="9743037"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lvl="0"/>
            <a:r>
              <a:rPr lang="en-US" sz="2400" b="1" dirty="0" err="1">
                <a:solidFill>
                  <a:schemeClr val="accent5">
                    <a:lumMod val="50000"/>
                  </a:schemeClr>
                </a:solidFill>
                <a:latin typeface="Phetsarath OT" charset="0"/>
                <a:cs typeface="Phetsarath OT" charset="0"/>
              </a:rPr>
              <a:t>ການວິເຄາະລາຍຮັບຕໍ່ລາຍຈ່າຍ</a:t>
            </a:r>
            <a:r>
              <a:rPr lang="en-US" sz="2400" b="1" dirty="0">
                <a:solidFill>
                  <a:schemeClr val="accent5">
                    <a:lumMod val="50000"/>
                  </a:schemeClr>
                </a:solidFill>
                <a:latin typeface="Phetsarath OT" charset="0"/>
                <a:cs typeface="Phetsarath OT" charset="0"/>
              </a:rPr>
              <a:t> </a:t>
            </a:r>
          </a:p>
        </p:txBody>
      </p:sp>
      <p:grpSp>
        <p:nvGrpSpPr>
          <p:cNvPr id="31" name="Group 30"/>
          <p:cNvGrpSpPr/>
          <p:nvPr/>
        </p:nvGrpSpPr>
        <p:grpSpPr>
          <a:xfrm>
            <a:off x="1718177" y="1132030"/>
            <a:ext cx="404793" cy="533962"/>
            <a:chOff x="5770331" y="1112579"/>
            <a:chExt cx="335168" cy="478633"/>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7"/>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2</a:t>
              </a:r>
            </a:p>
          </p:txBody>
        </p:sp>
      </p:grpSp>
      <p:sp>
        <p:nvSpPr>
          <p:cNvPr id="29"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344488" indent="-344488">
              <a:lnSpc>
                <a:spcPct val="100000"/>
              </a:lnSpc>
              <a:buFont typeface="+mj-lt"/>
              <a:buAutoNum type="arabicPeriod" startAt="3"/>
            </a:pPr>
            <a:r>
              <a:rPr lang="en-US" altLang="ko-KR" sz="2800" b="1" dirty="0" err="1">
                <a:solidFill>
                  <a:schemeClr val="accent5">
                    <a:lumMod val="50000"/>
                  </a:schemeClr>
                </a:solidFill>
                <a:latin typeface="Phetsarath OT" charset="0"/>
                <a:ea typeface="굴림" pitchFamily="50" charset="-127"/>
                <a:cs typeface="Phetsarath OT" charset="0"/>
              </a:rPr>
              <a:t>ຕົວຊີ້ວັດການລົງທືນ</a:t>
            </a:r>
            <a:endParaRPr lang="en-US" altLang="ko-KR" sz="2800" b="1" dirty="0">
              <a:solidFill>
                <a:schemeClr val="accent5">
                  <a:lumMod val="50000"/>
                </a:schemeClr>
              </a:solidFill>
              <a:latin typeface="Phetsarath OT" charset="0"/>
              <a:ea typeface="굴림" pitchFamily="50" charset="-127"/>
              <a:cs typeface="Phetsarath OT" charset="0"/>
            </a:endParaRPr>
          </a:p>
        </p:txBody>
      </p:sp>
      <p:sp>
        <p:nvSpPr>
          <p:cNvPr id="7" name="Rectangle 6"/>
          <p:cNvSpPr/>
          <p:nvPr/>
        </p:nvSpPr>
        <p:spPr>
          <a:xfrm>
            <a:off x="2113282" y="5107552"/>
            <a:ext cx="7247688" cy="646331"/>
          </a:xfrm>
          <a:prstGeom prst="rect">
            <a:avLst/>
          </a:prstGeom>
        </p:spPr>
        <p:txBody>
          <a:bodyPr wrap="square">
            <a:spAutoFit/>
          </a:bodyPr>
          <a:lstStyle/>
          <a:p>
            <a:pPr>
              <a:lnSpc>
                <a:spcPct val="90000"/>
              </a:lnSpc>
            </a:pPr>
            <a:r>
              <a:rPr lang="en-US" altLang="en-US" sz="2000" dirty="0">
                <a:latin typeface="Phetsarath OT" charset="0"/>
                <a:cs typeface="Phetsarath OT" charset="0"/>
              </a:rPr>
              <a:t>“For these reason, </a:t>
            </a:r>
            <a:r>
              <a:rPr lang="en-US" altLang="en-US" sz="2000" dirty="0">
                <a:solidFill>
                  <a:srgbClr val="FF0000"/>
                </a:solidFill>
                <a:latin typeface="Phetsarath OT" charset="0"/>
                <a:cs typeface="Phetsarath OT" charset="0"/>
              </a:rPr>
              <a:t>these externalities should be taken into account in order to correct for any potential market failure</a:t>
            </a:r>
            <a:r>
              <a:rPr lang="en-US" altLang="en-US" sz="2000" dirty="0">
                <a:latin typeface="Phetsarath OT" charset="0"/>
                <a:cs typeface="Phetsarath OT" charset="0"/>
              </a:rPr>
              <a:t>.”</a:t>
            </a:r>
            <a:endParaRPr lang="en-US" sz="2000" dirty="0">
              <a:latin typeface="Phetsarath OT" charset="0"/>
              <a:cs typeface="Phetsarath OT" charset="0"/>
            </a:endParaRPr>
          </a:p>
        </p:txBody>
      </p:sp>
      <p:grpSp>
        <p:nvGrpSpPr>
          <p:cNvPr id="8" name="Group 7"/>
          <p:cNvGrpSpPr/>
          <p:nvPr/>
        </p:nvGrpSpPr>
        <p:grpSpPr>
          <a:xfrm>
            <a:off x="1414950" y="1899982"/>
            <a:ext cx="7929082" cy="1435327"/>
            <a:chOff x="2327580" y="1586513"/>
            <a:chExt cx="7506097" cy="1561463"/>
          </a:xfrm>
        </p:grpSpPr>
        <p:grpSp>
          <p:nvGrpSpPr>
            <p:cNvPr id="9" name="Group 8"/>
            <p:cNvGrpSpPr/>
            <p:nvPr/>
          </p:nvGrpSpPr>
          <p:grpSpPr>
            <a:xfrm>
              <a:off x="4529132" y="1862578"/>
              <a:ext cx="5304545" cy="947568"/>
              <a:chOff x="2855275" y="40899"/>
              <a:chExt cx="5304545" cy="947568"/>
            </a:xfrm>
          </p:grpSpPr>
          <p:sp>
            <p:nvSpPr>
              <p:cNvPr id="13" name="Snip and Round Single Corner Rectangle 53"/>
              <p:cNvSpPr/>
              <p:nvPr/>
            </p:nvSpPr>
            <p:spPr>
              <a:xfrm rot="5400000">
                <a:off x="5021500" y="-2088055"/>
                <a:ext cx="869470" cy="5201920"/>
              </a:xfrm>
              <a:prstGeom prst="snip1Rect">
                <a:avLst/>
              </a:prstGeom>
              <a:solidFill>
                <a:schemeClr val="bg1">
                  <a:alpha val="90000"/>
                </a:schemeClr>
              </a:solidFill>
              <a:ln w="19050">
                <a:solidFill>
                  <a:srgbClr val="00B050">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Round Same Side Corner Rectangle 4"/>
              <p:cNvSpPr/>
              <p:nvPr/>
            </p:nvSpPr>
            <p:spPr>
              <a:xfrm>
                <a:off x="2926080" y="40899"/>
                <a:ext cx="5233740" cy="947568"/>
              </a:xfrm>
              <a:prstGeom prst="round2Diag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7012" indent="-285750">
                  <a:lnSpc>
                    <a:spcPct val="150000"/>
                  </a:lnSpc>
                  <a:buBlip>
                    <a:blip r:embed="rId3"/>
                  </a:buBlip>
                </a:pPr>
                <a:r>
                  <a:rPr lang="en-US" altLang="en-US" sz="1400" dirty="0">
                    <a:solidFill>
                      <a:srgbClr val="FF0000"/>
                    </a:solidFill>
                    <a:latin typeface="Phetsarath OT" charset="0"/>
                    <a:cs typeface="Phetsarath OT" charset="0"/>
                  </a:rPr>
                  <a:t>An economic tool </a:t>
                </a:r>
                <a:r>
                  <a:rPr lang="en-US" altLang="en-US" sz="1400" dirty="0">
                    <a:latin typeface="Phetsarath OT" charset="0"/>
                    <a:cs typeface="Phetsarath OT" charset="0"/>
                  </a:rPr>
                  <a:t>for the </a:t>
                </a:r>
                <a:r>
                  <a:rPr lang="en-US" altLang="en-US" sz="1400" dirty="0">
                    <a:solidFill>
                      <a:srgbClr val="FF0000"/>
                    </a:solidFill>
                    <a:latin typeface="Phetsarath OT" charset="0"/>
                    <a:cs typeface="Phetsarath OT" charset="0"/>
                  </a:rPr>
                  <a:t>analysis of the benefits and costs</a:t>
                </a:r>
                <a:r>
                  <a:rPr lang="en-US" altLang="en-US" sz="1400" dirty="0">
                    <a:latin typeface="Phetsarath OT" charset="0"/>
                    <a:cs typeface="Phetsarath OT" charset="0"/>
                  </a:rPr>
                  <a:t>.</a:t>
                </a:r>
              </a:p>
              <a:p>
                <a:pPr marL="227012" indent="-285750">
                  <a:lnSpc>
                    <a:spcPct val="150000"/>
                  </a:lnSpc>
                  <a:buBlip>
                    <a:blip r:embed="rId3"/>
                  </a:buBlip>
                </a:pPr>
                <a:r>
                  <a:rPr lang="en-US" altLang="en-US" sz="1400" dirty="0">
                    <a:latin typeface="Phetsarath OT" charset="0"/>
                    <a:cs typeface="Phetsarath OT" charset="0"/>
                  </a:rPr>
                  <a:t>May be either </a:t>
                </a:r>
                <a:r>
                  <a:rPr lang="en-US" altLang="en-US" sz="1400" dirty="0">
                    <a:solidFill>
                      <a:srgbClr val="FF0000"/>
                    </a:solidFill>
                    <a:latin typeface="Phetsarath OT" charset="0"/>
                    <a:cs typeface="Phetsarath OT" charset="0"/>
                  </a:rPr>
                  <a:t>monetary or non-monetary value</a:t>
                </a:r>
              </a:p>
            </p:txBody>
          </p:sp>
        </p:grpSp>
        <p:grpSp>
          <p:nvGrpSpPr>
            <p:cNvPr id="10" name="Group 9"/>
            <p:cNvGrpSpPr/>
            <p:nvPr/>
          </p:nvGrpSpPr>
          <p:grpSpPr>
            <a:xfrm>
              <a:off x="2327580" y="1586513"/>
              <a:ext cx="2625877" cy="1561463"/>
              <a:chOff x="638725" y="54404"/>
              <a:chExt cx="2705694" cy="1005654"/>
            </a:xfrm>
          </p:grpSpPr>
          <p:sp>
            <p:nvSpPr>
              <p:cNvPr id="11" name="Rounded Rectangle 51"/>
              <p:cNvSpPr/>
              <p:nvPr/>
            </p:nvSpPr>
            <p:spPr>
              <a:xfrm>
                <a:off x="925119" y="102106"/>
                <a:ext cx="2198461" cy="835215"/>
              </a:xfrm>
              <a:prstGeom prst="donut">
                <a:avLst>
                  <a:gd name="adj" fmla="val 11401"/>
                </a:avLst>
              </a:prstGeom>
              <a:solidFill>
                <a:schemeClr val="accent6"/>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6"/>
              <p:cNvSpPr/>
              <p:nvPr/>
            </p:nvSpPr>
            <p:spPr>
              <a:xfrm>
                <a:off x="638725" y="54404"/>
                <a:ext cx="2705694" cy="1005654"/>
              </a:xfrm>
              <a:prstGeom prst="donu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altLang="en-US" sz="1400" b="1" dirty="0">
                    <a:solidFill>
                      <a:srgbClr val="FF0000"/>
                    </a:solidFill>
                    <a:latin typeface="Phetsarath OT" charset="0"/>
                    <a:cs typeface="Phetsarath OT" charset="0"/>
                  </a:rPr>
                  <a:t> </a:t>
                </a:r>
                <a:r>
                  <a:rPr lang="en-US" altLang="en-US" sz="1400" b="1" dirty="0" err="1">
                    <a:solidFill>
                      <a:srgbClr val="FF0000"/>
                    </a:solidFill>
                    <a:latin typeface="Phetsarath OT" charset="0"/>
                    <a:cs typeface="Phetsarath OT" charset="0"/>
                  </a:rPr>
                  <a:t>ການວິເຄາະລາຍຮັບ</a:t>
                </a:r>
                <a:endParaRPr lang="en-US" altLang="en-US" sz="1400" b="1" dirty="0">
                  <a:solidFill>
                    <a:srgbClr val="FF0000"/>
                  </a:solidFill>
                  <a:latin typeface="Phetsarath OT" charset="0"/>
                  <a:cs typeface="Phetsarath OT" charset="0"/>
                </a:endParaRPr>
              </a:p>
              <a:p>
                <a:pPr lvl="0" algn="ctr" defTabSz="622300">
                  <a:lnSpc>
                    <a:spcPct val="90000"/>
                  </a:lnSpc>
                  <a:spcBef>
                    <a:spcPct val="0"/>
                  </a:spcBef>
                  <a:spcAft>
                    <a:spcPct val="35000"/>
                  </a:spcAft>
                </a:pPr>
                <a:r>
                  <a:rPr lang="en-US" altLang="en-US" sz="1400" b="1" dirty="0" err="1">
                    <a:solidFill>
                      <a:srgbClr val="FF0000"/>
                    </a:solidFill>
                    <a:latin typeface="Phetsarath OT" charset="0"/>
                    <a:cs typeface="Phetsarath OT" charset="0"/>
                  </a:rPr>
                  <a:t>ຕໍ່ລາຍຈ່າຍ</a:t>
                </a:r>
                <a:r>
                  <a:rPr lang="en-US" altLang="en-US" sz="1400" b="1" dirty="0">
                    <a:solidFill>
                      <a:srgbClr val="FF0000"/>
                    </a:solidFill>
                    <a:latin typeface="Phetsarath OT" charset="0"/>
                    <a:cs typeface="Phetsarath OT" charset="0"/>
                  </a:rPr>
                  <a:t> </a:t>
                </a:r>
              </a:p>
              <a:p>
                <a:pPr lvl="0" algn="ctr" defTabSz="622300">
                  <a:lnSpc>
                    <a:spcPct val="90000"/>
                  </a:lnSpc>
                  <a:spcBef>
                    <a:spcPct val="0"/>
                  </a:spcBef>
                  <a:spcAft>
                    <a:spcPct val="35000"/>
                  </a:spcAft>
                </a:pPr>
                <a:r>
                  <a:rPr lang="en-US" altLang="en-US" sz="1400" b="1" dirty="0">
                    <a:solidFill>
                      <a:srgbClr val="FF0000"/>
                    </a:solidFill>
                    <a:latin typeface="Phetsarath OT" charset="0"/>
                    <a:cs typeface="Phetsarath OT" charset="0"/>
                  </a:rPr>
                  <a:t>(BCA)</a:t>
                </a:r>
                <a:endParaRPr lang="en-US" sz="1400" b="1" kern="1200" dirty="0">
                  <a:solidFill>
                    <a:srgbClr val="FF0000"/>
                  </a:solidFill>
                </a:endParaRPr>
              </a:p>
            </p:txBody>
          </p:sp>
        </p:grpSp>
      </p:grpSp>
      <p:grpSp>
        <p:nvGrpSpPr>
          <p:cNvPr id="15" name="Group 14"/>
          <p:cNvGrpSpPr/>
          <p:nvPr/>
        </p:nvGrpSpPr>
        <p:grpSpPr>
          <a:xfrm>
            <a:off x="2604724" y="3257205"/>
            <a:ext cx="6644848" cy="1759499"/>
            <a:chOff x="3059211" y="3253753"/>
            <a:chExt cx="6644848" cy="1759499"/>
          </a:xfrm>
        </p:grpSpPr>
        <p:grpSp>
          <p:nvGrpSpPr>
            <p:cNvPr id="16" name="Group 15"/>
            <p:cNvGrpSpPr/>
            <p:nvPr/>
          </p:nvGrpSpPr>
          <p:grpSpPr>
            <a:xfrm>
              <a:off x="3059211" y="3253753"/>
              <a:ext cx="6644848" cy="1759499"/>
              <a:chOff x="2756873" y="1868269"/>
              <a:chExt cx="6644848" cy="1759499"/>
            </a:xfrm>
          </p:grpSpPr>
          <p:grpSp>
            <p:nvGrpSpPr>
              <p:cNvPr id="18" name="Group 17"/>
              <p:cNvGrpSpPr/>
              <p:nvPr/>
            </p:nvGrpSpPr>
            <p:grpSpPr>
              <a:xfrm>
                <a:off x="2756873" y="1868269"/>
                <a:ext cx="6644848" cy="1759499"/>
                <a:chOff x="3130269" y="2609301"/>
                <a:chExt cx="3887871" cy="2297310"/>
              </a:xfrm>
            </p:grpSpPr>
            <p:sp>
              <p:nvSpPr>
                <p:cNvPr id="20" name="AutoShape 12"/>
                <p:cNvSpPr>
                  <a:spLocks noChangeArrowheads="1"/>
                </p:cNvSpPr>
                <p:nvPr/>
              </p:nvSpPr>
              <p:spPr bwMode="auto">
                <a:xfrm>
                  <a:off x="3130269" y="2609301"/>
                  <a:ext cx="3887871" cy="2297310"/>
                </a:xfrm>
                <a:prstGeom prst="roundRect">
                  <a:avLst>
                    <a:gd name="adj" fmla="val 5273"/>
                  </a:avLst>
                </a:prstGeom>
                <a:solidFill>
                  <a:schemeClr val="bg1"/>
                </a:solidFill>
                <a:ln w="19050" algn="ctr">
                  <a:solidFill>
                    <a:schemeClr val="accent6">
                      <a:lumMod val="50000"/>
                    </a:schemeClr>
                  </a:solidFill>
                  <a:round/>
                  <a:headEnd/>
                  <a:tailEnd/>
                </a:ln>
                <a:effectLst>
                  <a:prstShdw prst="shdw17" dist="17961" dir="2700000">
                    <a:schemeClr val="bg2">
                      <a:alpha val="50000"/>
                    </a:schemeClr>
                  </a:prstShdw>
                </a:effectLst>
              </p:spPr>
              <p:txBody>
                <a:bodyPr vert="horz" wrap="none" lIns="91440" tIns="45720" rIns="91440" bIns="45720" numCol="1" anchor="ctr" anchorCtr="0" compatLnSpc="1">
                  <a:prstTxWarp prst="textNoShape">
                    <a:avLst/>
                  </a:prstTxWarp>
                </a:bodyPr>
                <a:lstStyle/>
                <a:p>
                  <a:pPr algn="ctr" fontAlgn="base">
                    <a:spcBef>
                      <a:spcPct val="0"/>
                    </a:spcBef>
                    <a:spcAft>
                      <a:spcPct val="0"/>
                    </a:spcAft>
                  </a:pPr>
                  <a:endParaRPr kumimoji="1" lang="ko-KR" altLang="ko-KR">
                    <a:latin typeface="굴림" pitchFamily="50" charset="-127"/>
                    <a:ea typeface="굴림" pitchFamily="50" charset="-127"/>
                    <a:cs typeface="굴림" pitchFamily="50" charset="-127"/>
                  </a:endParaRPr>
                </a:p>
              </p:txBody>
            </p:sp>
            <p:sp>
              <p:nvSpPr>
                <p:cNvPr id="21" name="AutoShape 14"/>
                <p:cNvSpPr>
                  <a:spLocks noChangeArrowheads="1"/>
                </p:cNvSpPr>
                <p:nvPr/>
              </p:nvSpPr>
              <p:spPr bwMode="auto">
                <a:xfrm>
                  <a:off x="3254390" y="3312236"/>
                  <a:ext cx="3618170" cy="1344613"/>
                </a:xfrm>
                <a:prstGeom prst="roundRect">
                  <a:avLst>
                    <a:gd name="adj" fmla="val 686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ko-KR" altLang="ko-KR"/>
                </a:p>
              </p:txBody>
            </p:sp>
            <p:sp>
              <p:nvSpPr>
                <p:cNvPr id="22" name="모서리가 둥근 직사각형 12"/>
                <p:cNvSpPr/>
                <p:nvPr/>
              </p:nvSpPr>
              <p:spPr>
                <a:xfrm>
                  <a:off x="3246228" y="2695168"/>
                  <a:ext cx="3644687" cy="465517"/>
                </a:xfrm>
                <a:prstGeom prst="roundRect">
                  <a:avLst/>
                </a:prstGeom>
                <a:blipFill>
                  <a:blip r:embed="rId4" cstate="print">
                    <a:lum bright="-10000"/>
                  </a:blip>
                  <a:stretch>
                    <a:fillRect/>
                  </a:stretch>
                </a:blipFill>
                <a:ln>
                  <a:solidFill>
                    <a:srgbClr val="329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ko-KR" altLang="en-US"/>
                </a:p>
              </p:txBody>
            </p:sp>
          </p:grpSp>
          <p:sp>
            <p:nvSpPr>
              <p:cNvPr id="19" name="Rectangle 18"/>
              <p:cNvSpPr/>
              <p:nvPr/>
            </p:nvSpPr>
            <p:spPr>
              <a:xfrm>
                <a:off x="2942336" y="2471976"/>
                <a:ext cx="6107537" cy="738664"/>
              </a:xfrm>
              <a:prstGeom prst="rect">
                <a:avLst/>
              </a:prstGeom>
            </p:spPr>
            <p:txBody>
              <a:bodyPr wrap="square">
                <a:spAutoFit/>
              </a:bodyPr>
              <a:lstStyle/>
              <a:p>
                <a:pPr marL="285750" indent="-285750">
                  <a:buBlip>
                    <a:blip r:embed="rId3"/>
                  </a:buBlip>
                </a:pPr>
                <a:r>
                  <a:rPr lang="en-US" altLang="en-US" sz="1400" dirty="0">
                    <a:latin typeface="Phetsarath OT" charset="0"/>
                    <a:cs typeface="Phetsarath OT" charset="0"/>
                  </a:rPr>
                  <a:t>may have negative environmental effects, i.e. negative externalities </a:t>
                </a:r>
              </a:p>
              <a:p>
                <a:pPr marL="285750" indent="-285750">
                  <a:buBlip>
                    <a:blip r:embed="rId3"/>
                  </a:buBlip>
                </a:pPr>
                <a:r>
                  <a:rPr lang="en-US" altLang="en-US" sz="1400" dirty="0">
                    <a:latin typeface="Phetsarath OT" charset="0"/>
                    <a:cs typeface="Phetsarath OT" charset="0"/>
                  </a:rPr>
                  <a:t>may have positive externalities </a:t>
                </a:r>
              </a:p>
              <a:p>
                <a:pPr marL="285750" indent="-285750">
                  <a:buBlip>
                    <a:blip r:embed="rId3"/>
                  </a:buBlip>
                </a:pPr>
                <a:r>
                  <a:rPr lang="en-US" altLang="en-US" sz="1400" dirty="0">
                    <a:latin typeface="Phetsarath OT" charset="0"/>
                    <a:cs typeface="Phetsarath OT" charset="0"/>
                  </a:rPr>
                  <a:t>may have both positive and negative externalities </a:t>
                </a:r>
              </a:p>
            </p:txBody>
          </p:sp>
        </p:grpSp>
        <p:sp>
          <p:nvSpPr>
            <p:cNvPr id="17" name="Rectangle 16"/>
            <p:cNvSpPr/>
            <p:nvPr/>
          </p:nvSpPr>
          <p:spPr>
            <a:xfrm>
              <a:off x="5185205" y="3319518"/>
              <a:ext cx="1664238" cy="338554"/>
            </a:xfrm>
            <a:prstGeom prst="rect">
              <a:avLst/>
            </a:prstGeom>
          </p:spPr>
          <p:txBody>
            <a:bodyPr wrap="none">
              <a:spAutoFit/>
            </a:bodyPr>
            <a:lstStyle/>
            <a:p>
              <a:r>
                <a:rPr lang="en-US" altLang="en-US" sz="1600" dirty="0">
                  <a:latin typeface="Phetsarath OT" charset="0"/>
                  <a:cs typeface="Phetsarath OT" charset="0"/>
                </a:rPr>
                <a:t>Projects/policies</a:t>
              </a:r>
              <a:endParaRPr lang="en-US" sz="1600" dirty="0">
                <a:solidFill>
                  <a:schemeClr val="bg1"/>
                </a:solidFill>
              </a:endParaRPr>
            </a:p>
          </p:txBody>
        </p:sp>
      </p:grpSp>
      <p:sp>
        <p:nvSpPr>
          <p:cNvPr id="23" name="TextBox 22"/>
          <p:cNvSpPr txBox="1"/>
          <p:nvPr/>
        </p:nvSpPr>
        <p:spPr>
          <a:xfrm>
            <a:off x="2199434" y="3722412"/>
            <a:ext cx="405290" cy="276999"/>
          </a:xfrm>
          <a:prstGeom prst="rect">
            <a:avLst/>
          </a:prstGeom>
          <a:noFill/>
        </p:spPr>
        <p:txBody>
          <a:bodyPr wrap="square" rtlCol="0">
            <a:spAutoFit/>
          </a:bodyPr>
          <a:lstStyle/>
          <a:p>
            <a:r>
              <a:rPr lang="en-US" sz="1200" dirty="0">
                <a:solidFill>
                  <a:srgbClr val="FF0000"/>
                </a:solidFill>
              </a:rPr>
              <a:t>#4</a:t>
            </a:r>
            <a:endParaRPr lang="th-TH" sz="1200" dirty="0">
              <a:solidFill>
                <a:srgbClr val="FF0000"/>
              </a:solidFill>
            </a:endParaRPr>
          </a:p>
        </p:txBody>
      </p:sp>
      <p:sp>
        <p:nvSpPr>
          <p:cNvPr id="24" name="TextBox 23"/>
          <p:cNvSpPr txBox="1"/>
          <p:nvPr/>
        </p:nvSpPr>
        <p:spPr>
          <a:xfrm>
            <a:off x="1708558" y="5292217"/>
            <a:ext cx="405290" cy="276999"/>
          </a:xfrm>
          <a:prstGeom prst="rect">
            <a:avLst/>
          </a:prstGeom>
          <a:noFill/>
        </p:spPr>
        <p:txBody>
          <a:bodyPr wrap="square" rtlCol="0">
            <a:spAutoFit/>
          </a:bodyPr>
          <a:lstStyle/>
          <a:p>
            <a:r>
              <a:rPr lang="en-US" sz="1200" dirty="0">
                <a:solidFill>
                  <a:srgbClr val="FF0000"/>
                </a:solidFill>
              </a:rPr>
              <a:t>#5</a:t>
            </a:r>
            <a:endParaRPr lang="th-TH" sz="1200" dirty="0">
              <a:solidFill>
                <a:srgbClr val="FF0000"/>
              </a:solidFill>
            </a:endParaRPr>
          </a:p>
        </p:txBody>
      </p:sp>
    </p:spTree>
    <p:extLst>
      <p:ext uri="{BB962C8B-B14F-4D97-AF65-F5344CB8AC3E}">
        <p14:creationId xmlns:p14="http://schemas.microsoft.com/office/powerpoint/2010/main" val="708436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angle 5"/>
          <p:cNvSpPr txBox="1">
            <a:spLocks/>
          </p:cNvSpPr>
          <p:nvPr/>
        </p:nvSpPr>
        <p:spPr>
          <a:xfrm>
            <a:off x="2161416" y="1169213"/>
            <a:ext cx="9743037"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lvl="0"/>
            <a:r>
              <a:rPr lang="en-US" sz="2400" b="1" dirty="0" err="1">
                <a:solidFill>
                  <a:schemeClr val="accent5">
                    <a:lumMod val="50000"/>
                  </a:schemeClr>
                </a:solidFill>
                <a:latin typeface="Phetsarath OT" charset="0"/>
                <a:cs typeface="Phetsarath OT" charset="0"/>
              </a:rPr>
              <a:t>ການວິເຄາະລາຍຮັບຕໍ່ລາຍຈ່າຍ</a:t>
            </a:r>
            <a:r>
              <a:rPr lang="en-US" sz="2400" b="1">
                <a:solidFill>
                  <a:schemeClr val="accent5">
                    <a:lumMod val="50000"/>
                  </a:schemeClr>
                </a:solidFill>
                <a:latin typeface="Phetsarath OT" charset="0"/>
                <a:cs typeface="Phetsarath OT" charset="0"/>
              </a:rPr>
              <a:t> </a:t>
            </a:r>
            <a:endParaRPr lang="en-US" sz="2400" b="1" dirty="0">
              <a:solidFill>
                <a:schemeClr val="accent5">
                  <a:lumMod val="50000"/>
                </a:schemeClr>
              </a:solidFill>
              <a:latin typeface="Phetsarath OT" charset="0"/>
              <a:cs typeface="Phetsarath OT" charset="0"/>
            </a:endParaRPr>
          </a:p>
        </p:txBody>
      </p:sp>
      <p:grpSp>
        <p:nvGrpSpPr>
          <p:cNvPr id="31" name="Group 30"/>
          <p:cNvGrpSpPr/>
          <p:nvPr/>
        </p:nvGrpSpPr>
        <p:grpSpPr>
          <a:xfrm>
            <a:off x="1718177" y="1132030"/>
            <a:ext cx="404793" cy="533962"/>
            <a:chOff x="5770331" y="1112579"/>
            <a:chExt cx="335168" cy="478633"/>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7"/>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2</a:t>
              </a:r>
            </a:p>
          </p:txBody>
        </p:sp>
      </p:grpSp>
      <p:sp>
        <p:nvSpPr>
          <p:cNvPr id="29"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344488" indent="-344488">
              <a:lnSpc>
                <a:spcPct val="100000"/>
              </a:lnSpc>
              <a:buFont typeface="+mj-lt"/>
              <a:buAutoNum type="arabicPeriod" startAt="3"/>
            </a:pPr>
            <a:r>
              <a:rPr lang="en-US" altLang="ko-KR" sz="2800" b="1" dirty="0" err="1">
                <a:solidFill>
                  <a:schemeClr val="accent5">
                    <a:lumMod val="50000"/>
                  </a:schemeClr>
                </a:solidFill>
                <a:latin typeface="Phetsarath OT" charset="0"/>
                <a:ea typeface="굴림" pitchFamily="50" charset="-127"/>
                <a:cs typeface="Phetsarath OT" charset="0"/>
              </a:rPr>
              <a:t>ຕົວຊີ້ວັດການລົງທືນ</a:t>
            </a:r>
            <a:endParaRPr lang="en-US" altLang="ko-KR" sz="2800" b="1" dirty="0">
              <a:solidFill>
                <a:schemeClr val="accent5">
                  <a:lumMod val="50000"/>
                </a:schemeClr>
              </a:solidFill>
              <a:latin typeface="Phetsarath OT" charset="0"/>
              <a:ea typeface="굴림" pitchFamily="50" charset="-127"/>
              <a:cs typeface="Phetsarath OT" charset="0"/>
            </a:endParaRPr>
          </a:p>
        </p:txBody>
      </p:sp>
      <p:grpSp>
        <p:nvGrpSpPr>
          <p:cNvPr id="7" name="Group 6"/>
          <p:cNvGrpSpPr/>
          <p:nvPr/>
        </p:nvGrpSpPr>
        <p:grpSpPr>
          <a:xfrm>
            <a:off x="1296945" y="1899982"/>
            <a:ext cx="7929082" cy="1435327"/>
            <a:chOff x="2327580" y="1586513"/>
            <a:chExt cx="7506097" cy="1561463"/>
          </a:xfrm>
        </p:grpSpPr>
        <p:grpSp>
          <p:nvGrpSpPr>
            <p:cNvPr id="8" name="Group 7"/>
            <p:cNvGrpSpPr/>
            <p:nvPr/>
          </p:nvGrpSpPr>
          <p:grpSpPr>
            <a:xfrm>
              <a:off x="4529132" y="1862578"/>
              <a:ext cx="5304545" cy="947568"/>
              <a:chOff x="2855275" y="40899"/>
              <a:chExt cx="5304545" cy="947568"/>
            </a:xfrm>
          </p:grpSpPr>
          <p:sp>
            <p:nvSpPr>
              <p:cNvPr id="12" name="Snip and Round Single Corner Rectangle 53"/>
              <p:cNvSpPr/>
              <p:nvPr/>
            </p:nvSpPr>
            <p:spPr>
              <a:xfrm rot="5400000">
                <a:off x="5021500" y="-2088055"/>
                <a:ext cx="869470" cy="5201920"/>
              </a:xfrm>
              <a:prstGeom prst="snip1Rect">
                <a:avLst/>
              </a:prstGeom>
              <a:solidFill>
                <a:schemeClr val="bg1">
                  <a:alpha val="90000"/>
                </a:schemeClr>
              </a:solidFill>
              <a:ln w="19050">
                <a:solidFill>
                  <a:srgbClr val="00B050">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Round Same Side Corner Rectangle 4"/>
              <p:cNvSpPr/>
              <p:nvPr/>
            </p:nvSpPr>
            <p:spPr>
              <a:xfrm>
                <a:off x="2926080" y="40899"/>
                <a:ext cx="5233740" cy="947568"/>
              </a:xfrm>
              <a:prstGeom prst="round2Diag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7012" indent="-285750">
                  <a:lnSpc>
                    <a:spcPct val="150000"/>
                  </a:lnSpc>
                  <a:buBlip>
                    <a:blip r:embed="rId4"/>
                  </a:buBlip>
                </a:pPr>
                <a:r>
                  <a:rPr lang="en-US" sz="1400" dirty="0">
                    <a:latin typeface="Phetsarath OT" charset="0"/>
                    <a:cs typeface="Phetsarath OT" charset="0"/>
                  </a:rPr>
                  <a:t>the ratio of the sum of the project’s discounted benefits to the sum of its discounted costs.</a:t>
                </a:r>
                <a:endParaRPr lang="en-US" altLang="en-US" sz="1400" dirty="0">
                  <a:solidFill>
                    <a:srgbClr val="FF0000"/>
                  </a:solidFill>
                  <a:latin typeface="Phetsarath OT" charset="0"/>
                  <a:cs typeface="Phetsarath OT" charset="0"/>
                </a:endParaRPr>
              </a:p>
            </p:txBody>
          </p:sp>
        </p:grpSp>
        <p:grpSp>
          <p:nvGrpSpPr>
            <p:cNvPr id="9" name="Group 8"/>
            <p:cNvGrpSpPr/>
            <p:nvPr/>
          </p:nvGrpSpPr>
          <p:grpSpPr>
            <a:xfrm>
              <a:off x="2327580" y="1586513"/>
              <a:ext cx="2625877" cy="1561463"/>
              <a:chOff x="638725" y="54404"/>
              <a:chExt cx="2705694" cy="1005654"/>
            </a:xfrm>
          </p:grpSpPr>
          <p:sp>
            <p:nvSpPr>
              <p:cNvPr id="10" name="Rounded Rectangle 51"/>
              <p:cNvSpPr/>
              <p:nvPr/>
            </p:nvSpPr>
            <p:spPr>
              <a:xfrm>
                <a:off x="925119" y="102106"/>
                <a:ext cx="2198461" cy="835215"/>
              </a:xfrm>
              <a:prstGeom prst="donut">
                <a:avLst>
                  <a:gd name="adj" fmla="val 11401"/>
                </a:avLst>
              </a:prstGeom>
              <a:solidFill>
                <a:schemeClr val="accent6"/>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6"/>
              <p:cNvSpPr/>
              <p:nvPr/>
            </p:nvSpPr>
            <p:spPr>
              <a:xfrm>
                <a:off x="638725" y="54404"/>
                <a:ext cx="2705694" cy="1005654"/>
              </a:xfrm>
              <a:prstGeom prst="donu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altLang="en-US" sz="1400" b="1" dirty="0">
                    <a:solidFill>
                      <a:srgbClr val="FF0000"/>
                    </a:solidFill>
                    <a:latin typeface="Phetsarath OT" charset="0"/>
                    <a:cs typeface="Phetsarath OT" charset="0"/>
                  </a:rPr>
                  <a:t> </a:t>
                </a:r>
                <a:r>
                  <a:rPr lang="en-US" altLang="en-US" sz="1400" b="1" dirty="0" err="1">
                    <a:solidFill>
                      <a:srgbClr val="FF0000"/>
                    </a:solidFill>
                    <a:latin typeface="Phetsarath OT" charset="0"/>
                    <a:cs typeface="Phetsarath OT" charset="0"/>
                  </a:rPr>
                  <a:t>ການວິເຄາະລາຍຮັບ</a:t>
                </a:r>
                <a:endParaRPr lang="en-US" altLang="en-US" sz="1400" b="1" dirty="0">
                  <a:solidFill>
                    <a:srgbClr val="FF0000"/>
                  </a:solidFill>
                  <a:latin typeface="Phetsarath OT" charset="0"/>
                  <a:cs typeface="Phetsarath OT" charset="0"/>
                </a:endParaRPr>
              </a:p>
              <a:p>
                <a:pPr lvl="0" algn="ctr" defTabSz="622300">
                  <a:lnSpc>
                    <a:spcPct val="90000"/>
                  </a:lnSpc>
                  <a:spcBef>
                    <a:spcPct val="0"/>
                  </a:spcBef>
                  <a:spcAft>
                    <a:spcPct val="35000"/>
                  </a:spcAft>
                </a:pPr>
                <a:r>
                  <a:rPr lang="en-US" altLang="en-US" sz="1400" b="1" dirty="0" err="1">
                    <a:solidFill>
                      <a:srgbClr val="FF0000"/>
                    </a:solidFill>
                    <a:latin typeface="Phetsarath OT" charset="0"/>
                    <a:cs typeface="Phetsarath OT" charset="0"/>
                  </a:rPr>
                  <a:t>ຕໍ່ລາຍຈ່າຍ</a:t>
                </a:r>
                <a:r>
                  <a:rPr lang="en-US" altLang="en-US" sz="1400" b="1" dirty="0">
                    <a:solidFill>
                      <a:srgbClr val="FF0000"/>
                    </a:solidFill>
                    <a:latin typeface="Phetsarath OT" charset="0"/>
                    <a:cs typeface="Phetsarath OT" charset="0"/>
                  </a:rPr>
                  <a:t> </a:t>
                </a:r>
              </a:p>
              <a:p>
                <a:pPr lvl="0" algn="ctr" defTabSz="622300">
                  <a:lnSpc>
                    <a:spcPct val="90000"/>
                  </a:lnSpc>
                  <a:spcBef>
                    <a:spcPct val="0"/>
                  </a:spcBef>
                  <a:spcAft>
                    <a:spcPct val="35000"/>
                  </a:spcAft>
                </a:pPr>
                <a:r>
                  <a:rPr lang="en-US" altLang="en-US" sz="1400" b="1" dirty="0">
                    <a:solidFill>
                      <a:srgbClr val="FF0000"/>
                    </a:solidFill>
                    <a:latin typeface="Phetsarath OT" charset="0"/>
                    <a:cs typeface="Phetsarath OT" charset="0"/>
                  </a:rPr>
                  <a:t>(BCA)</a:t>
                </a:r>
                <a:endParaRPr lang="en-US" sz="1400" b="1" dirty="0">
                  <a:solidFill>
                    <a:srgbClr val="FF0000"/>
                  </a:solidFill>
                </a:endParaRPr>
              </a:p>
            </p:txBody>
          </p:sp>
        </p:grpSp>
      </p:grpSp>
      <p:sp>
        <p:nvSpPr>
          <p:cNvPr id="14" name="TextBox 13"/>
          <p:cNvSpPr txBox="1"/>
          <p:nvPr/>
        </p:nvSpPr>
        <p:spPr>
          <a:xfrm>
            <a:off x="2911223" y="3326368"/>
            <a:ext cx="405290" cy="276999"/>
          </a:xfrm>
          <a:prstGeom prst="rect">
            <a:avLst/>
          </a:prstGeom>
          <a:noFill/>
        </p:spPr>
        <p:txBody>
          <a:bodyPr wrap="square" rtlCol="0">
            <a:spAutoFit/>
          </a:bodyPr>
          <a:lstStyle/>
          <a:p>
            <a:r>
              <a:rPr lang="en-US" sz="1200" dirty="0">
                <a:solidFill>
                  <a:srgbClr val="FF0000"/>
                </a:solidFill>
              </a:rPr>
              <a:t>#4</a:t>
            </a:r>
            <a:endParaRPr lang="th-TH" sz="1200" dirty="0">
              <a:solidFill>
                <a:srgbClr val="FF0000"/>
              </a:solidFill>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1615755630"/>
              </p:ext>
            </p:extLst>
          </p:nvPr>
        </p:nvGraphicFramePr>
        <p:xfrm>
          <a:off x="5049699" y="3104326"/>
          <a:ext cx="3240088" cy="1252538"/>
        </p:xfrm>
        <a:graphic>
          <a:graphicData uri="http://schemas.openxmlformats.org/presentationml/2006/ole">
            <mc:AlternateContent xmlns:mc="http://schemas.openxmlformats.org/markup-compatibility/2006">
              <mc:Choice xmlns:v="urn:schemas-microsoft-com:vml" Requires="v">
                <p:oleObj spid="_x0000_s5137" name="Equation" r:id="rId5" imgW="2031840" imgH="888840" progId="Equation.3">
                  <p:embed/>
                </p:oleObj>
              </mc:Choice>
              <mc:Fallback>
                <p:oleObj name="Equation" r:id="rId5" imgW="2031840" imgH="8888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9699" y="3104326"/>
                        <a:ext cx="3240088" cy="1252538"/>
                      </a:xfrm>
                      <a:prstGeom prst="rect">
                        <a:avLst/>
                      </a:prstGeom>
                      <a:solidFill>
                        <a:schemeClr val="bg1"/>
                      </a:solidFill>
                      <a:ln w="9525">
                        <a:solidFill>
                          <a:schemeClr val="tx1"/>
                        </a:solidFill>
                        <a:miter lim="800000"/>
                        <a:headEnd/>
                        <a:tailEnd/>
                      </a:ln>
                    </p:spPr>
                  </p:pic>
                </p:oleObj>
              </mc:Fallback>
            </mc:AlternateContent>
          </a:graphicData>
        </a:graphic>
      </p:graphicFrame>
      <p:sp>
        <p:nvSpPr>
          <p:cNvPr id="16" name="Text Box 8"/>
          <p:cNvSpPr txBox="1">
            <a:spLocks noChangeArrowheads="1"/>
          </p:cNvSpPr>
          <p:nvPr/>
        </p:nvSpPr>
        <p:spPr bwMode="auto">
          <a:xfrm>
            <a:off x="8462112" y="3543556"/>
            <a:ext cx="722582" cy="307777"/>
          </a:xfrm>
          <a:prstGeom prst="rect">
            <a:avLst/>
          </a:prstGeom>
          <a:noFill/>
          <a:ln w="9525">
            <a:noFill/>
            <a:miter lim="800000"/>
            <a:headEnd/>
            <a:tailEnd/>
          </a:ln>
        </p:spPr>
        <p:txBody>
          <a:bodyPr wrap="square">
            <a:spAutoFit/>
          </a:bodyPr>
          <a:lstStyle/>
          <a:p>
            <a:pPr lvl="0"/>
            <a:r>
              <a:rPr lang="en-US" sz="1400" dirty="0">
                <a:latin typeface="Phetsarath OT" charset="0"/>
                <a:cs typeface="Phetsarath OT" charset="0"/>
              </a:rPr>
              <a:t>6.5</a:t>
            </a:r>
            <a:endParaRPr kumimoji="0" lang="en-US" sz="1400" b="0" dirty="0">
              <a:latin typeface="Phetsarath OT" charset="0"/>
              <a:cs typeface="Phetsarath OT" charset="0"/>
            </a:endParaRPr>
          </a:p>
        </p:txBody>
      </p:sp>
      <p:grpSp>
        <p:nvGrpSpPr>
          <p:cNvPr id="17" name="Group 16"/>
          <p:cNvGrpSpPr/>
          <p:nvPr/>
        </p:nvGrpSpPr>
        <p:grpSpPr>
          <a:xfrm>
            <a:off x="3383883" y="3026616"/>
            <a:ext cx="1278760" cy="530635"/>
            <a:chOff x="413607" y="3883913"/>
            <a:chExt cx="2791914" cy="621677"/>
          </a:xfrm>
          <a:solidFill>
            <a:schemeClr val="bg1"/>
          </a:solidFill>
        </p:grpSpPr>
        <p:grpSp>
          <p:nvGrpSpPr>
            <p:cNvPr id="18" name="Group 17"/>
            <p:cNvGrpSpPr/>
            <p:nvPr/>
          </p:nvGrpSpPr>
          <p:grpSpPr>
            <a:xfrm>
              <a:off x="413607" y="3883913"/>
              <a:ext cx="2791914" cy="621677"/>
              <a:chOff x="1366" y="1803466"/>
              <a:chExt cx="1811734" cy="1811734"/>
            </a:xfrm>
            <a:grpFill/>
          </p:grpSpPr>
          <p:sp>
            <p:nvSpPr>
              <p:cNvPr id="20" name="Oval 49"/>
              <p:cNvSpPr/>
              <p:nvPr/>
            </p:nvSpPr>
            <p:spPr>
              <a:xfrm>
                <a:off x="1366" y="1803466"/>
                <a:ext cx="1811734" cy="1811734"/>
              </a:xfrm>
              <a:prstGeom prst="roundRect">
                <a:avLst/>
              </a:prstGeom>
              <a:grpFill/>
              <a:ln w="9525">
                <a:solidFill>
                  <a:schemeClr val="accent6">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Oval 4"/>
              <p:cNvSpPr/>
              <p:nvPr/>
            </p:nvSpPr>
            <p:spPr>
              <a:xfrm>
                <a:off x="266688" y="2068788"/>
                <a:ext cx="1281090" cy="1281090"/>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p>
            </p:txBody>
          </p:sp>
        </p:grpSp>
        <mc:AlternateContent xmlns:mc="http://schemas.openxmlformats.org/markup-compatibility/2006" xmlns:a14="http://schemas.microsoft.com/office/drawing/2010/main">
          <mc:Choice Requires="a14">
            <p:sp>
              <p:nvSpPr>
                <p:cNvPr id="19" name="TextBox 18"/>
                <p:cNvSpPr txBox="1"/>
                <p:nvPr/>
              </p:nvSpPr>
              <p:spPr>
                <a:xfrm>
                  <a:off x="455616" y="4024515"/>
                  <a:ext cx="2654156" cy="360583"/>
                </a:xfrm>
                <a:prstGeom prst="rect">
                  <a:avLst/>
                </a:prstGeom>
                <a:grp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smtClean="0">
                            <a:latin typeface="Cambria Math"/>
                          </a:rPr>
                          <m:t>Formula</m:t>
                        </m:r>
                        <m:r>
                          <a:rPr lang="en-US" sz="1400" b="0" i="0" smtClean="0">
                            <a:latin typeface="Cambria Math"/>
                          </a:rPr>
                          <m:t>:</m:t>
                        </m:r>
                      </m:oMath>
                    </m:oMathPara>
                  </a14:m>
                  <a:endParaRPr lang="en-US" sz="1400" dirty="0">
                    <a:latin typeface="Phetsarath OT" charset="0"/>
                    <a:cs typeface="Phetsarath OT"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55616" y="4024515"/>
                  <a:ext cx="2654156" cy="360583"/>
                </a:xfrm>
                <a:prstGeom prst="rect">
                  <a:avLst/>
                </a:prstGeom>
                <a:blipFill rotWithShape="0">
                  <a:blip r:embed="rId7"/>
                  <a:stretch>
                    <a:fillRect/>
                  </a:stretch>
                </a:blipFill>
                <a:ln>
                  <a:noFill/>
                </a:ln>
              </p:spPr>
              <p:txBody>
                <a:bodyPr/>
                <a:lstStyle/>
                <a:p>
                  <a:r>
                    <a:rPr lang="en-US">
                      <a:noFill/>
                    </a:rPr>
                    <a:t> </a:t>
                  </a:r>
                </a:p>
              </p:txBody>
            </p:sp>
          </mc:Fallback>
        </mc:AlternateContent>
      </p:grpSp>
      <p:sp>
        <p:nvSpPr>
          <p:cNvPr id="22" name="Rectangle 21"/>
          <p:cNvSpPr/>
          <p:nvPr/>
        </p:nvSpPr>
        <p:spPr>
          <a:xfrm>
            <a:off x="2672817" y="4353802"/>
            <a:ext cx="5616970" cy="646331"/>
          </a:xfrm>
          <a:prstGeom prst="rect">
            <a:avLst/>
          </a:prstGeom>
        </p:spPr>
        <p:txBody>
          <a:bodyPr wrap="square">
            <a:spAutoFit/>
          </a:bodyPr>
          <a:lstStyle/>
          <a:p>
            <a:pPr>
              <a:lnSpc>
                <a:spcPct val="90000"/>
              </a:lnSpc>
            </a:pPr>
            <a:r>
              <a:rPr lang="en-US" altLang="en-US" sz="1400" dirty="0">
                <a:solidFill>
                  <a:srgbClr val="000000"/>
                </a:solidFill>
                <a:latin typeface="Phetsarath OT" charset="0"/>
                <a:cs typeface="Phetsarath OT" charset="0"/>
              </a:rPr>
              <a:t>Where:</a:t>
            </a:r>
          </a:p>
          <a:p>
            <a:pPr>
              <a:lnSpc>
                <a:spcPct val="90000"/>
              </a:lnSpc>
            </a:pPr>
            <a:endParaRPr lang="en-US" altLang="en-US" sz="1200" dirty="0">
              <a:solidFill>
                <a:srgbClr val="000000"/>
              </a:solidFill>
              <a:latin typeface="Phetsarath OT" charset="0"/>
              <a:cs typeface="Phetsarath OT" charset="0"/>
            </a:endParaRPr>
          </a:p>
          <a:p>
            <a:pPr>
              <a:lnSpc>
                <a:spcPct val="90000"/>
              </a:lnSpc>
            </a:pPr>
            <a:r>
              <a:rPr lang="en-US" altLang="en-US" sz="1400" dirty="0">
                <a:solidFill>
                  <a:srgbClr val="000000"/>
                </a:solidFill>
                <a:latin typeface="Phetsarath OT" charset="0"/>
                <a:cs typeface="Phetsarath OT" charset="0"/>
              </a:rPr>
              <a:t>	</a:t>
            </a:r>
            <a:r>
              <a:rPr lang="en-US" altLang="en-US" sz="1400" dirty="0" err="1">
                <a:solidFill>
                  <a:srgbClr val="000000"/>
                </a:solidFill>
                <a:latin typeface="Phetsarath OT" charset="0"/>
                <a:cs typeface="Phetsarath OT" charset="0"/>
              </a:rPr>
              <a:t>R</a:t>
            </a:r>
            <a:r>
              <a:rPr lang="en-US" altLang="en-US" sz="1400" baseline="-25000" dirty="0" err="1">
                <a:solidFill>
                  <a:srgbClr val="000000"/>
                </a:solidFill>
                <a:latin typeface="Phetsarath OT" charset="0"/>
                <a:cs typeface="Phetsarath OT" charset="0"/>
              </a:rPr>
              <a:t>y</a:t>
            </a:r>
            <a:r>
              <a:rPr lang="en-US" altLang="en-US" sz="1400" dirty="0">
                <a:solidFill>
                  <a:srgbClr val="000000"/>
                </a:solidFill>
                <a:latin typeface="Phetsarath OT" charset="0"/>
                <a:cs typeface="Phetsarath OT" charset="0"/>
              </a:rPr>
              <a:t> and C</a:t>
            </a:r>
            <a:r>
              <a:rPr lang="en-US" altLang="en-US" sz="1400" baseline="-25000" dirty="0">
                <a:solidFill>
                  <a:srgbClr val="000000"/>
                </a:solidFill>
                <a:latin typeface="Phetsarath OT" charset="0"/>
                <a:cs typeface="Phetsarath OT" charset="0"/>
              </a:rPr>
              <a:t>y</a:t>
            </a:r>
            <a:r>
              <a:rPr lang="en-US" altLang="en-US" sz="1400" dirty="0">
                <a:solidFill>
                  <a:srgbClr val="000000"/>
                </a:solidFill>
                <a:latin typeface="Phetsarath OT" charset="0"/>
                <a:cs typeface="Phetsarath OT" charset="0"/>
              </a:rPr>
              <a:t> are revenues and costs in any year y.</a:t>
            </a:r>
          </a:p>
        </p:txBody>
      </p:sp>
      <p:grpSp>
        <p:nvGrpSpPr>
          <p:cNvPr id="23" name="Group 22"/>
          <p:cNvGrpSpPr/>
          <p:nvPr/>
        </p:nvGrpSpPr>
        <p:grpSpPr>
          <a:xfrm>
            <a:off x="5563796" y="5187957"/>
            <a:ext cx="3857158" cy="631378"/>
            <a:chOff x="6319976" y="4021633"/>
            <a:chExt cx="3857158" cy="631378"/>
          </a:xfrm>
        </p:grpSpPr>
        <p:sp>
          <p:nvSpPr>
            <p:cNvPr id="24" name="Up Arrow 23"/>
            <p:cNvSpPr/>
            <p:nvPr/>
          </p:nvSpPr>
          <p:spPr>
            <a:xfrm rot="10800000">
              <a:off x="6319976" y="4129038"/>
              <a:ext cx="428779" cy="523973"/>
            </a:xfrm>
            <a:prstGeom prst="upArrow">
              <a:avLst/>
            </a:prstGeom>
            <a:solidFill>
              <a:schemeClr val="accent2">
                <a:lumMod val="75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ectangle 24"/>
            <p:cNvSpPr/>
            <p:nvPr/>
          </p:nvSpPr>
          <p:spPr>
            <a:xfrm>
              <a:off x="6645398" y="4021633"/>
              <a:ext cx="3531736" cy="307777"/>
            </a:xfrm>
            <a:prstGeom prst="rect">
              <a:avLst/>
            </a:prstGeom>
            <a:ln>
              <a:solidFill>
                <a:schemeClr val="accent6">
                  <a:lumMod val="50000"/>
                </a:schemeClr>
              </a:solidFill>
            </a:ln>
          </p:spPr>
          <p:txBody>
            <a:bodyPr wrap="none">
              <a:spAutoFit/>
            </a:bodyPr>
            <a:lstStyle/>
            <a:p>
              <a:r>
                <a:rPr lang="en-US" altLang="en-US" sz="1400" i="1" dirty="0">
                  <a:latin typeface="Phetsarath OT" charset="0"/>
                  <a:cs typeface="Phetsarath OT" charset="0"/>
                </a:rPr>
                <a:t>if the B/C is less than 1, </a:t>
              </a:r>
              <a:r>
                <a:rPr lang="en-US" altLang="en-US" sz="1400" i="1" dirty="0">
                  <a:solidFill>
                    <a:srgbClr val="FF0000"/>
                  </a:solidFill>
                  <a:latin typeface="Phetsarath OT" charset="0"/>
                  <a:cs typeface="Phetsarath OT" charset="0"/>
                </a:rPr>
                <a:t>reject the project.</a:t>
              </a:r>
              <a:endParaRPr lang="en-US" sz="1400" dirty="0">
                <a:solidFill>
                  <a:srgbClr val="FF0000"/>
                </a:solidFill>
              </a:endParaRPr>
            </a:p>
          </p:txBody>
        </p:sp>
      </p:grpSp>
      <p:grpSp>
        <p:nvGrpSpPr>
          <p:cNvPr id="27" name="Group 26"/>
          <p:cNvGrpSpPr/>
          <p:nvPr/>
        </p:nvGrpSpPr>
        <p:grpSpPr>
          <a:xfrm>
            <a:off x="1350788" y="4882716"/>
            <a:ext cx="4226486" cy="615900"/>
            <a:chOff x="2468918" y="3716392"/>
            <a:chExt cx="4226486" cy="615900"/>
          </a:xfrm>
        </p:grpSpPr>
        <p:sp>
          <p:nvSpPr>
            <p:cNvPr id="28" name="Rectangle 27"/>
            <p:cNvSpPr/>
            <p:nvPr/>
          </p:nvSpPr>
          <p:spPr>
            <a:xfrm>
              <a:off x="2817419" y="4024515"/>
              <a:ext cx="3877985" cy="307777"/>
            </a:xfrm>
            <a:prstGeom prst="rect">
              <a:avLst/>
            </a:prstGeom>
            <a:ln>
              <a:solidFill>
                <a:schemeClr val="accent6">
                  <a:lumMod val="50000"/>
                </a:schemeClr>
              </a:solidFill>
            </a:ln>
          </p:spPr>
          <p:txBody>
            <a:bodyPr wrap="none">
              <a:spAutoFit/>
            </a:bodyPr>
            <a:lstStyle/>
            <a:p>
              <a:r>
                <a:rPr lang="en-US" altLang="en-US" sz="1400" i="1" dirty="0">
                  <a:latin typeface="Phetsarath OT" charset="0"/>
                  <a:cs typeface="Phetsarath OT" charset="0"/>
                </a:rPr>
                <a:t>If the B/C is greater than 1, </a:t>
              </a:r>
              <a:r>
                <a:rPr lang="en-US" altLang="en-US" sz="1400" i="1" dirty="0">
                  <a:solidFill>
                    <a:srgbClr val="FF0000"/>
                  </a:solidFill>
                  <a:latin typeface="Phetsarath OT" charset="0"/>
                  <a:cs typeface="Phetsarath OT" charset="0"/>
                </a:rPr>
                <a:t>accept the project </a:t>
              </a:r>
              <a:endParaRPr lang="en-US" sz="1400" dirty="0">
                <a:solidFill>
                  <a:srgbClr val="FF0000"/>
                </a:solidFill>
              </a:endParaRPr>
            </a:p>
          </p:txBody>
        </p:sp>
        <p:sp>
          <p:nvSpPr>
            <p:cNvPr id="30" name="Up Arrow 29"/>
            <p:cNvSpPr/>
            <p:nvPr/>
          </p:nvSpPr>
          <p:spPr>
            <a:xfrm>
              <a:off x="2468918" y="3716392"/>
              <a:ext cx="445855" cy="523973"/>
            </a:xfrm>
            <a:prstGeom prst="upArrow">
              <a:avLst/>
            </a:prstGeom>
            <a:solidFill>
              <a:schemeClr val="accent2">
                <a:lumMod val="75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3" name="TextBox 32"/>
          <p:cNvSpPr txBox="1"/>
          <p:nvPr/>
        </p:nvSpPr>
        <p:spPr>
          <a:xfrm>
            <a:off x="2050525" y="5000132"/>
            <a:ext cx="405290" cy="276999"/>
          </a:xfrm>
          <a:prstGeom prst="rect">
            <a:avLst/>
          </a:prstGeom>
          <a:noFill/>
        </p:spPr>
        <p:txBody>
          <a:bodyPr wrap="square" rtlCol="0">
            <a:spAutoFit/>
          </a:bodyPr>
          <a:lstStyle/>
          <a:p>
            <a:r>
              <a:rPr lang="en-US" sz="1200" dirty="0">
                <a:solidFill>
                  <a:srgbClr val="FF0000"/>
                </a:solidFill>
              </a:rPr>
              <a:t>#5</a:t>
            </a:r>
            <a:endParaRPr lang="th-TH" sz="1200" dirty="0">
              <a:solidFill>
                <a:srgbClr val="FF0000"/>
              </a:solidFill>
            </a:endParaRPr>
          </a:p>
        </p:txBody>
      </p:sp>
      <p:sp>
        <p:nvSpPr>
          <p:cNvPr id="35" name="TextBox 34"/>
          <p:cNvSpPr txBox="1"/>
          <p:nvPr/>
        </p:nvSpPr>
        <p:spPr>
          <a:xfrm>
            <a:off x="6370089" y="5018363"/>
            <a:ext cx="405290" cy="276999"/>
          </a:xfrm>
          <a:prstGeom prst="rect">
            <a:avLst/>
          </a:prstGeom>
          <a:noFill/>
        </p:spPr>
        <p:txBody>
          <a:bodyPr wrap="square" rtlCol="0">
            <a:spAutoFit/>
          </a:bodyPr>
          <a:lstStyle/>
          <a:p>
            <a:r>
              <a:rPr lang="en-US" sz="1200" dirty="0">
                <a:solidFill>
                  <a:srgbClr val="FF0000"/>
                </a:solidFill>
              </a:rPr>
              <a:t>#6</a:t>
            </a:r>
            <a:endParaRPr lang="th-TH" sz="1200" dirty="0">
              <a:solidFill>
                <a:srgbClr val="FF0000"/>
              </a:solidFill>
            </a:endParaRPr>
          </a:p>
        </p:txBody>
      </p:sp>
    </p:spTree>
    <p:extLst>
      <p:ext uri="{BB962C8B-B14F-4D97-AF65-F5344CB8AC3E}">
        <p14:creationId xmlns:p14="http://schemas.microsoft.com/office/powerpoint/2010/main" val="1742811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angle 5"/>
          <p:cNvSpPr txBox="1">
            <a:spLocks/>
          </p:cNvSpPr>
          <p:nvPr/>
        </p:nvSpPr>
        <p:spPr>
          <a:xfrm>
            <a:off x="2161416" y="1169213"/>
            <a:ext cx="9743037"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lvl="0"/>
            <a:r>
              <a:rPr lang="en-US" sz="2400" b="1" dirty="0" err="1">
                <a:solidFill>
                  <a:schemeClr val="accent5">
                    <a:lumMod val="50000"/>
                  </a:schemeClr>
                </a:solidFill>
                <a:latin typeface="Phetsarath OT" charset="0"/>
                <a:cs typeface="Phetsarath OT" charset="0"/>
              </a:rPr>
              <a:t>ການວິເຄາະລາຍຮັບຕໍ່ລາຍຈ່າຍ</a:t>
            </a:r>
            <a:r>
              <a:rPr lang="en-US" sz="2400" b="1">
                <a:solidFill>
                  <a:schemeClr val="accent5">
                    <a:lumMod val="50000"/>
                  </a:schemeClr>
                </a:solidFill>
                <a:latin typeface="Phetsarath OT" charset="0"/>
                <a:cs typeface="Phetsarath OT" charset="0"/>
              </a:rPr>
              <a:t> </a:t>
            </a:r>
            <a:endParaRPr lang="en-US" sz="2400" b="1" dirty="0">
              <a:solidFill>
                <a:schemeClr val="accent5">
                  <a:lumMod val="50000"/>
                </a:schemeClr>
              </a:solidFill>
              <a:latin typeface="Phetsarath OT" charset="0"/>
              <a:cs typeface="Phetsarath OT" charset="0"/>
            </a:endParaRPr>
          </a:p>
        </p:txBody>
      </p:sp>
      <p:grpSp>
        <p:nvGrpSpPr>
          <p:cNvPr id="31" name="Group 30"/>
          <p:cNvGrpSpPr/>
          <p:nvPr/>
        </p:nvGrpSpPr>
        <p:grpSpPr>
          <a:xfrm>
            <a:off x="1718177" y="1132030"/>
            <a:ext cx="404793" cy="533962"/>
            <a:chOff x="5770331" y="1112579"/>
            <a:chExt cx="335168" cy="478633"/>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7"/>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2</a:t>
              </a:r>
            </a:p>
          </p:txBody>
        </p:sp>
      </p:grpSp>
      <p:sp>
        <p:nvSpPr>
          <p:cNvPr id="29"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344488" indent="-344488">
              <a:lnSpc>
                <a:spcPct val="100000"/>
              </a:lnSpc>
              <a:buFont typeface="+mj-lt"/>
              <a:buAutoNum type="arabicPeriod" startAt="3"/>
            </a:pPr>
            <a:r>
              <a:rPr lang="en-US" altLang="ko-KR" sz="2800" b="1" dirty="0" err="1">
                <a:solidFill>
                  <a:schemeClr val="accent5">
                    <a:lumMod val="50000"/>
                  </a:schemeClr>
                </a:solidFill>
                <a:latin typeface="Phetsarath OT" charset="0"/>
                <a:ea typeface="굴림" pitchFamily="50" charset="-127"/>
                <a:cs typeface="Phetsarath OT" charset="0"/>
              </a:rPr>
              <a:t>ຕົວຊີ້ວັດການລົງທືນ</a:t>
            </a:r>
            <a:endParaRPr lang="en-US" altLang="ko-KR" sz="2800" b="1" dirty="0">
              <a:solidFill>
                <a:schemeClr val="accent5">
                  <a:lumMod val="50000"/>
                </a:schemeClr>
              </a:solidFill>
              <a:latin typeface="Phetsarath OT" charset="0"/>
              <a:ea typeface="굴림" pitchFamily="50" charset="-127"/>
              <a:cs typeface="Phetsarath OT" charset="0"/>
            </a:endParaRPr>
          </a:p>
        </p:txBody>
      </p:sp>
      <p:sp>
        <p:nvSpPr>
          <p:cNvPr id="7" name="Rectangle 6"/>
          <p:cNvSpPr/>
          <p:nvPr/>
        </p:nvSpPr>
        <p:spPr>
          <a:xfrm>
            <a:off x="1677797" y="1817857"/>
            <a:ext cx="6096000" cy="307777"/>
          </a:xfrm>
          <a:prstGeom prst="rect">
            <a:avLst/>
          </a:prstGeom>
          <a:solidFill>
            <a:schemeClr val="bg1"/>
          </a:solidFill>
        </p:spPr>
        <p:txBody>
          <a:bodyPr>
            <a:spAutoFit/>
          </a:bodyPr>
          <a:lstStyle/>
          <a:p>
            <a:r>
              <a:rPr lang="en-US" sz="1400" dirty="0" err="1">
                <a:latin typeface="Phetsarath OT" charset="0"/>
                <a:cs typeface="Phetsarath OT" charset="0"/>
              </a:rPr>
              <a:t>ຕາຕະລາງທີ</a:t>
            </a:r>
            <a:r>
              <a:rPr lang="en-US" sz="1400" dirty="0">
                <a:latin typeface="Phetsarath OT" charset="0"/>
                <a:cs typeface="Phetsarath OT" charset="0"/>
              </a:rPr>
              <a:t> 6.3.1 </a:t>
            </a:r>
            <a:r>
              <a:rPr lang="en-US" sz="1400" dirty="0" err="1">
                <a:latin typeface="Phetsarath OT" charset="0"/>
                <a:cs typeface="Phetsarath OT" charset="0"/>
              </a:rPr>
              <a:t>ເງີນໝູນວຽນຂອງ</a:t>
            </a:r>
            <a:r>
              <a:rPr lang="en-US" sz="1400" dirty="0">
                <a:latin typeface="Phetsarath OT" charset="0"/>
                <a:cs typeface="Phetsarath OT" charset="0"/>
              </a:rPr>
              <a:t> 2 </a:t>
            </a:r>
            <a:r>
              <a:rPr lang="en-US" sz="1400" dirty="0" err="1">
                <a:latin typeface="Phetsarath OT" charset="0"/>
                <a:cs typeface="Phetsarath OT" charset="0"/>
              </a:rPr>
              <a:t>ໂຄງການ</a:t>
            </a:r>
            <a:r>
              <a:rPr lang="en-US" sz="1400" dirty="0">
                <a:latin typeface="Phetsarath OT" charset="0"/>
                <a:cs typeface="Phetsarath OT" charset="0"/>
              </a:rPr>
              <a:t> (</a:t>
            </a:r>
            <a:r>
              <a:rPr lang="en-US" sz="1400" dirty="0" err="1">
                <a:latin typeface="Phetsarath OT" charset="0"/>
                <a:cs typeface="Phetsarath OT" charset="0"/>
              </a:rPr>
              <a:t>ດອກເບ້ຍ</a:t>
            </a:r>
            <a:r>
              <a:rPr lang="en-US" sz="1400" dirty="0">
                <a:latin typeface="Phetsarath OT" charset="0"/>
                <a:cs typeface="Phetsarath OT" charset="0"/>
              </a:rPr>
              <a:t> 7 </a:t>
            </a:r>
            <a:r>
              <a:rPr lang="en-US" sz="1400" dirty="0" err="1">
                <a:latin typeface="Phetsarath OT" charset="0"/>
                <a:cs typeface="Phetsarath OT" charset="0"/>
              </a:rPr>
              <a:t>ເປີເຊັນ</a:t>
            </a:r>
            <a:r>
              <a:rPr lang="en-US" sz="1400" dirty="0">
                <a:latin typeface="Phetsarath OT" charset="0"/>
                <a:cs typeface="Phetsarath OT" charset="0"/>
              </a:rPr>
              <a:t>)</a:t>
            </a:r>
          </a:p>
        </p:txBody>
      </p:sp>
      <p:graphicFrame>
        <p:nvGraphicFramePr>
          <p:cNvPr id="8" name="Table 7"/>
          <p:cNvGraphicFramePr>
            <a:graphicFrameLocks noGrp="1"/>
          </p:cNvGraphicFramePr>
          <p:nvPr>
            <p:extLst>
              <p:ext uri="{D42A27DB-BD31-4B8C-83A1-F6EECF244321}">
                <p14:modId xmlns:p14="http://schemas.microsoft.com/office/powerpoint/2010/main" val="1330625380"/>
              </p:ext>
            </p:extLst>
          </p:nvPr>
        </p:nvGraphicFramePr>
        <p:xfrm>
          <a:off x="1703302" y="2249872"/>
          <a:ext cx="4021782" cy="1764546"/>
        </p:xfrm>
        <a:graphic>
          <a:graphicData uri="http://schemas.openxmlformats.org/drawingml/2006/table">
            <a:tbl>
              <a:tblPr>
                <a:tableStyleId>{08FB837D-C827-4EFA-A057-4D05807E0F7C}</a:tableStyleId>
              </a:tblPr>
              <a:tblGrid>
                <a:gridCol w="636489">
                  <a:extLst>
                    <a:ext uri="{9D8B030D-6E8A-4147-A177-3AD203B41FA5}">
                      <a16:colId xmlns:a16="http://schemas.microsoft.com/office/drawing/2014/main" val="20000"/>
                    </a:ext>
                  </a:extLst>
                </a:gridCol>
                <a:gridCol w="1642218">
                  <a:extLst>
                    <a:ext uri="{9D8B030D-6E8A-4147-A177-3AD203B41FA5}">
                      <a16:colId xmlns:a16="http://schemas.microsoft.com/office/drawing/2014/main" val="20001"/>
                    </a:ext>
                  </a:extLst>
                </a:gridCol>
                <a:gridCol w="1743075">
                  <a:extLst>
                    <a:ext uri="{9D8B030D-6E8A-4147-A177-3AD203B41FA5}">
                      <a16:colId xmlns:a16="http://schemas.microsoft.com/office/drawing/2014/main" val="20002"/>
                    </a:ext>
                  </a:extLst>
                </a:gridCol>
              </a:tblGrid>
              <a:tr h="373235">
                <a:tc>
                  <a:txBody>
                    <a:bodyPr/>
                    <a:lstStyle/>
                    <a:p>
                      <a:pPr algn="ctr" fontAlgn="ctr"/>
                      <a:r>
                        <a:rPr lang="en-US" sz="1200" u="none" strike="noStrike" dirty="0" err="1">
                          <a:effectLst/>
                        </a:rPr>
                        <a:t>ປີ</a:t>
                      </a:r>
                      <a:endParaRPr lang="en-US" sz="1200" b="1" i="0" u="none" strike="noStrike" dirty="0">
                        <a:effectLst/>
                        <a:latin typeface="Phetsarath OT" charset="0"/>
                        <a:cs typeface="Phetsarath OT" charset="0"/>
                      </a:endParaRPr>
                    </a:p>
                  </a:txBody>
                  <a:tcPr marL="9525" marR="9525" marT="9525" marB="0" anchor="ctr"/>
                </a:tc>
                <a:tc>
                  <a:txBody>
                    <a:bodyPr/>
                    <a:lstStyle/>
                    <a:p>
                      <a:pPr algn="ctr" fontAlgn="ctr"/>
                      <a:r>
                        <a:rPr lang="en-US" sz="1200" u="none" strike="noStrike" dirty="0" err="1">
                          <a:effectLst/>
                        </a:rPr>
                        <a:t>ເງີນໜູນວຽນ</a:t>
                      </a:r>
                      <a:r>
                        <a:rPr lang="en-US" sz="1200" u="none" strike="noStrike" dirty="0">
                          <a:effectLst/>
                        </a:rPr>
                        <a:t>, </a:t>
                      </a:r>
                      <a:r>
                        <a:rPr lang="en-US" sz="1200" u="none" strike="noStrike" dirty="0" err="1">
                          <a:effectLst/>
                        </a:rPr>
                        <a:t>ໂຄງການ</a:t>
                      </a:r>
                      <a:r>
                        <a:rPr lang="en-US" sz="1200" u="none" strike="noStrike" dirty="0">
                          <a:effectLst/>
                        </a:rPr>
                        <a:t> A ($)</a:t>
                      </a:r>
                      <a:endParaRPr lang="en-US" sz="1200" b="1" i="0" u="none" strike="noStrike" dirty="0">
                        <a:effectLst/>
                        <a:latin typeface="Phetsarath OT" charset="0"/>
                        <a:cs typeface="Phetsarath OT" charset="0"/>
                      </a:endParaRPr>
                    </a:p>
                  </a:txBody>
                  <a:tcPr marL="9525" marR="9525" marT="9525" marB="0" anchor="ctr"/>
                </a:tc>
                <a:tc>
                  <a:txBody>
                    <a:bodyPr/>
                    <a:lstStyle/>
                    <a:p>
                      <a:pPr algn="ctr" fontAlgn="ctr"/>
                      <a:r>
                        <a:rPr lang="en-US" sz="1200" u="none" strike="noStrike" dirty="0" err="1">
                          <a:effectLst/>
                        </a:rPr>
                        <a:t>ເງີນໜູນວຽນ</a:t>
                      </a:r>
                      <a:r>
                        <a:rPr lang="en-US" sz="1200" u="none" strike="noStrike" dirty="0">
                          <a:effectLst/>
                        </a:rPr>
                        <a:t>, </a:t>
                      </a:r>
                      <a:r>
                        <a:rPr lang="en-US" sz="1200" u="none" strike="noStrike" dirty="0" err="1">
                          <a:effectLst/>
                        </a:rPr>
                        <a:t>ໂຄງການ</a:t>
                      </a:r>
                      <a:r>
                        <a:rPr lang="en-US" sz="1200" u="none" strike="noStrike" dirty="0">
                          <a:effectLst/>
                        </a:rPr>
                        <a:t> B  ($)</a:t>
                      </a:r>
                      <a:endParaRPr lang="en-US" sz="1200" b="1" i="0" u="none" strike="noStrike" dirty="0">
                        <a:effectLst/>
                        <a:latin typeface="Phetsarath OT" charset="0"/>
                        <a:cs typeface="Phetsarath OT" charset="0"/>
                      </a:endParaRPr>
                    </a:p>
                  </a:txBody>
                  <a:tcPr marL="9525" marR="9525" marT="9525" marB="0" anchor="ctr"/>
                </a:tc>
                <a:extLst>
                  <a:ext uri="{0D108BD9-81ED-4DB2-BD59-A6C34878D82A}">
                    <a16:rowId xmlns:a16="http://schemas.microsoft.com/office/drawing/2014/main" val="10000"/>
                  </a:ext>
                </a:extLst>
              </a:tr>
              <a:tr h="259190">
                <a:tc>
                  <a:txBody>
                    <a:bodyPr/>
                    <a:lstStyle/>
                    <a:p>
                      <a:pPr algn="ctr" fontAlgn="t"/>
                      <a:r>
                        <a:rPr lang="en-US" sz="1200" u="none" strike="noStrike" dirty="0">
                          <a:effectLst/>
                        </a:rPr>
                        <a:t>0</a:t>
                      </a:r>
                      <a:endParaRPr lang="en-US" sz="1200" b="1" i="0" u="none" strike="noStrike" dirty="0">
                        <a:effectLst/>
                        <a:latin typeface="Phetsarath OT" charset="0"/>
                        <a:cs typeface="Phetsarath OT" charset="0"/>
                      </a:endParaRPr>
                    </a:p>
                  </a:txBody>
                  <a:tcPr marL="9525" marR="9525" marT="9525" marB="0"/>
                </a:tc>
                <a:tc>
                  <a:txBody>
                    <a:bodyPr/>
                    <a:lstStyle/>
                    <a:p>
                      <a:pPr algn="ctr" fontAlgn="t"/>
                      <a:r>
                        <a:rPr lang="en-US" sz="1200" u="none" strike="noStrike" dirty="0">
                          <a:effectLst/>
                        </a:rPr>
                        <a:t>-500</a:t>
                      </a:r>
                      <a:endParaRPr lang="en-US" sz="1200" b="1" i="0" u="none" strike="noStrike" dirty="0">
                        <a:effectLst/>
                        <a:latin typeface="Phetsarath OT" charset="0"/>
                        <a:cs typeface="Phetsarath OT" charset="0"/>
                      </a:endParaRPr>
                    </a:p>
                  </a:txBody>
                  <a:tcPr marL="9525" marR="9525" marT="9525" marB="0"/>
                </a:tc>
                <a:tc>
                  <a:txBody>
                    <a:bodyPr/>
                    <a:lstStyle/>
                    <a:p>
                      <a:pPr algn="ctr" fontAlgn="t"/>
                      <a:r>
                        <a:rPr lang="en-US" sz="1200" u="none" strike="noStrike" dirty="0">
                          <a:effectLst/>
                        </a:rPr>
                        <a:t>-300</a:t>
                      </a:r>
                      <a:endParaRPr lang="en-US" sz="1200" b="1" i="0" u="none" strike="noStrike" dirty="0">
                        <a:effectLst/>
                        <a:latin typeface="Phetsarath OT" charset="0"/>
                        <a:cs typeface="Phetsarath OT" charset="0"/>
                      </a:endParaRPr>
                    </a:p>
                  </a:txBody>
                  <a:tcPr marL="9525" marR="9525" marT="9525" marB="0"/>
                </a:tc>
                <a:extLst>
                  <a:ext uri="{0D108BD9-81ED-4DB2-BD59-A6C34878D82A}">
                    <a16:rowId xmlns:a16="http://schemas.microsoft.com/office/drawing/2014/main" val="10001"/>
                  </a:ext>
                </a:extLst>
              </a:tr>
              <a:tr h="248823">
                <a:tc>
                  <a:txBody>
                    <a:bodyPr/>
                    <a:lstStyle/>
                    <a:p>
                      <a:pPr algn="ctr" fontAlgn="t"/>
                      <a:r>
                        <a:rPr lang="en-US" sz="1200" u="none" strike="noStrike" dirty="0">
                          <a:effectLst/>
                        </a:rPr>
                        <a:t>5</a:t>
                      </a:r>
                      <a:endParaRPr lang="en-US" sz="1200" b="1" i="0" u="none" strike="noStrike" dirty="0">
                        <a:effectLst/>
                        <a:latin typeface="Phetsarath OT" charset="0"/>
                        <a:cs typeface="Phetsarath OT" charset="0"/>
                      </a:endParaRPr>
                    </a:p>
                  </a:txBody>
                  <a:tcPr marL="9525" marR="9525" marT="9525" marB="0"/>
                </a:tc>
                <a:tc>
                  <a:txBody>
                    <a:bodyPr/>
                    <a:lstStyle/>
                    <a:p>
                      <a:pPr algn="ctr" fontAlgn="t"/>
                      <a:r>
                        <a:rPr lang="en-US" sz="1200" u="none" strike="noStrike" dirty="0">
                          <a:effectLst/>
                        </a:rPr>
                        <a:t>-200</a:t>
                      </a:r>
                      <a:endParaRPr lang="en-US" sz="1200" b="1" i="0" u="none" strike="noStrike" dirty="0">
                        <a:effectLst/>
                        <a:latin typeface="Phetsarath OT" charset="0"/>
                        <a:cs typeface="Phetsarath OT" charset="0"/>
                      </a:endParaRPr>
                    </a:p>
                  </a:txBody>
                  <a:tcPr marL="9525" marR="9525" marT="9525" marB="0"/>
                </a:tc>
                <a:tc>
                  <a:txBody>
                    <a:bodyPr/>
                    <a:lstStyle/>
                    <a:p>
                      <a:pPr algn="ctr" fontAlgn="t"/>
                      <a:r>
                        <a:rPr lang="en-US" sz="1200" u="none" strike="noStrike" dirty="0">
                          <a:effectLst/>
                        </a:rPr>
                        <a:t>-100</a:t>
                      </a:r>
                      <a:endParaRPr lang="en-US" sz="1200" b="1" i="0" u="none" strike="noStrike" dirty="0">
                        <a:effectLst/>
                        <a:latin typeface="Phetsarath OT" charset="0"/>
                        <a:cs typeface="Phetsarath OT" charset="0"/>
                      </a:endParaRPr>
                    </a:p>
                  </a:txBody>
                  <a:tcPr marL="9525" marR="9525" marT="9525" marB="0"/>
                </a:tc>
                <a:extLst>
                  <a:ext uri="{0D108BD9-81ED-4DB2-BD59-A6C34878D82A}">
                    <a16:rowId xmlns:a16="http://schemas.microsoft.com/office/drawing/2014/main" val="10002"/>
                  </a:ext>
                </a:extLst>
              </a:tr>
              <a:tr h="248823">
                <a:tc>
                  <a:txBody>
                    <a:bodyPr/>
                    <a:lstStyle/>
                    <a:p>
                      <a:pPr algn="ctr" fontAlgn="t"/>
                      <a:r>
                        <a:rPr lang="en-US" sz="1200" u="none" strike="noStrike" dirty="0">
                          <a:effectLst/>
                        </a:rPr>
                        <a:t>8</a:t>
                      </a:r>
                      <a:endParaRPr lang="en-US" sz="1200" b="1" i="0" u="none" strike="noStrike" dirty="0">
                        <a:effectLst/>
                        <a:latin typeface="Phetsarath OT" charset="0"/>
                        <a:cs typeface="Phetsarath OT" charset="0"/>
                      </a:endParaRPr>
                    </a:p>
                  </a:txBody>
                  <a:tcPr marL="9525" marR="9525" marT="9525" marB="0"/>
                </a:tc>
                <a:tc>
                  <a:txBody>
                    <a:bodyPr/>
                    <a:lstStyle/>
                    <a:p>
                      <a:pPr algn="ctr" fontAlgn="t"/>
                      <a:r>
                        <a:rPr lang="en-US" sz="1200" b="1" i="0" u="none" strike="noStrike" dirty="0">
                          <a:effectLst/>
                          <a:latin typeface="Phetsarath OT" charset="0"/>
                          <a:cs typeface="Phetsarath OT" charset="0"/>
                        </a:rPr>
                        <a:t>-</a:t>
                      </a:r>
                    </a:p>
                  </a:txBody>
                  <a:tcPr marL="9525" marR="9525" marT="9525" marB="0"/>
                </a:tc>
                <a:tc>
                  <a:txBody>
                    <a:bodyPr/>
                    <a:lstStyle/>
                    <a:p>
                      <a:pPr algn="ctr" fontAlgn="t"/>
                      <a:r>
                        <a:rPr lang="en-US" sz="1200" u="none" strike="noStrike" dirty="0">
                          <a:effectLst/>
                        </a:rPr>
                        <a:t>900</a:t>
                      </a:r>
                      <a:endParaRPr lang="en-US" sz="1200" b="1" i="0" u="none" strike="noStrike" dirty="0">
                        <a:effectLst/>
                        <a:latin typeface="Phetsarath OT" charset="0"/>
                        <a:cs typeface="Phetsarath OT" charset="0"/>
                      </a:endParaRPr>
                    </a:p>
                  </a:txBody>
                  <a:tcPr marL="9525" marR="9525" marT="9525" marB="0"/>
                </a:tc>
                <a:extLst>
                  <a:ext uri="{0D108BD9-81ED-4DB2-BD59-A6C34878D82A}">
                    <a16:rowId xmlns:a16="http://schemas.microsoft.com/office/drawing/2014/main" val="10003"/>
                  </a:ext>
                </a:extLst>
              </a:tr>
              <a:tr h="259190">
                <a:tc>
                  <a:txBody>
                    <a:bodyPr/>
                    <a:lstStyle/>
                    <a:p>
                      <a:pPr algn="ctr" fontAlgn="t"/>
                      <a:r>
                        <a:rPr lang="en-US" sz="1200" u="none" strike="noStrike" dirty="0">
                          <a:effectLst/>
                        </a:rPr>
                        <a:t>15</a:t>
                      </a:r>
                      <a:endParaRPr lang="en-US" sz="1200" b="1" i="0" u="none" strike="noStrike" dirty="0">
                        <a:effectLst/>
                        <a:latin typeface="Phetsarath OT" charset="0"/>
                        <a:cs typeface="Phetsarath OT" charset="0"/>
                      </a:endParaRPr>
                    </a:p>
                  </a:txBody>
                  <a:tcPr marL="9525" marR="9525" marT="9525" marB="0"/>
                </a:tc>
                <a:tc>
                  <a:txBody>
                    <a:bodyPr/>
                    <a:lstStyle/>
                    <a:p>
                      <a:pPr algn="ctr" fontAlgn="t"/>
                      <a:r>
                        <a:rPr lang="en-US" sz="1200" u="none" strike="noStrike" dirty="0">
                          <a:effectLst/>
                        </a:rPr>
                        <a:t>400</a:t>
                      </a:r>
                      <a:endParaRPr lang="en-US" sz="1200" b="1" i="0" u="none" strike="noStrike" dirty="0">
                        <a:effectLst/>
                        <a:latin typeface="Phetsarath OT" charset="0"/>
                        <a:cs typeface="Phetsarath OT" charset="0"/>
                      </a:endParaRPr>
                    </a:p>
                  </a:txBody>
                  <a:tcPr marL="9525" marR="9525" marT="9525" marB="0"/>
                </a:tc>
                <a:tc>
                  <a:txBody>
                    <a:bodyPr/>
                    <a:lstStyle/>
                    <a:p>
                      <a:pPr algn="ctr" fontAlgn="t"/>
                      <a:r>
                        <a:rPr lang="en-US" sz="1200" u="none" strike="noStrike" dirty="0">
                          <a:effectLst/>
                        </a:rPr>
                        <a:t> -</a:t>
                      </a:r>
                      <a:endParaRPr lang="en-US" sz="1200" b="1" i="0" u="none" strike="noStrike" dirty="0">
                        <a:effectLst/>
                        <a:latin typeface="Phetsarath OT" charset="0"/>
                        <a:cs typeface="Phetsarath OT" charset="0"/>
                      </a:endParaRPr>
                    </a:p>
                  </a:txBody>
                  <a:tcPr marL="9525" marR="9525" marT="9525" marB="0"/>
                </a:tc>
                <a:extLst>
                  <a:ext uri="{0D108BD9-81ED-4DB2-BD59-A6C34878D82A}">
                    <a16:rowId xmlns:a16="http://schemas.microsoft.com/office/drawing/2014/main" val="10004"/>
                  </a:ext>
                </a:extLst>
              </a:tr>
              <a:tr h="373235">
                <a:tc>
                  <a:txBody>
                    <a:bodyPr/>
                    <a:lstStyle/>
                    <a:p>
                      <a:pPr algn="ctr" fontAlgn="t"/>
                      <a:r>
                        <a:rPr lang="en-US" sz="1200" u="none" strike="noStrike" dirty="0">
                          <a:effectLst/>
                        </a:rPr>
                        <a:t>30</a:t>
                      </a:r>
                      <a:endParaRPr lang="en-US" sz="1200" b="1" i="0" u="none" strike="noStrike" dirty="0">
                        <a:effectLst/>
                        <a:latin typeface="Phetsarath OT" charset="0"/>
                        <a:cs typeface="Phetsarath OT" charset="0"/>
                      </a:endParaRPr>
                    </a:p>
                  </a:txBody>
                  <a:tcPr marL="9525" marR="9525" marT="9525" marB="0"/>
                </a:tc>
                <a:tc>
                  <a:txBody>
                    <a:bodyPr/>
                    <a:lstStyle/>
                    <a:p>
                      <a:pPr algn="ctr" fontAlgn="t"/>
                      <a:r>
                        <a:rPr lang="en-US" sz="1200" u="none" strike="noStrike" dirty="0">
                          <a:effectLst/>
                        </a:rPr>
                        <a:t>7,700</a:t>
                      </a:r>
                      <a:endParaRPr lang="en-US" sz="1200" b="1" i="0" u="none" strike="noStrike" dirty="0">
                        <a:effectLst/>
                        <a:latin typeface="Phetsarath OT" charset="0"/>
                        <a:cs typeface="Phetsarath OT" charset="0"/>
                      </a:endParaRPr>
                    </a:p>
                  </a:txBody>
                  <a:tcPr marL="9525" marR="9525" marT="9525" marB="0"/>
                </a:tc>
                <a:tc>
                  <a:txBody>
                    <a:bodyPr/>
                    <a:lstStyle/>
                    <a:p>
                      <a:pPr algn="ctr" fontAlgn="t"/>
                      <a:r>
                        <a:rPr lang="en-US" sz="1200" u="none" strike="noStrike" dirty="0">
                          <a:effectLst/>
                        </a:rPr>
                        <a:t>3,500</a:t>
                      </a:r>
                      <a:endParaRPr lang="en-US" sz="1200" b="1" i="0" u="none" strike="noStrike" dirty="0">
                        <a:effectLst/>
                        <a:latin typeface="Phetsarath OT" charset="0"/>
                        <a:cs typeface="Phetsarath OT" charset="0"/>
                      </a:endParaRPr>
                    </a:p>
                  </a:txBody>
                  <a:tcPr marL="9525" marR="9525" marT="9525" marB="0"/>
                </a:tc>
                <a:extLst>
                  <a:ext uri="{0D108BD9-81ED-4DB2-BD59-A6C34878D82A}">
                    <a16:rowId xmlns:a16="http://schemas.microsoft.com/office/drawing/2014/main" val="10005"/>
                  </a:ext>
                </a:extLst>
              </a:tr>
            </a:tbl>
          </a:graphicData>
        </a:graphic>
      </p:graphicFrame>
      <p:sp>
        <p:nvSpPr>
          <p:cNvPr id="15" name="Rectangle 14"/>
          <p:cNvSpPr/>
          <p:nvPr/>
        </p:nvSpPr>
        <p:spPr>
          <a:xfrm>
            <a:off x="5769187" y="2162186"/>
            <a:ext cx="1452642" cy="307777"/>
          </a:xfrm>
          <a:prstGeom prst="rect">
            <a:avLst/>
          </a:prstGeom>
        </p:spPr>
        <p:txBody>
          <a:bodyPr wrap="none">
            <a:spAutoFit/>
          </a:bodyPr>
          <a:lstStyle/>
          <a:p>
            <a:r>
              <a:rPr lang="en-US" sz="1400" dirty="0" err="1">
                <a:latin typeface="Phetsarath OT" charset="0"/>
                <a:cs typeface="Phetsarath OT" charset="0"/>
              </a:rPr>
              <a:t>ໂດຍນຳໃຊ້ສູດ</a:t>
            </a:r>
            <a:r>
              <a:rPr lang="en-US" sz="1400" dirty="0">
                <a:latin typeface="Phetsarath OT" charset="0"/>
                <a:cs typeface="Phetsarath OT" charset="0"/>
              </a:rPr>
              <a:t> B/C:</a:t>
            </a:r>
            <a:endParaRPr lang="en-US" sz="1400" dirty="0"/>
          </a:p>
        </p:txBody>
      </p:sp>
      <p:sp>
        <p:nvSpPr>
          <p:cNvPr id="16" name="Rectangle 15"/>
          <p:cNvSpPr/>
          <p:nvPr/>
        </p:nvSpPr>
        <p:spPr>
          <a:xfrm>
            <a:off x="1415729" y="4184593"/>
            <a:ext cx="2856432" cy="307777"/>
          </a:xfrm>
          <a:prstGeom prst="rect">
            <a:avLst/>
          </a:prstGeom>
          <a:solidFill>
            <a:schemeClr val="bg1"/>
          </a:solidFill>
          <a:ln>
            <a:solidFill>
              <a:schemeClr val="accent6">
                <a:lumMod val="50000"/>
              </a:schemeClr>
            </a:solidFill>
          </a:ln>
        </p:spPr>
        <p:txBody>
          <a:bodyPr wrap="square">
            <a:spAutoFit/>
          </a:bodyPr>
          <a:lstStyle/>
          <a:p>
            <a:r>
              <a:rPr lang="en-US" sz="1400" dirty="0" err="1">
                <a:latin typeface="Phetsarath OT" charset="0"/>
                <a:cs typeface="Phetsarath OT" charset="0"/>
              </a:rPr>
              <a:t>ເພື່ອຄິດໄລ</a:t>
            </a:r>
            <a:r>
              <a:rPr lang="en-US" sz="1400" dirty="0">
                <a:latin typeface="Phetsarath OT" charset="0"/>
                <a:cs typeface="Phetsarath OT" charset="0"/>
              </a:rPr>
              <a:t>່ B/C </a:t>
            </a:r>
            <a:r>
              <a:rPr lang="en-US" sz="1400" dirty="0" err="1">
                <a:latin typeface="Phetsarath OT" charset="0"/>
                <a:cs typeface="Phetsarath OT" charset="0"/>
              </a:rPr>
              <a:t>ຂອງໂຄງການ</a:t>
            </a:r>
            <a:r>
              <a:rPr lang="en-US" sz="1400" dirty="0">
                <a:latin typeface="Phetsarath OT" charset="0"/>
                <a:cs typeface="Phetsarath OT" charset="0"/>
              </a:rPr>
              <a:t> A:</a:t>
            </a:r>
            <a:endParaRPr lang="en-US" sz="1400" dirty="0"/>
          </a:p>
        </p:txBody>
      </p:sp>
      <p:graphicFrame>
        <p:nvGraphicFramePr>
          <p:cNvPr id="19" name="Object 18"/>
          <p:cNvGraphicFramePr>
            <a:graphicFrameLocks noChangeAspect="1"/>
          </p:cNvGraphicFramePr>
          <p:nvPr>
            <p:extLst>
              <p:ext uri="{D42A27DB-BD31-4B8C-83A1-F6EECF244321}">
                <p14:modId xmlns:p14="http://schemas.microsoft.com/office/powerpoint/2010/main" val="1306766083"/>
              </p:ext>
            </p:extLst>
          </p:nvPr>
        </p:nvGraphicFramePr>
        <p:xfrm>
          <a:off x="5883987" y="2477285"/>
          <a:ext cx="3240087" cy="1252538"/>
        </p:xfrm>
        <a:graphic>
          <a:graphicData uri="http://schemas.openxmlformats.org/presentationml/2006/ole">
            <mc:AlternateContent xmlns:mc="http://schemas.openxmlformats.org/markup-compatibility/2006">
              <mc:Choice xmlns:v="urn:schemas-microsoft-com:vml" Requires="v">
                <p:oleObj spid="_x0000_s6161" name="Equation" r:id="rId4" imgW="2032000" imgH="889000" progId="Equation.3">
                  <p:embed/>
                </p:oleObj>
              </mc:Choice>
              <mc:Fallback>
                <p:oleObj name="Equation" r:id="rId4" imgW="2032000" imgH="889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3987" y="2477285"/>
                        <a:ext cx="3240087" cy="1252538"/>
                      </a:xfrm>
                      <a:prstGeom prst="rect">
                        <a:avLst/>
                      </a:prstGeom>
                      <a:solidFill>
                        <a:schemeClr val="bg1"/>
                      </a:solidFill>
                      <a:ln w="9525">
                        <a:solidFill>
                          <a:schemeClr val="tx1"/>
                        </a:solidFill>
                        <a:miter lim="800000"/>
                        <a:headEnd/>
                        <a:tailEnd/>
                      </a:ln>
                    </p:spPr>
                  </p:pic>
                </p:oleObj>
              </mc:Fallback>
            </mc:AlternateContent>
          </a:graphicData>
        </a:graphic>
      </p:graphicFrame>
      <mc:AlternateContent xmlns:mc="http://schemas.openxmlformats.org/markup-compatibility/2006" xmlns:a14="http://schemas.microsoft.com/office/drawing/2010/main">
        <mc:Choice Requires="a14">
          <p:sp>
            <p:nvSpPr>
              <p:cNvPr id="20" name="Rectangle 19"/>
              <p:cNvSpPr/>
              <p:nvPr/>
            </p:nvSpPr>
            <p:spPr>
              <a:xfrm>
                <a:off x="1973071" y="4600589"/>
                <a:ext cx="5632183" cy="750014"/>
              </a:xfrm>
              <a:prstGeom prst="rect">
                <a:avLst/>
              </a:prstGeom>
              <a:ln>
                <a:solidFill>
                  <a:schemeClr val="accent6">
                    <a:lumMod val="50000"/>
                  </a:schemeClr>
                </a:solidFill>
              </a:ln>
            </p:spPr>
            <p:txBody>
              <a:bodyPr wrap="none">
                <a:spAutoFit/>
              </a:bodyPr>
              <a:lstStyle/>
              <a:p>
                <a14:m>
                  <m:oMath xmlns:m="http://schemas.openxmlformats.org/officeDocument/2006/math">
                    <m:r>
                      <a:rPr lang="en-US" altLang="ja-JP" sz="1600" b="0" i="1" smtClean="0">
                        <a:latin typeface="Cambria Math" panose="02040503050406030204" pitchFamily="18" charset="0"/>
                        <a:cs typeface="Phetsarath OT" charset="0"/>
                      </a:rPr>
                      <m:t>𝐵</m:t>
                    </m:r>
                    <m:r>
                      <a:rPr lang="en-US" altLang="ja-JP" sz="1600" b="0" i="1" smtClean="0">
                        <a:latin typeface="Cambria Math" panose="02040503050406030204" pitchFamily="18" charset="0"/>
                        <a:ea typeface="Cambria Math" pitchFamily="18" charset="0"/>
                        <a:cs typeface="Phetsarath OT" charset="0"/>
                      </a:rPr>
                      <m:t>/</m:t>
                    </m:r>
                    <m:r>
                      <a:rPr lang="en-US" altLang="ja-JP" sz="1600" b="0" i="1" smtClean="0">
                        <a:latin typeface="Cambria Math" panose="02040503050406030204" pitchFamily="18" charset="0"/>
                        <a:ea typeface="Cambria Math" pitchFamily="18" charset="0"/>
                        <a:cs typeface="Phetsarath OT" charset="0"/>
                      </a:rPr>
                      <m:t>𝐶</m:t>
                    </m:r>
                    <m:r>
                      <a:rPr lang="en-US" altLang="ja-JP" sz="1600" b="0" i="1" smtClean="0">
                        <a:latin typeface="Cambria Math" panose="02040503050406030204" pitchFamily="18" charset="0"/>
                        <a:ea typeface="Cambria Math" pitchFamily="18" charset="0"/>
                        <a:cs typeface="Phetsarath OT" charset="0"/>
                      </a:rPr>
                      <m:t>(</m:t>
                    </m:r>
                    <m:r>
                      <a:rPr lang="en-US" altLang="ja-JP" sz="1600" b="0" i="1" smtClean="0">
                        <a:latin typeface="Cambria Math" panose="02040503050406030204" pitchFamily="18" charset="0"/>
                        <a:ea typeface="Cambria Math" pitchFamily="18" charset="0"/>
                        <a:cs typeface="Phetsarath OT" charset="0"/>
                      </a:rPr>
                      <m:t>𝐴</m:t>
                    </m:r>
                    <m:r>
                      <a:rPr lang="en-US" altLang="ja-JP" sz="1600" b="0" i="1" smtClean="0">
                        <a:latin typeface="Cambria Math" panose="02040503050406030204" pitchFamily="18" charset="0"/>
                        <a:ea typeface="Cambria Math" pitchFamily="18" charset="0"/>
                        <a:cs typeface="Phetsarath OT" charset="0"/>
                      </a:rPr>
                      <m:t>)=</m:t>
                    </m:r>
                    <m:f>
                      <m:fPr>
                        <m:ctrlPr>
                          <a:rPr lang="en-US" altLang="ja-JP" sz="1600" b="0" i="1" smtClean="0">
                            <a:latin typeface="Cambria Math" panose="02040503050406030204" pitchFamily="18" charset="0"/>
                            <a:ea typeface="Cambria Math" pitchFamily="18" charset="0"/>
                            <a:cs typeface="Phetsarath OT" charset="0"/>
                          </a:rPr>
                        </m:ctrlPr>
                      </m:fPr>
                      <m:num>
                        <m:nary>
                          <m:naryPr>
                            <m:chr m:val="∑"/>
                            <m:ctrlPr>
                              <a:rPr lang="en-US" altLang="ja-JP" sz="1600" b="0" i="1">
                                <a:latin typeface="Cambria Math" panose="02040503050406030204" pitchFamily="18" charset="0"/>
                                <a:ea typeface="Cambria Math" pitchFamily="18" charset="0"/>
                                <a:cs typeface="Phetsarath OT" charset="0"/>
                              </a:rPr>
                            </m:ctrlPr>
                          </m:naryPr>
                          <m:sub>
                            <m:r>
                              <m:rPr>
                                <m:brk m:alnAt="23"/>
                              </m:rPr>
                              <a:rPr lang="en-US" altLang="ja-JP" sz="1600" b="0" i="1">
                                <a:latin typeface="Cambria Math" panose="02040503050406030204" pitchFamily="18" charset="0"/>
                                <a:ea typeface="Cambria Math" pitchFamily="18" charset="0"/>
                                <a:cs typeface="Phetsarath OT" charset="0"/>
                              </a:rPr>
                              <m:t>𝑦</m:t>
                            </m:r>
                            <m:r>
                              <a:rPr lang="en-US" altLang="ja-JP" sz="1600" b="0" i="1">
                                <a:latin typeface="Cambria Math" panose="02040503050406030204" pitchFamily="18" charset="0"/>
                                <a:ea typeface="Cambria Math" pitchFamily="18" charset="0"/>
                                <a:cs typeface="Phetsarath OT" charset="0"/>
                              </a:rPr>
                              <m:t>=</m:t>
                            </m:r>
                            <m:r>
                              <a:rPr lang="en-US" altLang="ja-JP" sz="1600" b="0" i="1">
                                <a:latin typeface="Cambria Math" panose="02040503050406030204" pitchFamily="18" charset="0"/>
                                <a:ea typeface="Cambria Math" pitchFamily="18" charset="0"/>
                                <a:cs typeface="Phetsarath OT" charset="0"/>
                              </a:rPr>
                              <m:t>0</m:t>
                            </m:r>
                          </m:sub>
                          <m:sup>
                            <m:r>
                              <a:rPr lang="en-US" altLang="ja-JP" sz="1600" b="0" i="1">
                                <a:latin typeface="Cambria Math" panose="02040503050406030204" pitchFamily="18" charset="0"/>
                                <a:ea typeface="Cambria Math" pitchFamily="18" charset="0"/>
                                <a:cs typeface="Phetsarath OT" charset="0"/>
                              </a:rPr>
                              <m:t>𝑡</m:t>
                            </m:r>
                          </m:sup>
                          <m:e>
                            <m:f>
                              <m:fPr>
                                <m:ctrlPr>
                                  <a:rPr lang="en-US" altLang="ja-JP" sz="1600" b="0" i="1">
                                    <a:latin typeface="Cambria Math" panose="02040503050406030204" pitchFamily="18" charset="0"/>
                                    <a:ea typeface="Cambria Math" pitchFamily="18" charset="0"/>
                                    <a:cs typeface="Phetsarath OT" charset="0"/>
                                  </a:rPr>
                                </m:ctrlPr>
                              </m:fPr>
                              <m:num>
                                <m:sSub>
                                  <m:sSubPr>
                                    <m:ctrlPr>
                                      <a:rPr lang="en-US" altLang="ja-JP" sz="1600" b="0" i="1">
                                        <a:latin typeface="Cambria Math" panose="02040503050406030204" pitchFamily="18" charset="0"/>
                                        <a:ea typeface="Cambria Math" pitchFamily="18" charset="0"/>
                                        <a:cs typeface="Phetsarath OT" charset="0"/>
                                      </a:rPr>
                                    </m:ctrlPr>
                                  </m:sSubPr>
                                  <m:e>
                                    <m:r>
                                      <a:rPr lang="en-US" altLang="ja-JP" sz="1600" b="0" i="1">
                                        <a:latin typeface="Cambria Math" panose="02040503050406030204" pitchFamily="18" charset="0"/>
                                        <a:ea typeface="Cambria Math" pitchFamily="18" charset="0"/>
                                        <a:cs typeface="Phetsarath OT" charset="0"/>
                                      </a:rPr>
                                      <m:t>𝑅</m:t>
                                    </m:r>
                                  </m:e>
                                  <m:sub>
                                    <m:r>
                                      <a:rPr lang="en-US" altLang="ja-JP" sz="1600" b="0" i="1">
                                        <a:latin typeface="Cambria Math" panose="02040503050406030204" pitchFamily="18" charset="0"/>
                                        <a:ea typeface="Cambria Math" pitchFamily="18" charset="0"/>
                                        <a:cs typeface="Phetsarath OT" charset="0"/>
                                      </a:rPr>
                                      <m:t>𝑦</m:t>
                                    </m:r>
                                  </m:sub>
                                </m:sSub>
                              </m:num>
                              <m:den>
                                <m:sSup>
                                  <m:sSupPr>
                                    <m:ctrlPr>
                                      <a:rPr lang="en-US" altLang="ja-JP" sz="1600" b="0" i="1">
                                        <a:latin typeface="Cambria Math" panose="02040503050406030204" pitchFamily="18" charset="0"/>
                                        <a:ea typeface="Cambria Math" pitchFamily="18" charset="0"/>
                                        <a:cs typeface="Phetsarath OT" charset="0"/>
                                      </a:rPr>
                                    </m:ctrlPr>
                                  </m:sSupPr>
                                  <m:e>
                                    <m:r>
                                      <a:rPr lang="en-US" altLang="ja-JP" sz="1600" b="0" i="1">
                                        <a:latin typeface="Cambria Math" panose="02040503050406030204" pitchFamily="18" charset="0"/>
                                        <a:ea typeface="Cambria Math" pitchFamily="18" charset="0"/>
                                        <a:cs typeface="Phetsarath OT" charset="0"/>
                                      </a:rPr>
                                      <m:t>(</m:t>
                                    </m:r>
                                    <m:r>
                                      <a:rPr lang="en-US" altLang="ja-JP" sz="1600" b="0" i="1">
                                        <a:latin typeface="Cambria Math" panose="02040503050406030204" pitchFamily="18" charset="0"/>
                                        <a:ea typeface="Cambria Math" pitchFamily="18" charset="0"/>
                                        <a:cs typeface="Phetsarath OT" charset="0"/>
                                      </a:rPr>
                                      <m:t>1</m:t>
                                    </m:r>
                                    <m:r>
                                      <a:rPr lang="en-US" altLang="ja-JP" sz="1600" b="0" i="1">
                                        <a:latin typeface="Cambria Math" panose="02040503050406030204" pitchFamily="18" charset="0"/>
                                        <a:ea typeface="Cambria Math" pitchFamily="18" charset="0"/>
                                        <a:cs typeface="Phetsarath OT" charset="0"/>
                                      </a:rPr>
                                      <m:t>+</m:t>
                                    </m:r>
                                    <m:r>
                                      <a:rPr lang="en-US" altLang="ja-JP" sz="1600" b="0" i="1">
                                        <a:latin typeface="Cambria Math" panose="02040503050406030204" pitchFamily="18" charset="0"/>
                                        <a:ea typeface="Cambria Math" pitchFamily="18" charset="0"/>
                                        <a:cs typeface="Phetsarath OT" charset="0"/>
                                      </a:rPr>
                                      <m:t>𝑟</m:t>
                                    </m:r>
                                    <m:r>
                                      <a:rPr lang="en-US" altLang="ja-JP" sz="1600" b="0" i="1">
                                        <a:latin typeface="Cambria Math" panose="02040503050406030204" pitchFamily="18" charset="0"/>
                                        <a:ea typeface="Cambria Math" pitchFamily="18" charset="0"/>
                                        <a:cs typeface="Phetsarath OT" charset="0"/>
                                      </a:rPr>
                                      <m:t>)</m:t>
                                    </m:r>
                                  </m:e>
                                  <m:sup>
                                    <m:r>
                                      <a:rPr lang="en-US" altLang="ja-JP" sz="1600" b="0" i="1">
                                        <a:latin typeface="Cambria Math" panose="02040503050406030204" pitchFamily="18" charset="0"/>
                                        <a:ea typeface="Cambria Math" pitchFamily="18" charset="0"/>
                                        <a:cs typeface="Phetsarath OT" charset="0"/>
                                      </a:rPr>
                                      <m:t>𝑦</m:t>
                                    </m:r>
                                  </m:sup>
                                </m:sSup>
                              </m:den>
                            </m:f>
                          </m:e>
                        </m:nary>
                      </m:num>
                      <m:den>
                        <m:nary>
                          <m:naryPr>
                            <m:chr m:val="∑"/>
                            <m:ctrlPr>
                              <a:rPr lang="en-US" altLang="ja-JP" sz="1600" b="0" i="1">
                                <a:latin typeface="Cambria Math" panose="02040503050406030204" pitchFamily="18" charset="0"/>
                                <a:ea typeface="Cambria Math" pitchFamily="18" charset="0"/>
                                <a:cs typeface="Phetsarath OT" charset="0"/>
                              </a:rPr>
                            </m:ctrlPr>
                          </m:naryPr>
                          <m:sub>
                            <m:r>
                              <m:rPr>
                                <m:brk m:alnAt="23"/>
                              </m:rPr>
                              <a:rPr lang="en-US" altLang="ja-JP" sz="1600" b="0" i="1">
                                <a:latin typeface="Cambria Math" panose="02040503050406030204" pitchFamily="18" charset="0"/>
                                <a:ea typeface="Cambria Math" pitchFamily="18" charset="0"/>
                                <a:cs typeface="Phetsarath OT" charset="0"/>
                              </a:rPr>
                              <m:t>𝑦</m:t>
                            </m:r>
                            <m:r>
                              <a:rPr lang="en-US" altLang="ja-JP" sz="1600" b="0" i="1">
                                <a:latin typeface="Cambria Math" panose="02040503050406030204" pitchFamily="18" charset="0"/>
                                <a:ea typeface="Cambria Math" pitchFamily="18" charset="0"/>
                                <a:cs typeface="Phetsarath OT" charset="0"/>
                              </a:rPr>
                              <m:t>=</m:t>
                            </m:r>
                            <m:r>
                              <a:rPr lang="en-US" altLang="ja-JP" sz="1600" b="0" i="1">
                                <a:latin typeface="Cambria Math" panose="02040503050406030204" pitchFamily="18" charset="0"/>
                                <a:ea typeface="Cambria Math" pitchFamily="18" charset="0"/>
                                <a:cs typeface="Phetsarath OT" charset="0"/>
                              </a:rPr>
                              <m:t>0</m:t>
                            </m:r>
                          </m:sub>
                          <m:sup>
                            <m:r>
                              <a:rPr lang="en-US" altLang="ja-JP" sz="1600" b="0" i="1">
                                <a:latin typeface="Cambria Math" panose="02040503050406030204" pitchFamily="18" charset="0"/>
                                <a:ea typeface="Cambria Math" pitchFamily="18" charset="0"/>
                                <a:cs typeface="Phetsarath OT" charset="0"/>
                              </a:rPr>
                              <m:t>𝑡</m:t>
                            </m:r>
                          </m:sup>
                          <m:e>
                            <m:f>
                              <m:fPr>
                                <m:ctrlPr>
                                  <a:rPr lang="en-US" altLang="ja-JP" sz="1600" b="0" i="1">
                                    <a:latin typeface="Cambria Math" panose="02040503050406030204" pitchFamily="18" charset="0"/>
                                    <a:ea typeface="Cambria Math" pitchFamily="18" charset="0"/>
                                    <a:cs typeface="Phetsarath OT" charset="0"/>
                                  </a:rPr>
                                </m:ctrlPr>
                              </m:fPr>
                              <m:num>
                                <m:sSub>
                                  <m:sSubPr>
                                    <m:ctrlPr>
                                      <a:rPr lang="en-US" altLang="ja-JP" sz="1600" b="0" i="1" smtClean="0">
                                        <a:latin typeface="Cambria Math" panose="02040503050406030204" pitchFamily="18" charset="0"/>
                                        <a:ea typeface="Cambria Math" pitchFamily="18" charset="0"/>
                                        <a:cs typeface="Phetsarath OT" charset="0"/>
                                      </a:rPr>
                                    </m:ctrlPr>
                                  </m:sSubPr>
                                  <m:e>
                                    <m:r>
                                      <a:rPr lang="en-US" altLang="ja-JP" sz="1600" b="0" i="1" smtClean="0">
                                        <a:latin typeface="Cambria Math" panose="02040503050406030204" pitchFamily="18" charset="0"/>
                                        <a:ea typeface="Cambria Math" pitchFamily="18" charset="0"/>
                                        <a:cs typeface="Phetsarath OT" charset="0"/>
                                      </a:rPr>
                                      <m:t>𝐶</m:t>
                                    </m:r>
                                  </m:e>
                                  <m:sub>
                                    <m:r>
                                      <a:rPr lang="en-US" altLang="ja-JP" sz="1600" b="0" i="1" smtClean="0">
                                        <a:latin typeface="Cambria Math" panose="02040503050406030204" pitchFamily="18" charset="0"/>
                                        <a:ea typeface="Cambria Math" pitchFamily="18" charset="0"/>
                                        <a:cs typeface="Phetsarath OT" charset="0"/>
                                      </a:rPr>
                                      <m:t>𝑦</m:t>
                                    </m:r>
                                  </m:sub>
                                </m:sSub>
                              </m:num>
                              <m:den>
                                <m:sSup>
                                  <m:sSupPr>
                                    <m:ctrlPr>
                                      <a:rPr lang="en-US" altLang="ja-JP" sz="1600" b="0" i="1">
                                        <a:latin typeface="Cambria Math" panose="02040503050406030204" pitchFamily="18" charset="0"/>
                                        <a:ea typeface="Cambria Math" pitchFamily="18" charset="0"/>
                                        <a:cs typeface="Phetsarath OT" charset="0"/>
                                      </a:rPr>
                                    </m:ctrlPr>
                                  </m:sSupPr>
                                  <m:e>
                                    <m:r>
                                      <a:rPr lang="en-US" altLang="ja-JP" sz="1600" b="0" i="1">
                                        <a:latin typeface="Cambria Math" panose="02040503050406030204" pitchFamily="18" charset="0"/>
                                        <a:ea typeface="Cambria Math" pitchFamily="18" charset="0"/>
                                        <a:cs typeface="Phetsarath OT" charset="0"/>
                                      </a:rPr>
                                      <m:t>(</m:t>
                                    </m:r>
                                    <m:r>
                                      <a:rPr lang="en-US" altLang="ja-JP" sz="1600" b="0" i="1">
                                        <a:latin typeface="Cambria Math" panose="02040503050406030204" pitchFamily="18" charset="0"/>
                                        <a:ea typeface="Cambria Math" pitchFamily="18" charset="0"/>
                                        <a:cs typeface="Phetsarath OT" charset="0"/>
                                      </a:rPr>
                                      <m:t>1</m:t>
                                    </m:r>
                                    <m:r>
                                      <a:rPr lang="en-US" altLang="ja-JP" sz="1600" b="0" i="1">
                                        <a:latin typeface="Cambria Math" panose="02040503050406030204" pitchFamily="18" charset="0"/>
                                        <a:ea typeface="Cambria Math" pitchFamily="18" charset="0"/>
                                        <a:cs typeface="Phetsarath OT" charset="0"/>
                                      </a:rPr>
                                      <m:t>+</m:t>
                                    </m:r>
                                    <m:r>
                                      <a:rPr lang="en-US" altLang="ja-JP" sz="1600" b="0" i="1">
                                        <a:latin typeface="Cambria Math" panose="02040503050406030204" pitchFamily="18" charset="0"/>
                                        <a:ea typeface="Cambria Math" pitchFamily="18" charset="0"/>
                                        <a:cs typeface="Phetsarath OT" charset="0"/>
                                      </a:rPr>
                                      <m:t>𝑟</m:t>
                                    </m:r>
                                    <m:r>
                                      <a:rPr lang="en-US" altLang="ja-JP" sz="1600" b="0" i="1">
                                        <a:latin typeface="Cambria Math" panose="02040503050406030204" pitchFamily="18" charset="0"/>
                                        <a:ea typeface="Cambria Math" pitchFamily="18" charset="0"/>
                                        <a:cs typeface="Phetsarath OT" charset="0"/>
                                      </a:rPr>
                                      <m:t>)</m:t>
                                    </m:r>
                                  </m:e>
                                  <m:sup>
                                    <m:r>
                                      <a:rPr lang="en-US" altLang="ja-JP" sz="1600" b="0" i="1">
                                        <a:latin typeface="Cambria Math" panose="02040503050406030204" pitchFamily="18" charset="0"/>
                                        <a:ea typeface="Cambria Math" pitchFamily="18" charset="0"/>
                                        <a:cs typeface="Phetsarath OT" charset="0"/>
                                      </a:rPr>
                                      <m:t>𝑦</m:t>
                                    </m:r>
                                  </m:sup>
                                </m:sSup>
                              </m:den>
                            </m:f>
                          </m:e>
                        </m:nary>
                      </m:den>
                    </m:f>
                  </m:oMath>
                </a14:m>
                <a:r>
                  <a:rPr lang="en-US" sz="1600" dirty="0">
                    <a:latin typeface="Cambria Math" pitchFamily="18" charset="0"/>
                    <a:ea typeface="Cambria Math" pitchFamily="18" charset="0"/>
                  </a:rPr>
                  <a:t>=</a:t>
                </a:r>
                <a14:m>
                  <m:oMath xmlns:m="http://schemas.openxmlformats.org/officeDocument/2006/math">
                    <m:d>
                      <m:dPr>
                        <m:begChr m:val="["/>
                        <m:endChr m:val="]"/>
                        <m:ctrlPr>
                          <a:rPr lang="en-US" altLang="ja-JP" sz="1600" b="0" i="1" smtClean="0">
                            <a:latin typeface="Cambria Math" panose="02040503050406030204" pitchFamily="18" charset="0"/>
                            <a:ea typeface="Cambria Math" pitchFamily="18" charset="0"/>
                            <a:cs typeface="Phetsarath OT" charset="0"/>
                          </a:rPr>
                        </m:ctrlPr>
                      </m:dPr>
                      <m:e>
                        <m:f>
                          <m:fPr>
                            <m:ctrlPr>
                              <a:rPr lang="en-US" altLang="ja-JP" sz="1600" b="0" i="1">
                                <a:latin typeface="Cambria Math" panose="02040503050406030204" pitchFamily="18" charset="0"/>
                                <a:ea typeface="Cambria Math" pitchFamily="18" charset="0"/>
                                <a:cs typeface="Phetsarath OT" charset="0"/>
                              </a:rPr>
                            </m:ctrlPr>
                          </m:fPr>
                          <m:num>
                            <m:r>
                              <a:rPr lang="en-US" altLang="ja-JP" sz="1600" b="0" i="1">
                                <a:latin typeface="Cambria Math" panose="02040503050406030204" pitchFamily="18" charset="0"/>
                                <a:ea typeface="Cambria Math" pitchFamily="18" charset="0"/>
                                <a:cs typeface="Phetsarath OT" charset="0"/>
                              </a:rPr>
                              <m:t>7</m:t>
                            </m:r>
                            <m:r>
                              <a:rPr lang="en-US" altLang="ja-JP" sz="1600" b="0" i="1" smtClean="0">
                                <a:latin typeface="Cambria Math" pitchFamily="18" charset="0"/>
                                <a:ea typeface="Cambria Math" pitchFamily="18" charset="0"/>
                                <a:cs typeface="Phetsarath OT" charset="0"/>
                              </a:rPr>
                              <m:t>,</m:t>
                            </m:r>
                            <m:r>
                              <a:rPr lang="en-US" altLang="ja-JP" sz="1600" b="0" i="1">
                                <a:latin typeface="Cambria Math" panose="02040503050406030204" pitchFamily="18" charset="0"/>
                                <a:ea typeface="Cambria Math" pitchFamily="18" charset="0"/>
                                <a:cs typeface="Phetsarath OT" charset="0"/>
                              </a:rPr>
                              <m:t>700</m:t>
                            </m:r>
                          </m:num>
                          <m:den>
                            <m:sSup>
                              <m:sSupPr>
                                <m:ctrlPr>
                                  <a:rPr lang="en-US" altLang="ja-JP" sz="1600" b="0" i="1">
                                    <a:latin typeface="Cambria Math" panose="02040503050406030204" pitchFamily="18" charset="0"/>
                                    <a:ea typeface="Cambria Math" pitchFamily="18" charset="0"/>
                                    <a:cs typeface="Phetsarath OT" charset="0"/>
                                  </a:rPr>
                                </m:ctrlPr>
                              </m:sSupPr>
                              <m:e>
                                <m:d>
                                  <m:dPr>
                                    <m:ctrlPr>
                                      <a:rPr lang="en-US" altLang="ja-JP" sz="1600" b="0" i="1">
                                        <a:latin typeface="Cambria Math" panose="02040503050406030204" pitchFamily="18" charset="0"/>
                                        <a:ea typeface="Cambria Math" pitchFamily="18" charset="0"/>
                                        <a:cs typeface="Phetsarath OT" charset="0"/>
                                      </a:rPr>
                                    </m:ctrlPr>
                                  </m:dPr>
                                  <m:e>
                                    <m:r>
                                      <a:rPr lang="en-US" altLang="ja-JP" sz="1600" b="0" i="1">
                                        <a:latin typeface="Cambria Math" panose="02040503050406030204" pitchFamily="18" charset="0"/>
                                        <a:ea typeface="Cambria Math" pitchFamily="18" charset="0"/>
                                        <a:cs typeface="Phetsarath OT" charset="0"/>
                                      </a:rPr>
                                      <m:t>1</m:t>
                                    </m:r>
                                    <m:r>
                                      <a:rPr lang="en-US" altLang="ja-JP" sz="1600" b="0" i="1">
                                        <a:latin typeface="Cambria Math" panose="02040503050406030204" pitchFamily="18" charset="0"/>
                                        <a:ea typeface="Cambria Math" pitchFamily="18" charset="0"/>
                                        <a:cs typeface="Phetsarath OT" charset="0"/>
                                      </a:rPr>
                                      <m:t>.</m:t>
                                    </m:r>
                                    <m:r>
                                      <a:rPr lang="en-US" altLang="ja-JP" sz="1600" b="0" i="1">
                                        <a:latin typeface="Cambria Math" panose="02040503050406030204" pitchFamily="18" charset="0"/>
                                        <a:ea typeface="Cambria Math" pitchFamily="18" charset="0"/>
                                        <a:cs typeface="Phetsarath OT" charset="0"/>
                                      </a:rPr>
                                      <m:t>07</m:t>
                                    </m:r>
                                  </m:e>
                                </m:d>
                              </m:e>
                              <m:sup>
                                <m:r>
                                  <a:rPr lang="en-US" altLang="ja-JP" sz="1600" b="0" i="1">
                                    <a:latin typeface="Cambria Math" panose="02040503050406030204" pitchFamily="18" charset="0"/>
                                    <a:ea typeface="Cambria Math" pitchFamily="18" charset="0"/>
                                    <a:cs typeface="Phetsarath OT" charset="0"/>
                                  </a:rPr>
                                  <m:t>30</m:t>
                                </m:r>
                              </m:sup>
                            </m:sSup>
                          </m:den>
                        </m:f>
                        <m:r>
                          <a:rPr lang="en-US" altLang="ja-JP" sz="1600" b="0" i="1">
                            <a:latin typeface="Cambria Math" panose="02040503050406030204" pitchFamily="18" charset="0"/>
                            <a:ea typeface="Cambria Math" pitchFamily="18" charset="0"/>
                            <a:cs typeface="Phetsarath OT" charset="0"/>
                          </a:rPr>
                          <m:t>+</m:t>
                        </m:r>
                        <m:f>
                          <m:fPr>
                            <m:ctrlPr>
                              <a:rPr lang="en-US" altLang="ja-JP" sz="1600" b="0" i="1">
                                <a:latin typeface="Cambria Math" panose="02040503050406030204" pitchFamily="18" charset="0"/>
                                <a:ea typeface="Cambria Math" pitchFamily="18" charset="0"/>
                                <a:cs typeface="Phetsarath OT" charset="0"/>
                              </a:rPr>
                            </m:ctrlPr>
                          </m:fPr>
                          <m:num>
                            <m:r>
                              <a:rPr lang="en-US" altLang="ja-JP" sz="1600" b="0" i="1">
                                <a:latin typeface="Cambria Math" panose="02040503050406030204" pitchFamily="18" charset="0"/>
                                <a:ea typeface="Cambria Math" pitchFamily="18" charset="0"/>
                                <a:cs typeface="Phetsarath OT" charset="0"/>
                              </a:rPr>
                              <m:t>400</m:t>
                            </m:r>
                          </m:num>
                          <m:den>
                            <m:sSup>
                              <m:sSupPr>
                                <m:ctrlPr>
                                  <a:rPr lang="en-US" altLang="ja-JP" sz="1600" b="0" i="1">
                                    <a:latin typeface="Cambria Math" panose="02040503050406030204" pitchFamily="18" charset="0"/>
                                    <a:ea typeface="Cambria Math" pitchFamily="18" charset="0"/>
                                    <a:cs typeface="Phetsarath OT" charset="0"/>
                                  </a:rPr>
                                </m:ctrlPr>
                              </m:sSupPr>
                              <m:e>
                                <m:d>
                                  <m:dPr>
                                    <m:ctrlPr>
                                      <a:rPr lang="en-US" altLang="ja-JP" sz="1600" b="0" i="1">
                                        <a:latin typeface="Cambria Math" panose="02040503050406030204" pitchFamily="18" charset="0"/>
                                        <a:ea typeface="Cambria Math" pitchFamily="18" charset="0"/>
                                        <a:cs typeface="Phetsarath OT" charset="0"/>
                                      </a:rPr>
                                    </m:ctrlPr>
                                  </m:dPr>
                                  <m:e>
                                    <m:r>
                                      <a:rPr lang="en-US" altLang="ja-JP" sz="1600" b="0" i="1">
                                        <a:latin typeface="Cambria Math" panose="02040503050406030204" pitchFamily="18" charset="0"/>
                                        <a:ea typeface="Cambria Math" pitchFamily="18" charset="0"/>
                                        <a:cs typeface="Phetsarath OT" charset="0"/>
                                      </a:rPr>
                                      <m:t>1</m:t>
                                    </m:r>
                                    <m:r>
                                      <a:rPr lang="en-US" altLang="ja-JP" sz="1600" b="0" i="1">
                                        <a:latin typeface="Cambria Math" panose="02040503050406030204" pitchFamily="18" charset="0"/>
                                        <a:ea typeface="Cambria Math" pitchFamily="18" charset="0"/>
                                        <a:cs typeface="Phetsarath OT" charset="0"/>
                                      </a:rPr>
                                      <m:t>.</m:t>
                                    </m:r>
                                    <m:r>
                                      <a:rPr lang="en-US" altLang="ja-JP" sz="1600" b="0" i="1">
                                        <a:latin typeface="Cambria Math" panose="02040503050406030204" pitchFamily="18" charset="0"/>
                                        <a:ea typeface="Cambria Math" pitchFamily="18" charset="0"/>
                                        <a:cs typeface="Phetsarath OT" charset="0"/>
                                      </a:rPr>
                                      <m:t>07</m:t>
                                    </m:r>
                                  </m:e>
                                </m:d>
                              </m:e>
                              <m:sup>
                                <m:r>
                                  <a:rPr lang="en-US" altLang="ja-JP" sz="1600" b="0" i="1">
                                    <a:latin typeface="Cambria Math" panose="02040503050406030204" pitchFamily="18" charset="0"/>
                                    <a:ea typeface="Cambria Math" pitchFamily="18" charset="0"/>
                                    <a:cs typeface="Phetsarath OT" charset="0"/>
                                  </a:rPr>
                                  <m:t>15</m:t>
                                </m:r>
                              </m:sup>
                            </m:sSup>
                          </m:den>
                        </m:f>
                      </m:e>
                    </m:d>
                    <m:r>
                      <a:rPr lang="en-US" altLang="ja-JP" sz="1600" b="0" i="1" smtClean="0">
                        <a:latin typeface="Cambria Math" panose="02040503050406030204" pitchFamily="18" charset="0"/>
                        <a:ea typeface="Cambria Math" pitchFamily="18" charset="0"/>
                        <a:cs typeface="Phetsarath OT" charset="0"/>
                      </a:rPr>
                      <m:t>/</m:t>
                    </m:r>
                    <m:d>
                      <m:dPr>
                        <m:begChr m:val="["/>
                        <m:endChr m:val="]"/>
                        <m:ctrlPr>
                          <a:rPr lang="en-US" altLang="ja-JP" sz="1600" b="0" i="1" smtClean="0">
                            <a:latin typeface="Cambria Math" panose="02040503050406030204" pitchFamily="18" charset="0"/>
                            <a:ea typeface="Cambria Math" pitchFamily="18" charset="0"/>
                            <a:cs typeface="Phetsarath OT" charset="0"/>
                          </a:rPr>
                        </m:ctrlPr>
                      </m:dPr>
                      <m:e>
                        <m:f>
                          <m:fPr>
                            <m:ctrlPr>
                              <a:rPr lang="en-US" altLang="ja-JP" sz="1600" b="0" i="1">
                                <a:latin typeface="Cambria Math" panose="02040503050406030204" pitchFamily="18" charset="0"/>
                                <a:ea typeface="Cambria Math" pitchFamily="18" charset="0"/>
                                <a:cs typeface="Phetsarath OT" charset="0"/>
                              </a:rPr>
                            </m:ctrlPr>
                          </m:fPr>
                          <m:num>
                            <m:r>
                              <a:rPr lang="en-US" altLang="ja-JP" sz="1600" b="0" i="1">
                                <a:latin typeface="Cambria Math" panose="02040503050406030204" pitchFamily="18" charset="0"/>
                                <a:ea typeface="Cambria Math" pitchFamily="18" charset="0"/>
                                <a:cs typeface="Phetsarath OT" charset="0"/>
                              </a:rPr>
                              <m:t>200</m:t>
                            </m:r>
                          </m:num>
                          <m:den>
                            <m:sSup>
                              <m:sSupPr>
                                <m:ctrlPr>
                                  <a:rPr lang="en-US" altLang="ja-JP" sz="1600" b="0" i="1">
                                    <a:latin typeface="Cambria Math" panose="02040503050406030204" pitchFamily="18" charset="0"/>
                                    <a:ea typeface="Cambria Math" pitchFamily="18" charset="0"/>
                                    <a:cs typeface="Phetsarath OT" charset="0"/>
                                  </a:rPr>
                                </m:ctrlPr>
                              </m:sSupPr>
                              <m:e>
                                <m:d>
                                  <m:dPr>
                                    <m:ctrlPr>
                                      <a:rPr lang="en-US" altLang="ja-JP" sz="1600" b="0" i="1">
                                        <a:latin typeface="Cambria Math" panose="02040503050406030204" pitchFamily="18" charset="0"/>
                                        <a:ea typeface="Cambria Math" pitchFamily="18" charset="0"/>
                                        <a:cs typeface="Phetsarath OT" charset="0"/>
                                      </a:rPr>
                                    </m:ctrlPr>
                                  </m:dPr>
                                  <m:e>
                                    <m:r>
                                      <a:rPr lang="en-US" altLang="ja-JP" sz="1600" b="0" i="1">
                                        <a:latin typeface="Cambria Math" panose="02040503050406030204" pitchFamily="18" charset="0"/>
                                        <a:ea typeface="Cambria Math" pitchFamily="18" charset="0"/>
                                        <a:cs typeface="Phetsarath OT" charset="0"/>
                                      </a:rPr>
                                      <m:t>1</m:t>
                                    </m:r>
                                    <m:r>
                                      <a:rPr lang="en-US" altLang="ja-JP" sz="1600" b="0" i="1">
                                        <a:latin typeface="Cambria Math" panose="02040503050406030204" pitchFamily="18" charset="0"/>
                                        <a:ea typeface="Cambria Math" pitchFamily="18" charset="0"/>
                                        <a:cs typeface="Phetsarath OT" charset="0"/>
                                      </a:rPr>
                                      <m:t>.</m:t>
                                    </m:r>
                                    <m:r>
                                      <a:rPr lang="en-US" altLang="ja-JP" sz="1600" b="0" i="1">
                                        <a:latin typeface="Cambria Math" panose="02040503050406030204" pitchFamily="18" charset="0"/>
                                        <a:ea typeface="Cambria Math" pitchFamily="18" charset="0"/>
                                        <a:cs typeface="Phetsarath OT" charset="0"/>
                                      </a:rPr>
                                      <m:t>07</m:t>
                                    </m:r>
                                  </m:e>
                                </m:d>
                              </m:e>
                              <m:sup>
                                <m:r>
                                  <a:rPr lang="en-US" altLang="ja-JP" sz="1600" b="0" i="1">
                                    <a:latin typeface="Cambria Math" panose="02040503050406030204" pitchFamily="18" charset="0"/>
                                    <a:ea typeface="Cambria Math" pitchFamily="18" charset="0"/>
                                    <a:cs typeface="Phetsarath OT" charset="0"/>
                                  </a:rPr>
                                  <m:t>5</m:t>
                                </m:r>
                              </m:sup>
                            </m:sSup>
                          </m:den>
                        </m:f>
                        <m:r>
                          <a:rPr lang="en-US" altLang="ja-JP" sz="1600" b="0" i="1" smtClean="0">
                            <a:latin typeface="Cambria Math" charset="0"/>
                            <a:ea typeface="Cambria Math" pitchFamily="18" charset="0"/>
                            <a:cs typeface="Phetsarath OT" charset="0"/>
                          </a:rPr>
                          <m:t>+</m:t>
                        </m:r>
                        <m:f>
                          <m:fPr>
                            <m:ctrlPr>
                              <a:rPr lang="en-US" altLang="ja-JP" sz="1600" i="1">
                                <a:latin typeface="Cambria Math" panose="02040503050406030204" pitchFamily="18" charset="0"/>
                                <a:ea typeface="Cambria Math" pitchFamily="18" charset="0"/>
                                <a:cs typeface="Phetsarath OT" charset="0"/>
                              </a:rPr>
                            </m:ctrlPr>
                          </m:fPr>
                          <m:num>
                            <m:r>
                              <a:rPr lang="en-US" altLang="ja-JP" sz="1600" b="0" i="1" smtClean="0">
                                <a:latin typeface="Cambria Math" pitchFamily="18" charset="0"/>
                                <a:ea typeface="Cambria Math" pitchFamily="18" charset="0"/>
                                <a:cs typeface="Phetsarath OT" charset="0"/>
                              </a:rPr>
                              <m:t>5</m:t>
                            </m:r>
                            <m:r>
                              <a:rPr lang="en-US" altLang="ja-JP" sz="1600" i="1">
                                <a:latin typeface="Cambria Math" panose="02040503050406030204" pitchFamily="18" charset="0"/>
                                <a:ea typeface="Cambria Math" pitchFamily="18" charset="0"/>
                                <a:cs typeface="Phetsarath OT" charset="0"/>
                              </a:rPr>
                              <m:t>00</m:t>
                            </m:r>
                          </m:num>
                          <m:den>
                            <m:sSup>
                              <m:sSupPr>
                                <m:ctrlPr>
                                  <a:rPr lang="en-US" altLang="ja-JP" sz="1600" i="1">
                                    <a:latin typeface="Cambria Math" panose="02040503050406030204" pitchFamily="18" charset="0"/>
                                    <a:ea typeface="Cambria Math" pitchFamily="18" charset="0"/>
                                    <a:cs typeface="Phetsarath OT" charset="0"/>
                                  </a:rPr>
                                </m:ctrlPr>
                              </m:sSupPr>
                              <m:e>
                                <m:d>
                                  <m:dPr>
                                    <m:ctrlPr>
                                      <a:rPr lang="en-US" altLang="ja-JP" sz="1600" i="1">
                                        <a:latin typeface="Cambria Math" panose="02040503050406030204" pitchFamily="18" charset="0"/>
                                        <a:ea typeface="Cambria Math" pitchFamily="18" charset="0"/>
                                        <a:cs typeface="Phetsarath OT" charset="0"/>
                                      </a:rPr>
                                    </m:ctrlPr>
                                  </m:dPr>
                                  <m:e>
                                    <m:r>
                                      <a:rPr lang="en-US" altLang="ja-JP" sz="1600" i="1">
                                        <a:latin typeface="Cambria Math" panose="02040503050406030204" pitchFamily="18" charset="0"/>
                                        <a:ea typeface="Cambria Math" pitchFamily="18" charset="0"/>
                                        <a:cs typeface="Phetsarath OT" charset="0"/>
                                      </a:rPr>
                                      <m:t>1</m:t>
                                    </m:r>
                                    <m:r>
                                      <a:rPr lang="en-US" altLang="ja-JP" sz="1600" i="1">
                                        <a:latin typeface="Cambria Math" panose="02040503050406030204" pitchFamily="18" charset="0"/>
                                        <a:ea typeface="Cambria Math" pitchFamily="18" charset="0"/>
                                        <a:cs typeface="Phetsarath OT" charset="0"/>
                                      </a:rPr>
                                      <m:t>.</m:t>
                                    </m:r>
                                    <m:r>
                                      <a:rPr lang="en-US" altLang="ja-JP" sz="1600" i="1">
                                        <a:latin typeface="Cambria Math" panose="02040503050406030204" pitchFamily="18" charset="0"/>
                                        <a:ea typeface="Cambria Math" pitchFamily="18" charset="0"/>
                                        <a:cs typeface="Phetsarath OT" charset="0"/>
                                      </a:rPr>
                                      <m:t>07</m:t>
                                    </m:r>
                                  </m:e>
                                </m:d>
                              </m:e>
                              <m:sup>
                                <m:r>
                                  <a:rPr lang="en-US" altLang="ja-JP" sz="1600" b="0" i="1" smtClean="0">
                                    <a:latin typeface="Cambria Math" panose="02040503050406030204" pitchFamily="18" charset="0"/>
                                    <a:ea typeface="Cambria Math" pitchFamily="18" charset="0"/>
                                    <a:cs typeface="Phetsarath OT" charset="0"/>
                                  </a:rPr>
                                  <m:t>0</m:t>
                                </m:r>
                              </m:sup>
                            </m:sSup>
                          </m:den>
                        </m:f>
                      </m:e>
                    </m:d>
                    <m:r>
                      <a:rPr lang="en-US" altLang="ja-JP" sz="1600" b="0" i="1" smtClean="0">
                        <a:latin typeface="Cambria Math" panose="02040503050406030204" pitchFamily="18" charset="0"/>
                        <a:ea typeface="Cambria Math" panose="02040503050406030204" pitchFamily="18" charset="0"/>
                        <a:cs typeface="Phetsarath OT" charset="0"/>
                      </a:rPr>
                      <m:t>≈</m:t>
                    </m:r>
                    <m:r>
                      <a:rPr lang="en-US" altLang="ja-JP" sz="1600" b="0" i="1" smtClean="0">
                        <a:latin typeface="Cambria Math" panose="02040503050406030204" pitchFamily="18" charset="0"/>
                        <a:ea typeface="Cambria Math" panose="02040503050406030204" pitchFamily="18" charset="0"/>
                        <a:cs typeface="Phetsarath OT" charset="0"/>
                      </a:rPr>
                      <m:t>1</m:t>
                    </m:r>
                    <m:r>
                      <a:rPr lang="en-US" altLang="ja-JP" sz="1600" b="0" i="1" smtClean="0">
                        <a:latin typeface="Cambria Math" panose="02040503050406030204" pitchFamily="18" charset="0"/>
                        <a:ea typeface="Cambria Math" panose="02040503050406030204" pitchFamily="18" charset="0"/>
                        <a:cs typeface="Phetsarath OT" charset="0"/>
                      </a:rPr>
                      <m:t>.</m:t>
                    </m:r>
                    <m:r>
                      <a:rPr lang="en-US" altLang="ja-JP" sz="1600" b="0" i="1" smtClean="0">
                        <a:latin typeface="Cambria Math" panose="02040503050406030204" pitchFamily="18" charset="0"/>
                        <a:ea typeface="Cambria Math" panose="02040503050406030204" pitchFamily="18" charset="0"/>
                        <a:cs typeface="Phetsarath OT" charset="0"/>
                      </a:rPr>
                      <m:t>8</m:t>
                    </m:r>
                  </m:oMath>
                </a14:m>
                <a:endParaRPr lang="en-US" sz="1600" dirty="0">
                  <a:latin typeface="Cambria Math" pitchFamily="18" charset="0"/>
                  <a:ea typeface="Cambria Math"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1973071" y="4600589"/>
                <a:ext cx="5632183" cy="750014"/>
              </a:xfrm>
              <a:prstGeom prst="rect">
                <a:avLst/>
              </a:prstGeom>
              <a:blipFill rotWithShape="0">
                <a:blip r:embed="rId6"/>
                <a:stretch>
                  <a:fillRect/>
                </a:stretch>
              </a:blipFill>
              <a:ln>
                <a:solidFill>
                  <a:schemeClr val="accent6">
                    <a:lumMod val="50000"/>
                  </a:schemeClr>
                </a:solidFill>
              </a:ln>
            </p:spPr>
            <p:txBody>
              <a:bodyPr/>
              <a:lstStyle/>
              <a:p>
                <a:r>
                  <a:rPr lang="en-US">
                    <a:noFill/>
                  </a:rPr>
                  <a:t> </a:t>
                </a:r>
              </a:p>
            </p:txBody>
          </p:sp>
        </mc:Fallback>
      </mc:AlternateContent>
      <p:sp>
        <p:nvSpPr>
          <p:cNvPr id="21" name="Rectangle 20"/>
          <p:cNvSpPr/>
          <p:nvPr/>
        </p:nvSpPr>
        <p:spPr>
          <a:xfrm>
            <a:off x="1920733" y="5663246"/>
            <a:ext cx="6278283" cy="369332"/>
          </a:xfrm>
          <a:prstGeom prst="rect">
            <a:avLst/>
          </a:prstGeom>
        </p:spPr>
        <p:txBody>
          <a:bodyPr wrap="square">
            <a:spAutoFit/>
          </a:bodyPr>
          <a:lstStyle/>
          <a:p>
            <a:r>
              <a:rPr lang="en-US" dirty="0">
                <a:latin typeface="Phetsarath OT" charset="0"/>
                <a:cs typeface="Phetsarath OT" charset="0"/>
              </a:rPr>
              <a:t>“</a:t>
            </a:r>
            <a:r>
              <a:rPr lang="en-US" dirty="0" err="1">
                <a:latin typeface="Phetsarath OT" charset="0"/>
                <a:cs typeface="Phetsarath OT" charset="0"/>
              </a:rPr>
              <a:t>ໝາຍຄວາມວ່າ</a:t>
            </a:r>
            <a:r>
              <a:rPr lang="en-US" dirty="0">
                <a:latin typeface="Phetsarath OT" charset="0"/>
                <a:cs typeface="Phetsarath OT" charset="0"/>
              </a:rPr>
              <a:t> </a:t>
            </a:r>
            <a:r>
              <a:rPr lang="en-US" dirty="0" err="1">
                <a:solidFill>
                  <a:srgbClr val="FF0000"/>
                </a:solidFill>
                <a:latin typeface="Phetsarath OT" charset="0"/>
                <a:cs typeface="Phetsarath OT" charset="0"/>
              </a:rPr>
              <a:t>ພວກເຮົາຄວນຈະຍອມຮັບ</a:t>
            </a:r>
            <a:r>
              <a:rPr lang="en-US" dirty="0">
                <a:solidFill>
                  <a:srgbClr val="FF0000"/>
                </a:solidFill>
                <a:latin typeface="Phetsarath OT" charset="0"/>
                <a:cs typeface="Phetsarath OT" charset="0"/>
              </a:rPr>
              <a:t> </a:t>
            </a:r>
            <a:r>
              <a:rPr lang="en-US" dirty="0" err="1">
                <a:solidFill>
                  <a:srgbClr val="FF0000"/>
                </a:solidFill>
                <a:latin typeface="Phetsarath OT" charset="0"/>
                <a:cs typeface="Phetsarath OT" charset="0"/>
              </a:rPr>
              <a:t>ແລະ</a:t>
            </a:r>
            <a:r>
              <a:rPr lang="en-US" dirty="0">
                <a:solidFill>
                  <a:srgbClr val="FF0000"/>
                </a:solidFill>
                <a:latin typeface="Phetsarath OT" charset="0"/>
                <a:cs typeface="Phetsarath OT" charset="0"/>
              </a:rPr>
              <a:t> </a:t>
            </a:r>
            <a:r>
              <a:rPr lang="en-US" dirty="0" err="1">
                <a:solidFill>
                  <a:srgbClr val="FF0000"/>
                </a:solidFill>
                <a:latin typeface="Phetsarath OT" charset="0"/>
                <a:cs typeface="Phetsarath OT" charset="0"/>
              </a:rPr>
              <a:t>ລົງທືນໂຄງການ</a:t>
            </a:r>
            <a:r>
              <a:rPr lang="en-US" dirty="0">
                <a:solidFill>
                  <a:srgbClr val="FF0000"/>
                </a:solidFill>
                <a:latin typeface="Phetsarath OT" charset="0"/>
                <a:cs typeface="Phetsarath OT" charset="0"/>
              </a:rPr>
              <a:t> A</a:t>
            </a:r>
            <a:r>
              <a:rPr lang="en-US" dirty="0">
                <a:latin typeface="Phetsarath OT" charset="0"/>
                <a:cs typeface="Phetsarath OT" charset="0"/>
              </a:rPr>
              <a:t>.”</a:t>
            </a:r>
            <a:endParaRPr lang="en-US" dirty="0"/>
          </a:p>
        </p:txBody>
      </p:sp>
      <p:sp>
        <p:nvSpPr>
          <p:cNvPr id="23" name="Rectangle 22"/>
          <p:cNvSpPr/>
          <p:nvPr/>
        </p:nvSpPr>
        <p:spPr>
          <a:xfrm>
            <a:off x="4333532" y="4184592"/>
            <a:ext cx="5269391" cy="307777"/>
          </a:xfrm>
          <a:prstGeom prst="rect">
            <a:avLst/>
          </a:prstGeom>
        </p:spPr>
        <p:txBody>
          <a:bodyPr wrap="none">
            <a:spAutoFit/>
          </a:bodyPr>
          <a:lstStyle/>
          <a:p>
            <a:r>
              <a:rPr lang="en-US" sz="1400" dirty="0" err="1">
                <a:latin typeface="Phetsarath OT" charset="0"/>
                <a:cs typeface="Phetsarath OT" charset="0"/>
              </a:rPr>
              <a:t>ຊື່ງວ່າ</a:t>
            </a:r>
            <a:r>
              <a:rPr lang="en-US" sz="1400" dirty="0">
                <a:latin typeface="Phetsarath OT" charset="0"/>
                <a:cs typeface="Phetsarath OT" charset="0"/>
              </a:rPr>
              <a:t>: r=7%,C0=-$500, C5=-$200; R15=$400; and R30=$7,700</a:t>
            </a:r>
            <a:endParaRPr lang="en-US" sz="1400" dirty="0"/>
          </a:p>
        </p:txBody>
      </p:sp>
    </p:spTree>
    <p:extLst>
      <p:ext uri="{BB962C8B-B14F-4D97-AF65-F5344CB8AC3E}">
        <p14:creationId xmlns:p14="http://schemas.microsoft.com/office/powerpoint/2010/main" val="1644817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angle 5"/>
          <p:cNvSpPr txBox="1">
            <a:spLocks/>
          </p:cNvSpPr>
          <p:nvPr/>
        </p:nvSpPr>
        <p:spPr>
          <a:xfrm>
            <a:off x="2161416" y="1169213"/>
            <a:ext cx="9743037"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lvl="0"/>
            <a:r>
              <a:rPr lang="en-US" sz="2400" b="1" dirty="0" err="1">
                <a:solidFill>
                  <a:schemeClr val="accent5">
                    <a:lumMod val="50000"/>
                  </a:schemeClr>
                </a:solidFill>
                <a:latin typeface="Phetsarath OT" charset="0"/>
                <a:cs typeface="Phetsarath OT" charset="0"/>
              </a:rPr>
              <a:t>ການວິເຄາະລາຍຮັບຕໍ່ລາຍຈ່າຍ</a:t>
            </a:r>
            <a:r>
              <a:rPr lang="en-US" sz="2400" b="1">
                <a:solidFill>
                  <a:schemeClr val="accent5">
                    <a:lumMod val="50000"/>
                  </a:schemeClr>
                </a:solidFill>
                <a:latin typeface="Phetsarath OT" charset="0"/>
                <a:cs typeface="Phetsarath OT" charset="0"/>
              </a:rPr>
              <a:t> </a:t>
            </a:r>
            <a:endParaRPr lang="en-US" sz="2400" b="1" dirty="0">
              <a:solidFill>
                <a:schemeClr val="accent5">
                  <a:lumMod val="50000"/>
                </a:schemeClr>
              </a:solidFill>
              <a:latin typeface="Phetsarath OT" charset="0"/>
              <a:cs typeface="Phetsarath OT" charset="0"/>
            </a:endParaRPr>
          </a:p>
        </p:txBody>
      </p:sp>
      <p:grpSp>
        <p:nvGrpSpPr>
          <p:cNvPr id="31" name="Group 30"/>
          <p:cNvGrpSpPr/>
          <p:nvPr/>
        </p:nvGrpSpPr>
        <p:grpSpPr>
          <a:xfrm>
            <a:off x="1718177" y="1132030"/>
            <a:ext cx="404793" cy="533962"/>
            <a:chOff x="5770331" y="1112579"/>
            <a:chExt cx="335168" cy="478633"/>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7"/>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2</a:t>
              </a:r>
            </a:p>
          </p:txBody>
        </p:sp>
      </p:grpSp>
      <p:sp>
        <p:nvSpPr>
          <p:cNvPr id="29"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344488" indent="-344488">
              <a:lnSpc>
                <a:spcPct val="100000"/>
              </a:lnSpc>
              <a:buFont typeface="+mj-lt"/>
              <a:buAutoNum type="arabicPeriod" startAt="3"/>
            </a:pPr>
            <a:r>
              <a:rPr lang="en-US" altLang="ko-KR" sz="2800" b="1" dirty="0" err="1">
                <a:solidFill>
                  <a:schemeClr val="accent5">
                    <a:lumMod val="50000"/>
                  </a:schemeClr>
                </a:solidFill>
                <a:latin typeface="Phetsarath OT" charset="0"/>
                <a:ea typeface="굴림" pitchFamily="50" charset="-127"/>
                <a:cs typeface="Phetsarath OT" charset="0"/>
              </a:rPr>
              <a:t>ຕົວຊີ້ວັດການລົງທືນ</a:t>
            </a:r>
            <a:endParaRPr lang="en-US" altLang="ko-KR" sz="2800" b="1" dirty="0">
              <a:solidFill>
                <a:schemeClr val="accent5">
                  <a:lumMod val="50000"/>
                </a:schemeClr>
              </a:solidFill>
              <a:latin typeface="Phetsarath OT" charset="0"/>
              <a:ea typeface="굴림" pitchFamily="50" charset="-127"/>
              <a:cs typeface="Phetsarath OT" charset="0"/>
            </a:endParaRPr>
          </a:p>
        </p:txBody>
      </p:sp>
      <p:sp>
        <p:nvSpPr>
          <p:cNvPr id="7" name="Rectangle 6"/>
          <p:cNvSpPr/>
          <p:nvPr/>
        </p:nvSpPr>
        <p:spPr>
          <a:xfrm>
            <a:off x="1271440" y="1899982"/>
            <a:ext cx="6096000" cy="307777"/>
          </a:xfrm>
          <a:prstGeom prst="rect">
            <a:avLst/>
          </a:prstGeom>
          <a:solidFill>
            <a:schemeClr val="bg1"/>
          </a:solidFill>
        </p:spPr>
        <p:txBody>
          <a:bodyPr>
            <a:spAutoFit/>
          </a:bodyPr>
          <a:lstStyle/>
          <a:p>
            <a:r>
              <a:rPr lang="en-US" sz="1400" dirty="0" err="1">
                <a:latin typeface="Phetsarath OT" charset="0"/>
                <a:cs typeface="Phetsarath OT" charset="0"/>
              </a:rPr>
              <a:t>ຕາຕະລາງທີ</a:t>
            </a:r>
            <a:r>
              <a:rPr lang="en-US" sz="1400" dirty="0">
                <a:latin typeface="Phetsarath OT" charset="0"/>
                <a:cs typeface="Phetsarath OT" charset="0"/>
              </a:rPr>
              <a:t> 6.3.2 </a:t>
            </a:r>
            <a:r>
              <a:rPr lang="en-US" sz="1400" dirty="0" err="1">
                <a:latin typeface="Phetsarath OT" charset="0"/>
                <a:cs typeface="Phetsarath OT" charset="0"/>
              </a:rPr>
              <a:t>ເງີນໝູນວຽນຂອງ</a:t>
            </a:r>
            <a:r>
              <a:rPr lang="en-US" sz="1400" dirty="0">
                <a:latin typeface="Phetsarath OT" charset="0"/>
                <a:cs typeface="Phetsarath OT" charset="0"/>
              </a:rPr>
              <a:t> 2 </a:t>
            </a:r>
            <a:r>
              <a:rPr lang="en-US" sz="1400" dirty="0" err="1">
                <a:latin typeface="Phetsarath OT" charset="0"/>
                <a:cs typeface="Phetsarath OT" charset="0"/>
              </a:rPr>
              <a:t>ໂຄງການ</a:t>
            </a:r>
            <a:r>
              <a:rPr lang="en-US" sz="1400" dirty="0">
                <a:latin typeface="Phetsarath OT" charset="0"/>
                <a:cs typeface="Phetsarath OT" charset="0"/>
              </a:rPr>
              <a:t> (</a:t>
            </a:r>
            <a:r>
              <a:rPr lang="en-US" sz="1400" dirty="0" err="1">
                <a:latin typeface="Phetsarath OT" charset="0"/>
                <a:cs typeface="Phetsarath OT" charset="0"/>
              </a:rPr>
              <a:t>ດອກເບ້ຍ</a:t>
            </a:r>
            <a:r>
              <a:rPr lang="en-US" sz="1400" dirty="0">
                <a:latin typeface="Phetsarath OT" charset="0"/>
                <a:cs typeface="Phetsarath OT" charset="0"/>
              </a:rPr>
              <a:t> 7 </a:t>
            </a:r>
            <a:r>
              <a:rPr lang="en-US" sz="1400" dirty="0" err="1">
                <a:latin typeface="Phetsarath OT" charset="0"/>
                <a:cs typeface="Phetsarath OT" charset="0"/>
              </a:rPr>
              <a:t>ເປີເຊັນ</a:t>
            </a:r>
            <a:r>
              <a:rPr lang="en-US" sz="1400" dirty="0">
                <a:latin typeface="Phetsarath OT" charset="0"/>
                <a:cs typeface="Phetsarath OT" charset="0"/>
              </a:rPr>
              <a:t>)</a:t>
            </a:r>
          </a:p>
        </p:txBody>
      </p:sp>
      <p:graphicFrame>
        <p:nvGraphicFramePr>
          <p:cNvPr id="8" name="Table 7"/>
          <p:cNvGraphicFramePr>
            <a:graphicFrameLocks noGrp="1"/>
          </p:cNvGraphicFramePr>
          <p:nvPr>
            <p:extLst>
              <p:ext uri="{D42A27DB-BD31-4B8C-83A1-F6EECF244321}">
                <p14:modId xmlns:p14="http://schemas.microsoft.com/office/powerpoint/2010/main" val="1909676663"/>
              </p:ext>
            </p:extLst>
          </p:nvPr>
        </p:nvGraphicFramePr>
        <p:xfrm>
          <a:off x="1296945" y="2389147"/>
          <a:ext cx="4021782" cy="1764546"/>
        </p:xfrm>
        <a:graphic>
          <a:graphicData uri="http://schemas.openxmlformats.org/drawingml/2006/table">
            <a:tbl>
              <a:tblPr>
                <a:tableStyleId>{08FB837D-C827-4EFA-A057-4D05807E0F7C}</a:tableStyleId>
              </a:tblPr>
              <a:tblGrid>
                <a:gridCol w="636489">
                  <a:extLst>
                    <a:ext uri="{9D8B030D-6E8A-4147-A177-3AD203B41FA5}">
                      <a16:colId xmlns:a16="http://schemas.microsoft.com/office/drawing/2014/main" val="20000"/>
                    </a:ext>
                  </a:extLst>
                </a:gridCol>
                <a:gridCol w="1642218">
                  <a:extLst>
                    <a:ext uri="{9D8B030D-6E8A-4147-A177-3AD203B41FA5}">
                      <a16:colId xmlns:a16="http://schemas.microsoft.com/office/drawing/2014/main" val="20001"/>
                    </a:ext>
                  </a:extLst>
                </a:gridCol>
                <a:gridCol w="1743075">
                  <a:extLst>
                    <a:ext uri="{9D8B030D-6E8A-4147-A177-3AD203B41FA5}">
                      <a16:colId xmlns:a16="http://schemas.microsoft.com/office/drawing/2014/main" val="20002"/>
                    </a:ext>
                  </a:extLst>
                </a:gridCol>
              </a:tblGrid>
              <a:tr h="373235">
                <a:tc>
                  <a:txBody>
                    <a:bodyPr/>
                    <a:lstStyle/>
                    <a:p>
                      <a:pPr algn="ctr" fontAlgn="ctr"/>
                      <a:r>
                        <a:rPr lang="en-US" sz="1200" u="none" strike="noStrike" dirty="0" err="1">
                          <a:effectLst/>
                        </a:rPr>
                        <a:t>ປີ</a:t>
                      </a:r>
                      <a:endParaRPr lang="en-US" sz="1200" b="1" i="0" u="none" strike="noStrike" dirty="0">
                        <a:effectLst/>
                        <a:latin typeface="Phetsarath OT" charset="0"/>
                        <a:cs typeface="Phetsarath OT" charset="0"/>
                      </a:endParaRPr>
                    </a:p>
                  </a:txBody>
                  <a:tcPr marL="9525" marR="9525" marT="9525" marB="0" anchor="ctr"/>
                </a:tc>
                <a:tc>
                  <a:txBody>
                    <a:bodyPr/>
                    <a:lstStyle/>
                    <a:p>
                      <a:pPr algn="ctr" fontAlgn="ctr"/>
                      <a:r>
                        <a:rPr lang="en-US" sz="1200" u="none" strike="noStrike" dirty="0" err="1">
                          <a:effectLst/>
                        </a:rPr>
                        <a:t>ເງີນໜູນວຽນ</a:t>
                      </a:r>
                      <a:r>
                        <a:rPr lang="en-US" sz="1200" u="none" strike="noStrike" dirty="0">
                          <a:effectLst/>
                        </a:rPr>
                        <a:t>, </a:t>
                      </a:r>
                      <a:r>
                        <a:rPr lang="en-US" sz="1200" u="none" strike="noStrike" dirty="0" err="1">
                          <a:effectLst/>
                        </a:rPr>
                        <a:t>ໂຄງການ</a:t>
                      </a:r>
                      <a:r>
                        <a:rPr lang="en-US" sz="1200" u="none" strike="noStrike" dirty="0">
                          <a:effectLst/>
                        </a:rPr>
                        <a:t> A ($)</a:t>
                      </a:r>
                      <a:endParaRPr lang="en-US" sz="1200" b="1" i="0" u="none" strike="noStrike" dirty="0">
                        <a:effectLst/>
                        <a:latin typeface="Phetsarath OT" charset="0"/>
                        <a:cs typeface="Phetsarath OT" charset="0"/>
                      </a:endParaRPr>
                    </a:p>
                  </a:txBody>
                  <a:tcPr marL="9525" marR="9525" marT="9525" marB="0" anchor="ctr"/>
                </a:tc>
                <a:tc>
                  <a:txBody>
                    <a:bodyPr/>
                    <a:lstStyle/>
                    <a:p>
                      <a:pPr algn="ctr" fontAlgn="ctr"/>
                      <a:r>
                        <a:rPr lang="en-US" sz="1200" u="none" strike="noStrike" dirty="0" err="1">
                          <a:effectLst/>
                        </a:rPr>
                        <a:t>ເງີນໜູນວຽນ</a:t>
                      </a:r>
                      <a:r>
                        <a:rPr lang="en-US" sz="1200" u="none" strike="noStrike" dirty="0">
                          <a:effectLst/>
                        </a:rPr>
                        <a:t>, </a:t>
                      </a:r>
                      <a:r>
                        <a:rPr lang="en-US" sz="1200" u="none" strike="noStrike" dirty="0" err="1">
                          <a:effectLst/>
                        </a:rPr>
                        <a:t>ໂຄງການ</a:t>
                      </a:r>
                      <a:r>
                        <a:rPr lang="en-US" sz="1200" u="none" strike="noStrike" dirty="0">
                          <a:effectLst/>
                        </a:rPr>
                        <a:t> B  ($)</a:t>
                      </a:r>
                      <a:endParaRPr lang="en-US" sz="1200" b="1" i="0" u="none" strike="noStrike" dirty="0">
                        <a:effectLst/>
                        <a:latin typeface="Phetsarath OT" charset="0"/>
                        <a:cs typeface="Phetsarath OT" charset="0"/>
                      </a:endParaRPr>
                    </a:p>
                  </a:txBody>
                  <a:tcPr marL="9525" marR="9525" marT="9525" marB="0" anchor="ctr"/>
                </a:tc>
                <a:extLst>
                  <a:ext uri="{0D108BD9-81ED-4DB2-BD59-A6C34878D82A}">
                    <a16:rowId xmlns:a16="http://schemas.microsoft.com/office/drawing/2014/main" val="10000"/>
                  </a:ext>
                </a:extLst>
              </a:tr>
              <a:tr h="259190">
                <a:tc>
                  <a:txBody>
                    <a:bodyPr/>
                    <a:lstStyle/>
                    <a:p>
                      <a:pPr algn="ctr" fontAlgn="t"/>
                      <a:r>
                        <a:rPr lang="en-US" sz="1200" u="none" strike="noStrike" dirty="0">
                          <a:effectLst/>
                        </a:rPr>
                        <a:t>0</a:t>
                      </a:r>
                      <a:endParaRPr lang="en-US" sz="1200" b="1" i="0" u="none" strike="noStrike" dirty="0">
                        <a:effectLst/>
                        <a:latin typeface="Phetsarath OT" charset="0"/>
                        <a:cs typeface="Phetsarath OT" charset="0"/>
                      </a:endParaRPr>
                    </a:p>
                  </a:txBody>
                  <a:tcPr marL="9525" marR="9525" marT="9525" marB="0"/>
                </a:tc>
                <a:tc>
                  <a:txBody>
                    <a:bodyPr/>
                    <a:lstStyle/>
                    <a:p>
                      <a:pPr algn="ctr" fontAlgn="t"/>
                      <a:r>
                        <a:rPr lang="en-US" sz="1200" u="none" strike="noStrike" dirty="0">
                          <a:effectLst/>
                        </a:rPr>
                        <a:t>-500</a:t>
                      </a:r>
                      <a:endParaRPr lang="en-US" sz="1200" b="1" i="0" u="none" strike="noStrike" dirty="0">
                        <a:effectLst/>
                        <a:latin typeface="Phetsarath OT" charset="0"/>
                        <a:cs typeface="Phetsarath OT" charset="0"/>
                      </a:endParaRPr>
                    </a:p>
                  </a:txBody>
                  <a:tcPr marL="9525" marR="9525" marT="9525" marB="0"/>
                </a:tc>
                <a:tc>
                  <a:txBody>
                    <a:bodyPr/>
                    <a:lstStyle/>
                    <a:p>
                      <a:pPr algn="ctr" fontAlgn="t"/>
                      <a:r>
                        <a:rPr lang="en-US" sz="1200" u="none" strike="noStrike" dirty="0">
                          <a:effectLst/>
                        </a:rPr>
                        <a:t>-300</a:t>
                      </a:r>
                      <a:endParaRPr lang="en-US" sz="1200" b="1" i="0" u="none" strike="noStrike" dirty="0">
                        <a:effectLst/>
                        <a:latin typeface="Phetsarath OT" charset="0"/>
                        <a:cs typeface="Phetsarath OT" charset="0"/>
                      </a:endParaRPr>
                    </a:p>
                  </a:txBody>
                  <a:tcPr marL="9525" marR="9525" marT="9525" marB="0"/>
                </a:tc>
                <a:extLst>
                  <a:ext uri="{0D108BD9-81ED-4DB2-BD59-A6C34878D82A}">
                    <a16:rowId xmlns:a16="http://schemas.microsoft.com/office/drawing/2014/main" val="10001"/>
                  </a:ext>
                </a:extLst>
              </a:tr>
              <a:tr h="248823">
                <a:tc>
                  <a:txBody>
                    <a:bodyPr/>
                    <a:lstStyle/>
                    <a:p>
                      <a:pPr algn="ctr" fontAlgn="t"/>
                      <a:r>
                        <a:rPr lang="en-US" sz="1200" u="none" strike="noStrike" dirty="0">
                          <a:effectLst/>
                        </a:rPr>
                        <a:t>5</a:t>
                      </a:r>
                      <a:endParaRPr lang="en-US" sz="1200" b="1" i="0" u="none" strike="noStrike" dirty="0">
                        <a:effectLst/>
                        <a:latin typeface="Phetsarath OT" charset="0"/>
                        <a:cs typeface="Phetsarath OT" charset="0"/>
                      </a:endParaRPr>
                    </a:p>
                  </a:txBody>
                  <a:tcPr marL="9525" marR="9525" marT="9525" marB="0"/>
                </a:tc>
                <a:tc>
                  <a:txBody>
                    <a:bodyPr/>
                    <a:lstStyle/>
                    <a:p>
                      <a:pPr algn="ctr" fontAlgn="t"/>
                      <a:r>
                        <a:rPr lang="en-US" sz="1200" u="none" strike="noStrike" dirty="0">
                          <a:effectLst/>
                        </a:rPr>
                        <a:t>-200</a:t>
                      </a:r>
                      <a:endParaRPr lang="en-US" sz="1200" b="1" i="0" u="none" strike="noStrike" dirty="0">
                        <a:effectLst/>
                        <a:latin typeface="Phetsarath OT" charset="0"/>
                        <a:cs typeface="Phetsarath OT" charset="0"/>
                      </a:endParaRPr>
                    </a:p>
                  </a:txBody>
                  <a:tcPr marL="9525" marR="9525" marT="9525" marB="0"/>
                </a:tc>
                <a:tc>
                  <a:txBody>
                    <a:bodyPr/>
                    <a:lstStyle/>
                    <a:p>
                      <a:pPr algn="ctr" fontAlgn="t"/>
                      <a:r>
                        <a:rPr lang="en-US" sz="1200" u="none" strike="noStrike" dirty="0">
                          <a:effectLst/>
                        </a:rPr>
                        <a:t>-100</a:t>
                      </a:r>
                      <a:endParaRPr lang="en-US" sz="1200" b="1" i="0" u="none" strike="noStrike" dirty="0">
                        <a:effectLst/>
                        <a:latin typeface="Phetsarath OT" charset="0"/>
                        <a:cs typeface="Phetsarath OT" charset="0"/>
                      </a:endParaRPr>
                    </a:p>
                  </a:txBody>
                  <a:tcPr marL="9525" marR="9525" marT="9525" marB="0"/>
                </a:tc>
                <a:extLst>
                  <a:ext uri="{0D108BD9-81ED-4DB2-BD59-A6C34878D82A}">
                    <a16:rowId xmlns:a16="http://schemas.microsoft.com/office/drawing/2014/main" val="10002"/>
                  </a:ext>
                </a:extLst>
              </a:tr>
              <a:tr h="248823">
                <a:tc>
                  <a:txBody>
                    <a:bodyPr/>
                    <a:lstStyle/>
                    <a:p>
                      <a:pPr algn="ctr" fontAlgn="t"/>
                      <a:r>
                        <a:rPr lang="en-US" sz="1200" u="none" strike="noStrike" dirty="0">
                          <a:effectLst/>
                        </a:rPr>
                        <a:t>8</a:t>
                      </a:r>
                      <a:endParaRPr lang="en-US" sz="1200" b="1" i="0" u="none" strike="noStrike" dirty="0">
                        <a:effectLst/>
                        <a:latin typeface="Phetsarath OT" charset="0"/>
                        <a:cs typeface="Phetsarath OT" charset="0"/>
                      </a:endParaRPr>
                    </a:p>
                  </a:txBody>
                  <a:tcPr marL="9525" marR="9525" marT="9525" marB="0"/>
                </a:tc>
                <a:tc>
                  <a:txBody>
                    <a:bodyPr/>
                    <a:lstStyle/>
                    <a:p>
                      <a:pPr algn="ctr" fontAlgn="t"/>
                      <a:r>
                        <a:rPr lang="en-US" sz="1200" b="1" i="0" u="none" strike="noStrike" dirty="0">
                          <a:effectLst/>
                          <a:latin typeface="Phetsarath OT" charset="0"/>
                          <a:cs typeface="Phetsarath OT" charset="0"/>
                        </a:rPr>
                        <a:t>-</a:t>
                      </a:r>
                    </a:p>
                  </a:txBody>
                  <a:tcPr marL="9525" marR="9525" marT="9525" marB="0"/>
                </a:tc>
                <a:tc>
                  <a:txBody>
                    <a:bodyPr/>
                    <a:lstStyle/>
                    <a:p>
                      <a:pPr algn="ctr" fontAlgn="t"/>
                      <a:r>
                        <a:rPr lang="en-US" sz="1200" u="none" strike="noStrike" dirty="0">
                          <a:effectLst/>
                        </a:rPr>
                        <a:t>900</a:t>
                      </a:r>
                      <a:endParaRPr lang="en-US" sz="1200" b="1" i="0" u="none" strike="noStrike" dirty="0">
                        <a:effectLst/>
                        <a:latin typeface="Phetsarath OT" charset="0"/>
                        <a:cs typeface="Phetsarath OT" charset="0"/>
                      </a:endParaRPr>
                    </a:p>
                  </a:txBody>
                  <a:tcPr marL="9525" marR="9525" marT="9525" marB="0"/>
                </a:tc>
                <a:extLst>
                  <a:ext uri="{0D108BD9-81ED-4DB2-BD59-A6C34878D82A}">
                    <a16:rowId xmlns:a16="http://schemas.microsoft.com/office/drawing/2014/main" val="10003"/>
                  </a:ext>
                </a:extLst>
              </a:tr>
              <a:tr h="259190">
                <a:tc>
                  <a:txBody>
                    <a:bodyPr/>
                    <a:lstStyle/>
                    <a:p>
                      <a:pPr algn="ctr" fontAlgn="t"/>
                      <a:r>
                        <a:rPr lang="en-US" sz="1200" u="none" strike="noStrike" dirty="0">
                          <a:effectLst/>
                        </a:rPr>
                        <a:t>15</a:t>
                      </a:r>
                      <a:endParaRPr lang="en-US" sz="1200" b="1" i="0" u="none" strike="noStrike" dirty="0">
                        <a:effectLst/>
                        <a:latin typeface="Phetsarath OT" charset="0"/>
                        <a:cs typeface="Phetsarath OT" charset="0"/>
                      </a:endParaRPr>
                    </a:p>
                  </a:txBody>
                  <a:tcPr marL="9525" marR="9525" marT="9525" marB="0"/>
                </a:tc>
                <a:tc>
                  <a:txBody>
                    <a:bodyPr/>
                    <a:lstStyle/>
                    <a:p>
                      <a:pPr algn="ctr" fontAlgn="t"/>
                      <a:r>
                        <a:rPr lang="en-US" sz="1200" u="none" strike="noStrike" dirty="0">
                          <a:effectLst/>
                        </a:rPr>
                        <a:t>400</a:t>
                      </a:r>
                      <a:endParaRPr lang="en-US" sz="1200" b="1" i="0" u="none" strike="noStrike" dirty="0">
                        <a:effectLst/>
                        <a:latin typeface="Phetsarath OT" charset="0"/>
                        <a:cs typeface="Phetsarath OT" charset="0"/>
                      </a:endParaRPr>
                    </a:p>
                  </a:txBody>
                  <a:tcPr marL="9525" marR="9525" marT="9525" marB="0"/>
                </a:tc>
                <a:tc>
                  <a:txBody>
                    <a:bodyPr/>
                    <a:lstStyle/>
                    <a:p>
                      <a:pPr algn="ctr" fontAlgn="t"/>
                      <a:r>
                        <a:rPr lang="en-US" sz="1200" u="none" strike="noStrike" dirty="0">
                          <a:effectLst/>
                        </a:rPr>
                        <a:t> -</a:t>
                      </a:r>
                      <a:endParaRPr lang="en-US" sz="1200" b="1" i="0" u="none" strike="noStrike" dirty="0">
                        <a:effectLst/>
                        <a:latin typeface="Phetsarath OT" charset="0"/>
                        <a:cs typeface="Phetsarath OT" charset="0"/>
                      </a:endParaRPr>
                    </a:p>
                  </a:txBody>
                  <a:tcPr marL="9525" marR="9525" marT="9525" marB="0"/>
                </a:tc>
                <a:extLst>
                  <a:ext uri="{0D108BD9-81ED-4DB2-BD59-A6C34878D82A}">
                    <a16:rowId xmlns:a16="http://schemas.microsoft.com/office/drawing/2014/main" val="10004"/>
                  </a:ext>
                </a:extLst>
              </a:tr>
              <a:tr h="373235">
                <a:tc>
                  <a:txBody>
                    <a:bodyPr/>
                    <a:lstStyle/>
                    <a:p>
                      <a:pPr algn="ctr" fontAlgn="t"/>
                      <a:r>
                        <a:rPr lang="en-US" sz="1200" u="none" strike="noStrike" dirty="0">
                          <a:effectLst/>
                        </a:rPr>
                        <a:t>30</a:t>
                      </a:r>
                      <a:endParaRPr lang="en-US" sz="1200" b="1" i="0" u="none" strike="noStrike" dirty="0">
                        <a:effectLst/>
                        <a:latin typeface="Phetsarath OT" charset="0"/>
                        <a:cs typeface="Phetsarath OT" charset="0"/>
                      </a:endParaRPr>
                    </a:p>
                  </a:txBody>
                  <a:tcPr marL="9525" marR="9525" marT="9525" marB="0"/>
                </a:tc>
                <a:tc>
                  <a:txBody>
                    <a:bodyPr/>
                    <a:lstStyle/>
                    <a:p>
                      <a:pPr algn="ctr" fontAlgn="t"/>
                      <a:r>
                        <a:rPr lang="en-US" sz="1200" u="none" strike="noStrike" dirty="0">
                          <a:effectLst/>
                        </a:rPr>
                        <a:t>7,700</a:t>
                      </a:r>
                      <a:endParaRPr lang="en-US" sz="1200" b="1" i="0" u="none" strike="noStrike" dirty="0">
                        <a:effectLst/>
                        <a:latin typeface="Phetsarath OT" charset="0"/>
                        <a:cs typeface="Phetsarath OT" charset="0"/>
                      </a:endParaRPr>
                    </a:p>
                  </a:txBody>
                  <a:tcPr marL="9525" marR="9525" marT="9525" marB="0"/>
                </a:tc>
                <a:tc>
                  <a:txBody>
                    <a:bodyPr/>
                    <a:lstStyle/>
                    <a:p>
                      <a:pPr algn="ctr" fontAlgn="t"/>
                      <a:r>
                        <a:rPr lang="en-US" sz="1200" u="none" strike="noStrike" dirty="0">
                          <a:effectLst/>
                        </a:rPr>
                        <a:t>3,500</a:t>
                      </a:r>
                      <a:endParaRPr lang="en-US" sz="1200" b="1" i="0" u="none" strike="noStrike" dirty="0">
                        <a:effectLst/>
                        <a:latin typeface="Phetsarath OT" charset="0"/>
                        <a:cs typeface="Phetsarath OT" charset="0"/>
                      </a:endParaRPr>
                    </a:p>
                  </a:txBody>
                  <a:tcPr marL="9525" marR="9525" marT="9525" marB="0"/>
                </a:tc>
                <a:extLst>
                  <a:ext uri="{0D108BD9-81ED-4DB2-BD59-A6C34878D82A}">
                    <a16:rowId xmlns:a16="http://schemas.microsoft.com/office/drawing/2014/main" val="10005"/>
                  </a:ext>
                </a:extLst>
              </a:tr>
            </a:tbl>
          </a:graphicData>
        </a:graphic>
      </p:graphicFrame>
      <p:sp>
        <p:nvSpPr>
          <p:cNvPr id="9" name="TextBox 8"/>
          <p:cNvSpPr txBox="1"/>
          <p:nvPr/>
        </p:nvSpPr>
        <p:spPr>
          <a:xfrm>
            <a:off x="7426308" y="1930760"/>
            <a:ext cx="405290" cy="276999"/>
          </a:xfrm>
          <a:prstGeom prst="rect">
            <a:avLst/>
          </a:prstGeom>
          <a:noFill/>
        </p:spPr>
        <p:txBody>
          <a:bodyPr wrap="square" rtlCol="0">
            <a:spAutoFit/>
          </a:bodyPr>
          <a:lstStyle/>
          <a:p>
            <a:r>
              <a:rPr lang="en-US" sz="1200" dirty="0">
                <a:solidFill>
                  <a:srgbClr val="FF0000"/>
                </a:solidFill>
              </a:rPr>
              <a:t>#3</a:t>
            </a:r>
            <a:endParaRPr lang="th-TH" sz="1200" dirty="0">
              <a:solidFill>
                <a:srgbClr val="FF0000"/>
              </a:solidFill>
            </a:endParaRPr>
          </a:p>
        </p:txBody>
      </p:sp>
      <p:sp>
        <p:nvSpPr>
          <p:cNvPr id="10" name="Rectangle 9"/>
          <p:cNvSpPr/>
          <p:nvPr/>
        </p:nvSpPr>
        <p:spPr>
          <a:xfrm>
            <a:off x="1009372" y="4266718"/>
            <a:ext cx="2856432" cy="307777"/>
          </a:xfrm>
          <a:prstGeom prst="rect">
            <a:avLst/>
          </a:prstGeom>
          <a:solidFill>
            <a:schemeClr val="bg1"/>
          </a:solidFill>
          <a:ln>
            <a:solidFill>
              <a:schemeClr val="accent6">
                <a:lumMod val="50000"/>
              </a:schemeClr>
            </a:solidFill>
          </a:ln>
        </p:spPr>
        <p:txBody>
          <a:bodyPr wrap="square">
            <a:spAutoFit/>
          </a:bodyPr>
          <a:lstStyle/>
          <a:p>
            <a:r>
              <a:rPr lang="en-US" sz="1400" dirty="0" err="1">
                <a:latin typeface="Phetsarath OT" charset="0"/>
                <a:cs typeface="Phetsarath OT" charset="0"/>
              </a:rPr>
              <a:t>ເພື່ອຄິດໄລ</a:t>
            </a:r>
            <a:r>
              <a:rPr lang="en-US" sz="1400" dirty="0">
                <a:latin typeface="Phetsarath OT" charset="0"/>
                <a:cs typeface="Phetsarath OT" charset="0"/>
              </a:rPr>
              <a:t>່ B/C </a:t>
            </a:r>
            <a:r>
              <a:rPr lang="en-US" sz="1400" dirty="0" err="1">
                <a:latin typeface="Phetsarath OT" charset="0"/>
                <a:cs typeface="Phetsarath OT" charset="0"/>
              </a:rPr>
              <a:t>ຂອງໂຄງການ</a:t>
            </a:r>
            <a:r>
              <a:rPr lang="en-US" sz="1400" dirty="0">
                <a:latin typeface="Phetsarath OT" charset="0"/>
                <a:cs typeface="Phetsarath OT" charset="0"/>
              </a:rPr>
              <a:t> B:</a:t>
            </a:r>
            <a:endParaRPr lang="en-US" sz="1400" dirty="0"/>
          </a:p>
        </p:txBody>
      </p:sp>
      <p:sp>
        <p:nvSpPr>
          <p:cNvPr id="11" name="TextBox 10"/>
          <p:cNvSpPr txBox="1"/>
          <p:nvPr/>
        </p:nvSpPr>
        <p:spPr>
          <a:xfrm>
            <a:off x="7633585" y="2357766"/>
            <a:ext cx="405290" cy="276999"/>
          </a:xfrm>
          <a:prstGeom prst="rect">
            <a:avLst/>
          </a:prstGeom>
          <a:noFill/>
        </p:spPr>
        <p:txBody>
          <a:bodyPr wrap="square" rtlCol="0">
            <a:spAutoFit/>
          </a:bodyPr>
          <a:lstStyle/>
          <a:p>
            <a:r>
              <a:rPr lang="en-US" sz="1200" dirty="0">
                <a:solidFill>
                  <a:srgbClr val="FF0000"/>
                </a:solidFill>
              </a:rPr>
              <a:t>#4</a:t>
            </a:r>
            <a:endParaRPr lang="th-TH" sz="1200" dirty="0">
              <a:solidFill>
                <a:srgbClr val="FF0000"/>
              </a:solidFill>
            </a:endParaRPr>
          </a:p>
        </p:txBody>
      </p:sp>
      <p:sp>
        <p:nvSpPr>
          <p:cNvPr id="12" name="TextBox 11"/>
          <p:cNvSpPr txBox="1"/>
          <p:nvPr/>
        </p:nvSpPr>
        <p:spPr>
          <a:xfrm>
            <a:off x="1068795" y="4821855"/>
            <a:ext cx="405290" cy="276999"/>
          </a:xfrm>
          <a:prstGeom prst="rect">
            <a:avLst/>
          </a:prstGeom>
          <a:noFill/>
        </p:spPr>
        <p:txBody>
          <a:bodyPr wrap="square" rtlCol="0">
            <a:spAutoFit/>
          </a:bodyPr>
          <a:lstStyle/>
          <a:p>
            <a:r>
              <a:rPr lang="en-US" sz="1200" dirty="0">
                <a:solidFill>
                  <a:srgbClr val="FF0000"/>
                </a:solidFill>
              </a:rPr>
              <a:t>#5</a:t>
            </a:r>
            <a:endParaRPr lang="th-TH" sz="1200" dirty="0">
              <a:solidFill>
                <a:srgbClr val="FF0000"/>
              </a:solidFill>
            </a:endParaRPr>
          </a:p>
        </p:txBody>
      </p:sp>
      <p:sp>
        <p:nvSpPr>
          <p:cNvPr id="13" name="Rectangle 12"/>
          <p:cNvSpPr/>
          <p:nvPr/>
        </p:nvSpPr>
        <p:spPr>
          <a:xfrm>
            <a:off x="5362830" y="2358611"/>
            <a:ext cx="1452642" cy="307777"/>
          </a:xfrm>
          <a:prstGeom prst="rect">
            <a:avLst/>
          </a:prstGeom>
        </p:spPr>
        <p:txBody>
          <a:bodyPr wrap="none">
            <a:spAutoFit/>
          </a:bodyPr>
          <a:lstStyle/>
          <a:p>
            <a:r>
              <a:rPr lang="en-US" sz="1400" dirty="0" err="1">
                <a:latin typeface="Phetsarath OT" charset="0"/>
                <a:cs typeface="Phetsarath OT" charset="0"/>
              </a:rPr>
              <a:t>ໂດຍນຳໃຊ້ສູດ</a:t>
            </a:r>
            <a:r>
              <a:rPr lang="en-US" sz="1400" dirty="0">
                <a:latin typeface="Phetsarath OT" charset="0"/>
                <a:cs typeface="Phetsarath OT" charset="0"/>
              </a:rPr>
              <a:t> B/C:</a:t>
            </a:r>
            <a:endParaRPr lang="en-US" sz="1400" dirty="0"/>
          </a:p>
        </p:txBody>
      </p:sp>
      <p:graphicFrame>
        <p:nvGraphicFramePr>
          <p:cNvPr id="14" name="Object 13"/>
          <p:cNvGraphicFramePr>
            <a:graphicFrameLocks noChangeAspect="1"/>
          </p:cNvGraphicFramePr>
          <p:nvPr>
            <p:extLst>
              <p:ext uri="{D42A27DB-BD31-4B8C-83A1-F6EECF244321}">
                <p14:modId xmlns:p14="http://schemas.microsoft.com/office/powerpoint/2010/main" val="568388370"/>
              </p:ext>
            </p:extLst>
          </p:nvPr>
        </p:nvGraphicFramePr>
        <p:xfrm>
          <a:off x="5477630" y="2673710"/>
          <a:ext cx="3240087" cy="1252538"/>
        </p:xfrm>
        <a:graphic>
          <a:graphicData uri="http://schemas.openxmlformats.org/presentationml/2006/ole">
            <mc:AlternateContent xmlns:mc="http://schemas.openxmlformats.org/markup-compatibility/2006">
              <mc:Choice xmlns:v="urn:schemas-microsoft-com:vml" Requires="v">
                <p:oleObj spid="_x0000_s7185" name="Equation" r:id="rId4" imgW="2032000" imgH="889000" progId="Equation.3">
                  <p:embed/>
                </p:oleObj>
              </mc:Choice>
              <mc:Fallback>
                <p:oleObj name="Equation" r:id="rId4" imgW="2032000" imgH="889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7630" y="2673710"/>
                        <a:ext cx="3240087" cy="1252538"/>
                      </a:xfrm>
                      <a:prstGeom prst="rect">
                        <a:avLst/>
                      </a:prstGeom>
                      <a:solidFill>
                        <a:schemeClr val="bg1"/>
                      </a:solidFill>
                      <a:ln w="9525">
                        <a:solidFill>
                          <a:schemeClr val="tx1"/>
                        </a:solidFill>
                        <a:miter lim="800000"/>
                        <a:headEnd/>
                        <a:tailEnd/>
                      </a:ln>
                    </p:spPr>
                  </p:pic>
                </p:oleObj>
              </mc:Fallback>
            </mc:AlternateContent>
          </a:graphicData>
        </a:graphic>
      </p:graphicFrame>
      <mc:AlternateContent xmlns:mc="http://schemas.openxmlformats.org/markup-compatibility/2006" xmlns:a14="http://schemas.microsoft.com/office/drawing/2010/main">
        <mc:Choice Requires="a14">
          <p:sp>
            <p:nvSpPr>
              <p:cNvPr id="15" name="Rectangle 14"/>
              <p:cNvSpPr/>
              <p:nvPr/>
            </p:nvSpPr>
            <p:spPr>
              <a:xfrm>
                <a:off x="1444217" y="4646029"/>
                <a:ext cx="6134284" cy="942822"/>
              </a:xfrm>
              <a:prstGeom prst="rect">
                <a:avLst/>
              </a:prstGeom>
              <a:solidFill>
                <a:schemeClr val="bg1"/>
              </a:solidFill>
              <a:ln>
                <a:solidFill>
                  <a:schemeClr val="accent6">
                    <a:lumMod val="50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1400" b="0" i="1" smtClean="0">
                          <a:latin typeface="Cambria Math" pitchFamily="18" charset="0"/>
                          <a:ea typeface="Cambria Math" pitchFamily="18" charset="0"/>
                          <a:cs typeface="Phetsarath OT" charset="0"/>
                        </a:rPr>
                        <m:t>𝐵</m:t>
                      </m:r>
                      <m:r>
                        <a:rPr lang="en-US" altLang="ja-JP" sz="1400" b="0" i="1" smtClean="0">
                          <a:latin typeface="Cambria Math" pitchFamily="18" charset="0"/>
                          <a:ea typeface="Cambria Math" pitchFamily="18" charset="0"/>
                          <a:cs typeface="Phetsarath OT" charset="0"/>
                        </a:rPr>
                        <m:t>/</m:t>
                      </m:r>
                      <m:r>
                        <a:rPr lang="en-US" altLang="ja-JP" sz="1400" b="0" i="1" smtClean="0">
                          <a:latin typeface="Cambria Math" pitchFamily="18" charset="0"/>
                          <a:ea typeface="Cambria Math" pitchFamily="18" charset="0"/>
                          <a:cs typeface="Phetsarath OT" charset="0"/>
                        </a:rPr>
                        <m:t>𝐶</m:t>
                      </m:r>
                      <m:r>
                        <a:rPr lang="en-US" altLang="ja-JP" sz="1400" b="0" i="1" smtClean="0">
                          <a:latin typeface="Cambria Math" pitchFamily="18" charset="0"/>
                          <a:ea typeface="Cambria Math" pitchFamily="18" charset="0"/>
                          <a:cs typeface="Phetsarath OT" charset="0"/>
                        </a:rPr>
                        <m:t>(</m:t>
                      </m:r>
                      <m:r>
                        <a:rPr lang="en-US" altLang="ja-JP" sz="1400" b="0" i="1" smtClean="0">
                          <a:latin typeface="Cambria Math" pitchFamily="18" charset="0"/>
                          <a:ea typeface="Cambria Math" pitchFamily="18" charset="0"/>
                          <a:cs typeface="Phetsarath OT" charset="0"/>
                        </a:rPr>
                        <m:t>𝐴</m:t>
                      </m:r>
                      <m:r>
                        <a:rPr lang="en-US" altLang="ja-JP" sz="1400" b="0" i="1" smtClean="0">
                          <a:latin typeface="Cambria Math" pitchFamily="18" charset="0"/>
                          <a:ea typeface="Cambria Math" pitchFamily="18" charset="0"/>
                          <a:cs typeface="Phetsarath OT" charset="0"/>
                        </a:rPr>
                        <m:t>)=</m:t>
                      </m:r>
                      <m:f>
                        <m:fPr>
                          <m:ctrlPr>
                            <a:rPr lang="en-US" altLang="ja-JP" sz="1400" b="0" i="1">
                              <a:latin typeface="Cambria Math" panose="02040503050406030204" pitchFamily="18" charset="0"/>
                              <a:ea typeface="Cambria Math" pitchFamily="18" charset="0"/>
                              <a:cs typeface="Phetsarath OT" charset="0"/>
                            </a:rPr>
                          </m:ctrlPr>
                        </m:fPr>
                        <m:num>
                          <m:nary>
                            <m:naryPr>
                              <m:chr m:val="∑"/>
                              <m:ctrlPr>
                                <a:rPr lang="en-US" altLang="ja-JP" sz="1400" b="0" i="1">
                                  <a:latin typeface="Cambria Math" panose="02040503050406030204" pitchFamily="18" charset="0"/>
                                  <a:ea typeface="Cambria Math" pitchFamily="18" charset="0"/>
                                  <a:cs typeface="Phetsarath OT" charset="0"/>
                                </a:rPr>
                              </m:ctrlPr>
                            </m:naryPr>
                            <m:sub>
                              <m:r>
                                <m:rPr>
                                  <m:brk m:alnAt="23"/>
                                </m:rPr>
                                <a:rPr lang="en-US" altLang="ja-JP" sz="1400" b="0" i="1">
                                  <a:latin typeface="Cambria Math" panose="02040503050406030204" pitchFamily="18" charset="0"/>
                                  <a:ea typeface="Cambria Math" pitchFamily="18" charset="0"/>
                                  <a:cs typeface="Phetsarath OT" charset="0"/>
                                </a:rPr>
                                <m:t>𝑦</m:t>
                              </m:r>
                              <m:r>
                                <a:rPr lang="en-US" altLang="ja-JP" sz="1400" b="0" i="1">
                                  <a:latin typeface="Cambria Math" panose="02040503050406030204" pitchFamily="18" charset="0"/>
                                  <a:ea typeface="Cambria Math" pitchFamily="18" charset="0"/>
                                  <a:cs typeface="Phetsarath OT" charset="0"/>
                                </a:rPr>
                                <m:t>=</m:t>
                              </m:r>
                              <m:r>
                                <a:rPr lang="en-US" altLang="ja-JP" sz="1400" b="0" i="1">
                                  <a:latin typeface="Cambria Math" panose="02040503050406030204" pitchFamily="18" charset="0"/>
                                  <a:ea typeface="Cambria Math" pitchFamily="18" charset="0"/>
                                  <a:cs typeface="Phetsarath OT" charset="0"/>
                                </a:rPr>
                                <m:t>0</m:t>
                              </m:r>
                            </m:sub>
                            <m:sup>
                              <m:r>
                                <a:rPr lang="en-US" altLang="ja-JP" sz="1400" b="0" i="1">
                                  <a:latin typeface="Cambria Math" panose="02040503050406030204" pitchFamily="18" charset="0"/>
                                  <a:ea typeface="Cambria Math" pitchFamily="18" charset="0"/>
                                  <a:cs typeface="Phetsarath OT" charset="0"/>
                                </a:rPr>
                                <m:t>𝑡</m:t>
                              </m:r>
                            </m:sup>
                            <m:e>
                              <m:f>
                                <m:fPr>
                                  <m:ctrlPr>
                                    <a:rPr lang="en-US" altLang="ja-JP" sz="1400" b="0" i="1">
                                      <a:latin typeface="Cambria Math" panose="02040503050406030204" pitchFamily="18" charset="0"/>
                                      <a:ea typeface="Cambria Math" pitchFamily="18" charset="0"/>
                                      <a:cs typeface="Phetsarath OT" charset="0"/>
                                    </a:rPr>
                                  </m:ctrlPr>
                                </m:fPr>
                                <m:num>
                                  <m:sSub>
                                    <m:sSubPr>
                                      <m:ctrlPr>
                                        <a:rPr lang="en-US" altLang="ja-JP" sz="1400" b="0" i="1">
                                          <a:latin typeface="Cambria Math" panose="02040503050406030204" pitchFamily="18" charset="0"/>
                                          <a:ea typeface="Cambria Math" pitchFamily="18" charset="0"/>
                                          <a:cs typeface="Phetsarath OT" charset="0"/>
                                        </a:rPr>
                                      </m:ctrlPr>
                                    </m:sSubPr>
                                    <m:e>
                                      <m:r>
                                        <a:rPr lang="en-US" altLang="ja-JP" sz="1400" b="0" i="1">
                                          <a:latin typeface="Cambria Math" panose="02040503050406030204" pitchFamily="18" charset="0"/>
                                          <a:ea typeface="Cambria Math" pitchFamily="18" charset="0"/>
                                          <a:cs typeface="Phetsarath OT" charset="0"/>
                                        </a:rPr>
                                        <m:t>𝑅</m:t>
                                      </m:r>
                                    </m:e>
                                    <m:sub>
                                      <m:r>
                                        <a:rPr lang="en-US" altLang="ja-JP" sz="1400" b="0" i="1">
                                          <a:latin typeface="Cambria Math" panose="02040503050406030204" pitchFamily="18" charset="0"/>
                                          <a:ea typeface="Cambria Math" pitchFamily="18" charset="0"/>
                                          <a:cs typeface="Phetsarath OT" charset="0"/>
                                        </a:rPr>
                                        <m:t>𝑦</m:t>
                                      </m:r>
                                    </m:sub>
                                  </m:sSub>
                                </m:num>
                                <m:den>
                                  <m:sSup>
                                    <m:sSupPr>
                                      <m:ctrlPr>
                                        <a:rPr lang="en-US" altLang="ja-JP" sz="1400" b="0" i="1">
                                          <a:latin typeface="Cambria Math" panose="02040503050406030204" pitchFamily="18" charset="0"/>
                                          <a:ea typeface="Cambria Math" pitchFamily="18" charset="0"/>
                                          <a:cs typeface="Phetsarath OT" charset="0"/>
                                        </a:rPr>
                                      </m:ctrlPr>
                                    </m:sSupPr>
                                    <m:e>
                                      <m:r>
                                        <a:rPr lang="en-US" altLang="ja-JP" sz="1400" b="0" i="1">
                                          <a:latin typeface="Cambria Math" panose="02040503050406030204" pitchFamily="18" charset="0"/>
                                          <a:ea typeface="Cambria Math" pitchFamily="18" charset="0"/>
                                          <a:cs typeface="Phetsarath OT" charset="0"/>
                                        </a:rPr>
                                        <m:t>(</m:t>
                                      </m:r>
                                      <m:r>
                                        <a:rPr lang="en-US" altLang="ja-JP" sz="1400" b="0" i="1">
                                          <a:latin typeface="Cambria Math" panose="02040503050406030204" pitchFamily="18" charset="0"/>
                                          <a:ea typeface="Cambria Math" pitchFamily="18" charset="0"/>
                                          <a:cs typeface="Phetsarath OT" charset="0"/>
                                        </a:rPr>
                                        <m:t>1</m:t>
                                      </m:r>
                                      <m:r>
                                        <a:rPr lang="en-US" altLang="ja-JP" sz="1400" b="0" i="1">
                                          <a:latin typeface="Cambria Math" panose="02040503050406030204" pitchFamily="18" charset="0"/>
                                          <a:ea typeface="Cambria Math" pitchFamily="18" charset="0"/>
                                          <a:cs typeface="Phetsarath OT" charset="0"/>
                                        </a:rPr>
                                        <m:t>+</m:t>
                                      </m:r>
                                      <m:r>
                                        <a:rPr lang="en-US" altLang="ja-JP" sz="1400" b="0" i="1">
                                          <a:latin typeface="Cambria Math" panose="02040503050406030204" pitchFamily="18" charset="0"/>
                                          <a:ea typeface="Cambria Math" pitchFamily="18" charset="0"/>
                                          <a:cs typeface="Phetsarath OT" charset="0"/>
                                        </a:rPr>
                                        <m:t>𝑟</m:t>
                                      </m:r>
                                      <m:r>
                                        <a:rPr lang="en-US" altLang="ja-JP" sz="1400" b="0" i="1">
                                          <a:latin typeface="Cambria Math" panose="02040503050406030204" pitchFamily="18" charset="0"/>
                                          <a:ea typeface="Cambria Math" pitchFamily="18" charset="0"/>
                                          <a:cs typeface="Phetsarath OT" charset="0"/>
                                        </a:rPr>
                                        <m:t>)</m:t>
                                      </m:r>
                                    </m:e>
                                    <m:sup>
                                      <m:r>
                                        <a:rPr lang="en-US" altLang="ja-JP" sz="1400" b="0" i="1">
                                          <a:latin typeface="Cambria Math" panose="02040503050406030204" pitchFamily="18" charset="0"/>
                                          <a:ea typeface="Cambria Math" pitchFamily="18" charset="0"/>
                                          <a:cs typeface="Phetsarath OT" charset="0"/>
                                        </a:rPr>
                                        <m:t>𝑦</m:t>
                                      </m:r>
                                    </m:sup>
                                  </m:sSup>
                                </m:den>
                              </m:f>
                            </m:e>
                          </m:nary>
                        </m:num>
                        <m:den>
                          <m:nary>
                            <m:naryPr>
                              <m:chr m:val="∑"/>
                              <m:ctrlPr>
                                <a:rPr lang="en-US" altLang="ja-JP" sz="1400" b="0" i="1">
                                  <a:latin typeface="Cambria Math" panose="02040503050406030204" pitchFamily="18" charset="0"/>
                                  <a:ea typeface="Cambria Math" pitchFamily="18" charset="0"/>
                                  <a:cs typeface="Phetsarath OT" charset="0"/>
                                </a:rPr>
                              </m:ctrlPr>
                            </m:naryPr>
                            <m:sub>
                              <m:r>
                                <m:rPr>
                                  <m:brk m:alnAt="23"/>
                                </m:rPr>
                                <a:rPr lang="en-US" altLang="ja-JP" sz="1400" b="0" i="1">
                                  <a:latin typeface="Cambria Math" panose="02040503050406030204" pitchFamily="18" charset="0"/>
                                  <a:ea typeface="Cambria Math" pitchFamily="18" charset="0"/>
                                  <a:cs typeface="Phetsarath OT" charset="0"/>
                                </a:rPr>
                                <m:t>𝑦</m:t>
                              </m:r>
                              <m:r>
                                <a:rPr lang="en-US" altLang="ja-JP" sz="1400" b="0" i="1">
                                  <a:latin typeface="Cambria Math" panose="02040503050406030204" pitchFamily="18" charset="0"/>
                                  <a:ea typeface="Cambria Math" pitchFamily="18" charset="0"/>
                                  <a:cs typeface="Phetsarath OT" charset="0"/>
                                </a:rPr>
                                <m:t>=</m:t>
                              </m:r>
                              <m:r>
                                <a:rPr lang="en-US" altLang="ja-JP" sz="1400" b="0" i="1">
                                  <a:latin typeface="Cambria Math" panose="02040503050406030204" pitchFamily="18" charset="0"/>
                                  <a:ea typeface="Cambria Math" pitchFamily="18" charset="0"/>
                                  <a:cs typeface="Phetsarath OT" charset="0"/>
                                </a:rPr>
                                <m:t>0</m:t>
                              </m:r>
                            </m:sub>
                            <m:sup>
                              <m:r>
                                <a:rPr lang="en-US" altLang="ja-JP" sz="1400" b="0" i="1">
                                  <a:latin typeface="Cambria Math" panose="02040503050406030204" pitchFamily="18" charset="0"/>
                                  <a:ea typeface="Cambria Math" pitchFamily="18" charset="0"/>
                                  <a:cs typeface="Phetsarath OT" charset="0"/>
                                </a:rPr>
                                <m:t>𝑡</m:t>
                              </m:r>
                            </m:sup>
                            <m:e>
                              <m:f>
                                <m:fPr>
                                  <m:ctrlPr>
                                    <a:rPr lang="en-US" altLang="ja-JP" sz="1400" b="0" i="1">
                                      <a:latin typeface="Cambria Math" panose="02040503050406030204" pitchFamily="18" charset="0"/>
                                      <a:ea typeface="Cambria Math" pitchFamily="18" charset="0"/>
                                      <a:cs typeface="Phetsarath OT" charset="0"/>
                                    </a:rPr>
                                  </m:ctrlPr>
                                </m:fPr>
                                <m:num>
                                  <m:sSub>
                                    <m:sSubPr>
                                      <m:ctrlPr>
                                        <a:rPr lang="en-US" altLang="ja-JP" sz="1400" b="0" i="1">
                                          <a:latin typeface="Cambria Math" panose="02040503050406030204" pitchFamily="18" charset="0"/>
                                          <a:ea typeface="Cambria Math" pitchFamily="18" charset="0"/>
                                          <a:cs typeface="Phetsarath OT" charset="0"/>
                                        </a:rPr>
                                      </m:ctrlPr>
                                    </m:sSubPr>
                                    <m:e>
                                      <m:r>
                                        <a:rPr lang="en-US" altLang="ja-JP" sz="1400" b="0" i="1">
                                          <a:latin typeface="Cambria Math" panose="02040503050406030204" pitchFamily="18" charset="0"/>
                                          <a:ea typeface="Cambria Math" pitchFamily="18" charset="0"/>
                                          <a:cs typeface="Phetsarath OT" charset="0"/>
                                        </a:rPr>
                                        <m:t>𝐶</m:t>
                                      </m:r>
                                    </m:e>
                                    <m:sub>
                                      <m:r>
                                        <a:rPr lang="en-US" altLang="ja-JP" sz="1400" b="0" i="1">
                                          <a:latin typeface="Cambria Math" panose="02040503050406030204" pitchFamily="18" charset="0"/>
                                          <a:ea typeface="Cambria Math" pitchFamily="18" charset="0"/>
                                          <a:cs typeface="Phetsarath OT" charset="0"/>
                                        </a:rPr>
                                        <m:t>𝑦</m:t>
                                      </m:r>
                                    </m:sub>
                                  </m:sSub>
                                </m:num>
                                <m:den>
                                  <m:sSup>
                                    <m:sSupPr>
                                      <m:ctrlPr>
                                        <a:rPr lang="en-US" altLang="ja-JP" sz="1400" b="0" i="1">
                                          <a:latin typeface="Cambria Math" panose="02040503050406030204" pitchFamily="18" charset="0"/>
                                          <a:ea typeface="Cambria Math" pitchFamily="18" charset="0"/>
                                          <a:cs typeface="Phetsarath OT" charset="0"/>
                                        </a:rPr>
                                      </m:ctrlPr>
                                    </m:sSupPr>
                                    <m:e>
                                      <m:r>
                                        <a:rPr lang="en-US" altLang="ja-JP" sz="1400" b="0" i="1">
                                          <a:latin typeface="Cambria Math" panose="02040503050406030204" pitchFamily="18" charset="0"/>
                                          <a:ea typeface="Cambria Math" pitchFamily="18" charset="0"/>
                                          <a:cs typeface="Phetsarath OT" charset="0"/>
                                        </a:rPr>
                                        <m:t>(</m:t>
                                      </m:r>
                                      <m:r>
                                        <a:rPr lang="en-US" altLang="ja-JP" sz="1400" b="0" i="1">
                                          <a:latin typeface="Cambria Math" panose="02040503050406030204" pitchFamily="18" charset="0"/>
                                          <a:ea typeface="Cambria Math" pitchFamily="18" charset="0"/>
                                          <a:cs typeface="Phetsarath OT" charset="0"/>
                                        </a:rPr>
                                        <m:t>1</m:t>
                                      </m:r>
                                      <m:r>
                                        <a:rPr lang="en-US" altLang="ja-JP" sz="1400" b="0" i="1">
                                          <a:latin typeface="Cambria Math" panose="02040503050406030204" pitchFamily="18" charset="0"/>
                                          <a:ea typeface="Cambria Math" pitchFamily="18" charset="0"/>
                                          <a:cs typeface="Phetsarath OT" charset="0"/>
                                        </a:rPr>
                                        <m:t>+</m:t>
                                      </m:r>
                                      <m:r>
                                        <a:rPr lang="en-US" altLang="ja-JP" sz="1400" b="0" i="1">
                                          <a:latin typeface="Cambria Math" panose="02040503050406030204" pitchFamily="18" charset="0"/>
                                          <a:ea typeface="Cambria Math" pitchFamily="18" charset="0"/>
                                          <a:cs typeface="Phetsarath OT" charset="0"/>
                                        </a:rPr>
                                        <m:t>𝑟</m:t>
                                      </m:r>
                                      <m:r>
                                        <a:rPr lang="en-US" altLang="ja-JP" sz="1400" b="0" i="1">
                                          <a:latin typeface="Cambria Math" panose="02040503050406030204" pitchFamily="18" charset="0"/>
                                          <a:ea typeface="Cambria Math" pitchFamily="18" charset="0"/>
                                          <a:cs typeface="Phetsarath OT" charset="0"/>
                                        </a:rPr>
                                        <m:t>)</m:t>
                                      </m:r>
                                    </m:e>
                                    <m:sup>
                                      <m:r>
                                        <a:rPr lang="en-US" altLang="ja-JP" sz="1400" b="0" i="1">
                                          <a:latin typeface="Cambria Math" panose="02040503050406030204" pitchFamily="18" charset="0"/>
                                          <a:ea typeface="Cambria Math" pitchFamily="18" charset="0"/>
                                          <a:cs typeface="Phetsarath OT" charset="0"/>
                                        </a:rPr>
                                        <m:t>𝑦</m:t>
                                      </m:r>
                                    </m:sup>
                                  </m:sSup>
                                </m:den>
                              </m:f>
                            </m:e>
                          </m:nary>
                        </m:den>
                      </m:f>
                      <m:r>
                        <m:rPr>
                          <m:nor/>
                        </m:rPr>
                        <a:rPr lang="en-US" sz="1400" dirty="0">
                          <a:latin typeface="Cambria Math" pitchFamily="18" charset="0"/>
                          <a:ea typeface="Cambria Math" pitchFamily="18" charset="0"/>
                          <a:cs typeface="Phetsarath OT" charset="0"/>
                        </a:rPr>
                        <m:t>=</m:t>
                      </m:r>
                      <m:d>
                        <m:dPr>
                          <m:begChr m:val="["/>
                          <m:endChr m:val="]"/>
                          <m:ctrlPr>
                            <a:rPr lang="en-US" altLang="ja-JP" sz="1400" b="0" i="1">
                              <a:latin typeface="Cambria Math" panose="02040503050406030204" pitchFamily="18" charset="0"/>
                              <a:ea typeface="Cambria Math" pitchFamily="18" charset="0"/>
                              <a:cs typeface="Phetsarath OT" charset="0"/>
                            </a:rPr>
                          </m:ctrlPr>
                        </m:dPr>
                        <m:e>
                          <m:f>
                            <m:fPr>
                              <m:ctrlPr>
                                <a:rPr lang="en-US" altLang="ja-JP" sz="1400" b="0" i="1">
                                  <a:latin typeface="Cambria Math" panose="02040503050406030204" pitchFamily="18" charset="0"/>
                                  <a:ea typeface="Cambria Math" pitchFamily="18" charset="0"/>
                                  <a:cs typeface="Phetsarath OT" charset="0"/>
                                </a:rPr>
                              </m:ctrlPr>
                            </m:fPr>
                            <m:num>
                              <m:r>
                                <a:rPr lang="en-US" altLang="ja-JP" sz="1400" b="0" i="1">
                                  <a:latin typeface="Cambria Math" pitchFamily="18" charset="0"/>
                                  <a:ea typeface="Cambria Math" pitchFamily="18" charset="0"/>
                                  <a:cs typeface="Phetsarath OT" charset="0"/>
                                </a:rPr>
                                <m:t>3</m:t>
                              </m:r>
                              <m:r>
                                <a:rPr lang="en-US" altLang="ja-JP" sz="1400" b="0" i="1" smtClean="0">
                                  <a:latin typeface="Cambria Math" pitchFamily="18" charset="0"/>
                                  <a:ea typeface="Cambria Math" pitchFamily="18" charset="0"/>
                                  <a:cs typeface="Phetsarath OT" charset="0"/>
                                </a:rPr>
                                <m:t>,</m:t>
                              </m:r>
                              <m:r>
                                <a:rPr lang="en-US" altLang="ja-JP" sz="1400" b="0" i="1">
                                  <a:latin typeface="Cambria Math" panose="02040503050406030204" pitchFamily="18" charset="0"/>
                                  <a:ea typeface="Cambria Math" pitchFamily="18" charset="0"/>
                                  <a:cs typeface="Phetsarath OT" charset="0"/>
                                </a:rPr>
                                <m:t>500</m:t>
                              </m:r>
                            </m:num>
                            <m:den>
                              <m:sSup>
                                <m:sSupPr>
                                  <m:ctrlPr>
                                    <a:rPr lang="en-US" altLang="ja-JP" sz="1400" b="0" i="1">
                                      <a:latin typeface="Cambria Math" panose="02040503050406030204" pitchFamily="18" charset="0"/>
                                      <a:ea typeface="Cambria Math" pitchFamily="18" charset="0"/>
                                      <a:cs typeface="Phetsarath OT" charset="0"/>
                                    </a:rPr>
                                  </m:ctrlPr>
                                </m:sSupPr>
                                <m:e>
                                  <m:r>
                                    <a:rPr lang="en-US" altLang="ja-JP" sz="1400" b="0" i="1">
                                      <a:latin typeface="Cambria Math" panose="02040503050406030204" pitchFamily="18" charset="0"/>
                                      <a:ea typeface="Cambria Math" pitchFamily="18" charset="0"/>
                                      <a:cs typeface="Phetsarath OT" charset="0"/>
                                    </a:rPr>
                                    <m:t>(</m:t>
                                  </m:r>
                                  <m:r>
                                    <a:rPr lang="en-US" altLang="ja-JP" sz="1400" b="0" i="1">
                                      <a:latin typeface="Cambria Math" panose="02040503050406030204" pitchFamily="18" charset="0"/>
                                      <a:ea typeface="Cambria Math" pitchFamily="18" charset="0"/>
                                      <a:cs typeface="Phetsarath OT" charset="0"/>
                                    </a:rPr>
                                    <m:t>1</m:t>
                                  </m:r>
                                  <m:r>
                                    <a:rPr lang="en-US" altLang="ja-JP" sz="1400" b="0" i="1">
                                      <a:latin typeface="Cambria Math" panose="02040503050406030204" pitchFamily="18" charset="0"/>
                                      <a:ea typeface="Cambria Math" pitchFamily="18" charset="0"/>
                                      <a:cs typeface="Phetsarath OT" charset="0"/>
                                    </a:rPr>
                                    <m:t>.</m:t>
                                  </m:r>
                                  <m:r>
                                    <a:rPr lang="en-US" altLang="ja-JP" sz="1400" b="0" i="1">
                                      <a:latin typeface="Cambria Math" panose="02040503050406030204" pitchFamily="18" charset="0"/>
                                      <a:ea typeface="Cambria Math" pitchFamily="18" charset="0"/>
                                      <a:cs typeface="Phetsarath OT" charset="0"/>
                                    </a:rPr>
                                    <m:t>07</m:t>
                                  </m:r>
                                  <m:r>
                                    <a:rPr lang="en-US" altLang="ja-JP" sz="1400" b="0" i="1">
                                      <a:latin typeface="Cambria Math" panose="02040503050406030204" pitchFamily="18" charset="0"/>
                                      <a:ea typeface="Cambria Math" pitchFamily="18" charset="0"/>
                                      <a:cs typeface="Phetsarath OT" charset="0"/>
                                    </a:rPr>
                                    <m:t>)</m:t>
                                  </m:r>
                                </m:e>
                                <m:sup>
                                  <m:r>
                                    <a:rPr lang="en-US" altLang="ja-JP" sz="1400" b="0" i="1">
                                      <a:latin typeface="Cambria Math" panose="02040503050406030204" pitchFamily="18" charset="0"/>
                                      <a:ea typeface="Cambria Math" pitchFamily="18" charset="0"/>
                                      <a:cs typeface="Phetsarath OT" charset="0"/>
                                    </a:rPr>
                                    <m:t>30</m:t>
                                  </m:r>
                                </m:sup>
                              </m:sSup>
                            </m:den>
                          </m:f>
                          <m:r>
                            <a:rPr lang="en-US" altLang="ja-JP" sz="1400" b="0" i="1">
                              <a:latin typeface="Cambria Math" pitchFamily="18" charset="0"/>
                              <a:ea typeface="Cambria Math" pitchFamily="18" charset="0"/>
                              <a:cs typeface="Phetsarath OT" charset="0"/>
                            </a:rPr>
                            <m:t>+</m:t>
                          </m:r>
                          <m:f>
                            <m:fPr>
                              <m:ctrlPr>
                                <a:rPr lang="en-US" altLang="ja-JP" sz="1400" b="0" i="1">
                                  <a:latin typeface="Cambria Math" panose="02040503050406030204" pitchFamily="18" charset="0"/>
                                  <a:ea typeface="Cambria Math" pitchFamily="18" charset="0"/>
                                  <a:cs typeface="Phetsarath OT" charset="0"/>
                                </a:rPr>
                              </m:ctrlPr>
                            </m:fPr>
                            <m:num>
                              <m:r>
                                <a:rPr lang="en-US" altLang="ja-JP" sz="1400" b="0" i="1">
                                  <a:latin typeface="Cambria Math" panose="02040503050406030204" pitchFamily="18" charset="0"/>
                                  <a:ea typeface="Cambria Math" pitchFamily="18" charset="0"/>
                                  <a:cs typeface="Phetsarath OT" charset="0"/>
                                </a:rPr>
                                <m:t>900</m:t>
                              </m:r>
                            </m:num>
                            <m:den>
                              <m:sSup>
                                <m:sSupPr>
                                  <m:ctrlPr>
                                    <a:rPr lang="en-US" altLang="ja-JP" sz="1400" b="0" i="1">
                                      <a:latin typeface="Cambria Math" panose="02040503050406030204" pitchFamily="18" charset="0"/>
                                      <a:ea typeface="Cambria Math" pitchFamily="18" charset="0"/>
                                      <a:cs typeface="Phetsarath OT" charset="0"/>
                                    </a:rPr>
                                  </m:ctrlPr>
                                </m:sSupPr>
                                <m:e>
                                  <m:r>
                                    <a:rPr lang="en-US" altLang="ja-JP" sz="1400" b="0" i="1">
                                      <a:latin typeface="Cambria Math" panose="02040503050406030204" pitchFamily="18" charset="0"/>
                                      <a:ea typeface="Cambria Math" pitchFamily="18" charset="0"/>
                                      <a:cs typeface="Phetsarath OT" charset="0"/>
                                    </a:rPr>
                                    <m:t>(</m:t>
                                  </m:r>
                                  <m:r>
                                    <a:rPr lang="en-US" altLang="ja-JP" sz="1400" b="0" i="1">
                                      <a:latin typeface="Cambria Math" panose="02040503050406030204" pitchFamily="18" charset="0"/>
                                      <a:ea typeface="Cambria Math" pitchFamily="18" charset="0"/>
                                      <a:cs typeface="Phetsarath OT" charset="0"/>
                                    </a:rPr>
                                    <m:t>1</m:t>
                                  </m:r>
                                  <m:r>
                                    <a:rPr lang="en-US" altLang="ja-JP" sz="1400" b="0" i="1">
                                      <a:latin typeface="Cambria Math" panose="02040503050406030204" pitchFamily="18" charset="0"/>
                                      <a:ea typeface="Cambria Math" pitchFamily="18" charset="0"/>
                                      <a:cs typeface="Phetsarath OT" charset="0"/>
                                    </a:rPr>
                                    <m:t>.</m:t>
                                  </m:r>
                                  <m:r>
                                    <a:rPr lang="en-US" altLang="ja-JP" sz="1400" b="0" i="1">
                                      <a:latin typeface="Cambria Math" panose="02040503050406030204" pitchFamily="18" charset="0"/>
                                      <a:ea typeface="Cambria Math" pitchFamily="18" charset="0"/>
                                      <a:cs typeface="Phetsarath OT" charset="0"/>
                                    </a:rPr>
                                    <m:t>07</m:t>
                                  </m:r>
                                  <m:r>
                                    <a:rPr lang="en-US" altLang="ja-JP" sz="1400" b="0" i="1">
                                      <a:latin typeface="Cambria Math" panose="02040503050406030204" pitchFamily="18" charset="0"/>
                                      <a:ea typeface="Cambria Math" pitchFamily="18" charset="0"/>
                                      <a:cs typeface="Phetsarath OT" charset="0"/>
                                    </a:rPr>
                                    <m:t>)</m:t>
                                  </m:r>
                                </m:e>
                                <m:sup>
                                  <m:r>
                                    <a:rPr lang="en-US" altLang="ja-JP" sz="1400" b="0" i="1">
                                      <a:latin typeface="Cambria Math" panose="02040503050406030204" pitchFamily="18" charset="0"/>
                                      <a:ea typeface="Cambria Math" pitchFamily="18" charset="0"/>
                                      <a:cs typeface="Phetsarath OT" charset="0"/>
                                    </a:rPr>
                                    <m:t>8</m:t>
                                  </m:r>
                                </m:sup>
                              </m:sSup>
                            </m:den>
                          </m:f>
                        </m:e>
                      </m:d>
                      <m:r>
                        <a:rPr lang="en-US" altLang="ja-JP" sz="1400" b="0" i="1">
                          <a:latin typeface="Cambria Math" pitchFamily="18" charset="0"/>
                          <a:ea typeface="Cambria Math" pitchFamily="18" charset="0"/>
                          <a:cs typeface="Phetsarath OT" charset="0"/>
                        </a:rPr>
                        <m:t>/</m:t>
                      </m:r>
                      <m:d>
                        <m:dPr>
                          <m:begChr m:val="["/>
                          <m:endChr m:val="]"/>
                          <m:ctrlPr>
                            <a:rPr lang="en-US" altLang="ja-JP" sz="1400" b="0" i="1">
                              <a:latin typeface="Cambria Math" panose="02040503050406030204" pitchFamily="18" charset="0"/>
                              <a:ea typeface="Cambria Math" pitchFamily="18" charset="0"/>
                              <a:cs typeface="Phetsarath OT" charset="0"/>
                            </a:rPr>
                          </m:ctrlPr>
                        </m:dPr>
                        <m:e>
                          <m:f>
                            <m:fPr>
                              <m:ctrlPr>
                                <a:rPr lang="en-US" altLang="ja-JP" sz="1400" b="0" i="1">
                                  <a:latin typeface="Cambria Math" panose="02040503050406030204" pitchFamily="18" charset="0"/>
                                  <a:ea typeface="Cambria Math" pitchFamily="18" charset="0"/>
                                  <a:cs typeface="Phetsarath OT" charset="0"/>
                                </a:rPr>
                              </m:ctrlPr>
                            </m:fPr>
                            <m:num>
                              <m:r>
                                <a:rPr lang="en-US" altLang="ja-JP" sz="1400" b="0" i="1">
                                  <a:latin typeface="Cambria Math" panose="02040503050406030204" pitchFamily="18" charset="0"/>
                                  <a:ea typeface="Cambria Math" pitchFamily="18" charset="0"/>
                                  <a:cs typeface="Phetsarath OT" charset="0"/>
                                </a:rPr>
                                <m:t>100</m:t>
                              </m:r>
                            </m:num>
                            <m:den>
                              <m:sSup>
                                <m:sSupPr>
                                  <m:ctrlPr>
                                    <a:rPr lang="en-US" altLang="ja-JP" sz="1400" b="0" i="1">
                                      <a:latin typeface="Cambria Math" panose="02040503050406030204" pitchFamily="18" charset="0"/>
                                      <a:ea typeface="Cambria Math" pitchFamily="18" charset="0"/>
                                      <a:cs typeface="Phetsarath OT" charset="0"/>
                                    </a:rPr>
                                  </m:ctrlPr>
                                </m:sSupPr>
                                <m:e>
                                  <m:d>
                                    <m:dPr>
                                      <m:ctrlPr>
                                        <a:rPr lang="en-US" altLang="ja-JP" sz="1400" b="0" i="1">
                                          <a:latin typeface="Cambria Math" panose="02040503050406030204" pitchFamily="18" charset="0"/>
                                          <a:ea typeface="Cambria Math" pitchFamily="18" charset="0"/>
                                          <a:cs typeface="Phetsarath OT" charset="0"/>
                                        </a:rPr>
                                      </m:ctrlPr>
                                    </m:dPr>
                                    <m:e>
                                      <m:r>
                                        <a:rPr lang="en-US" altLang="ja-JP" sz="1400" b="0" i="1">
                                          <a:latin typeface="Cambria Math" panose="02040503050406030204" pitchFamily="18" charset="0"/>
                                          <a:ea typeface="Cambria Math" pitchFamily="18" charset="0"/>
                                          <a:cs typeface="Phetsarath OT" charset="0"/>
                                        </a:rPr>
                                        <m:t>1</m:t>
                                      </m:r>
                                      <m:r>
                                        <a:rPr lang="en-US" altLang="ja-JP" sz="1400" b="0" i="1">
                                          <a:latin typeface="Cambria Math" panose="02040503050406030204" pitchFamily="18" charset="0"/>
                                          <a:ea typeface="Cambria Math" pitchFamily="18" charset="0"/>
                                          <a:cs typeface="Phetsarath OT" charset="0"/>
                                        </a:rPr>
                                        <m:t>.</m:t>
                                      </m:r>
                                      <m:r>
                                        <a:rPr lang="en-US" altLang="ja-JP" sz="1400" b="0" i="1">
                                          <a:latin typeface="Cambria Math" panose="02040503050406030204" pitchFamily="18" charset="0"/>
                                          <a:ea typeface="Cambria Math" pitchFamily="18" charset="0"/>
                                          <a:cs typeface="Phetsarath OT" charset="0"/>
                                        </a:rPr>
                                        <m:t>07</m:t>
                                      </m:r>
                                    </m:e>
                                  </m:d>
                                </m:e>
                                <m:sup>
                                  <m:r>
                                    <a:rPr lang="en-US" altLang="ja-JP" sz="1400" b="0" i="1">
                                      <a:latin typeface="Cambria Math" panose="02040503050406030204" pitchFamily="18" charset="0"/>
                                      <a:ea typeface="Cambria Math" pitchFamily="18" charset="0"/>
                                      <a:cs typeface="Phetsarath OT" charset="0"/>
                                    </a:rPr>
                                    <m:t>5</m:t>
                                  </m:r>
                                </m:sup>
                              </m:sSup>
                            </m:den>
                          </m:f>
                          <m:r>
                            <a:rPr lang="en-US" altLang="ja-JP" sz="1400" b="0" i="1" smtClean="0">
                              <a:latin typeface="Cambria Math" charset="0"/>
                              <a:ea typeface="Cambria Math" pitchFamily="18" charset="0"/>
                              <a:cs typeface="Phetsarath OT" charset="0"/>
                            </a:rPr>
                            <m:t>+</m:t>
                          </m:r>
                          <m:f>
                            <m:fPr>
                              <m:ctrlPr>
                                <a:rPr lang="en-US" altLang="ja-JP" sz="1400" i="1">
                                  <a:latin typeface="Cambria Math" panose="02040503050406030204" pitchFamily="18" charset="0"/>
                                  <a:ea typeface="Cambria Math" pitchFamily="18" charset="0"/>
                                  <a:cs typeface="Phetsarath OT" charset="0"/>
                                </a:rPr>
                              </m:ctrlPr>
                            </m:fPr>
                            <m:num>
                              <m:r>
                                <a:rPr lang="en-US" altLang="ja-JP" sz="1400" b="0" i="1" smtClean="0">
                                  <a:latin typeface="Cambria Math" pitchFamily="18" charset="0"/>
                                  <a:ea typeface="Cambria Math" pitchFamily="18" charset="0"/>
                                  <a:cs typeface="Phetsarath OT" charset="0"/>
                                </a:rPr>
                                <m:t>3</m:t>
                              </m:r>
                              <m:r>
                                <a:rPr lang="en-US" altLang="ja-JP" sz="1400" i="1">
                                  <a:latin typeface="Cambria Math" panose="02040503050406030204" pitchFamily="18" charset="0"/>
                                  <a:ea typeface="Cambria Math" pitchFamily="18" charset="0"/>
                                  <a:cs typeface="Phetsarath OT" charset="0"/>
                                </a:rPr>
                                <m:t>00</m:t>
                              </m:r>
                            </m:num>
                            <m:den>
                              <m:sSup>
                                <m:sSupPr>
                                  <m:ctrlPr>
                                    <a:rPr lang="en-US" altLang="ja-JP" sz="1400" i="1">
                                      <a:latin typeface="Cambria Math" panose="02040503050406030204" pitchFamily="18" charset="0"/>
                                      <a:ea typeface="Cambria Math" pitchFamily="18" charset="0"/>
                                      <a:cs typeface="Phetsarath OT" charset="0"/>
                                    </a:rPr>
                                  </m:ctrlPr>
                                </m:sSupPr>
                                <m:e>
                                  <m:d>
                                    <m:dPr>
                                      <m:ctrlPr>
                                        <a:rPr lang="en-US" altLang="ja-JP" sz="1400" i="1">
                                          <a:latin typeface="Cambria Math" panose="02040503050406030204" pitchFamily="18" charset="0"/>
                                          <a:ea typeface="Cambria Math" pitchFamily="18" charset="0"/>
                                          <a:cs typeface="Phetsarath OT" charset="0"/>
                                        </a:rPr>
                                      </m:ctrlPr>
                                    </m:dPr>
                                    <m:e>
                                      <m:r>
                                        <a:rPr lang="en-US" altLang="ja-JP" sz="1400" i="1">
                                          <a:latin typeface="Cambria Math" panose="02040503050406030204" pitchFamily="18" charset="0"/>
                                          <a:ea typeface="Cambria Math" pitchFamily="18" charset="0"/>
                                          <a:cs typeface="Phetsarath OT" charset="0"/>
                                        </a:rPr>
                                        <m:t>1</m:t>
                                      </m:r>
                                      <m:r>
                                        <a:rPr lang="en-US" altLang="ja-JP" sz="1400" i="1">
                                          <a:latin typeface="Cambria Math" panose="02040503050406030204" pitchFamily="18" charset="0"/>
                                          <a:ea typeface="Cambria Math" pitchFamily="18" charset="0"/>
                                          <a:cs typeface="Phetsarath OT" charset="0"/>
                                        </a:rPr>
                                        <m:t>.</m:t>
                                      </m:r>
                                      <m:r>
                                        <a:rPr lang="en-US" altLang="ja-JP" sz="1400" i="1">
                                          <a:latin typeface="Cambria Math" panose="02040503050406030204" pitchFamily="18" charset="0"/>
                                          <a:ea typeface="Cambria Math" pitchFamily="18" charset="0"/>
                                          <a:cs typeface="Phetsarath OT" charset="0"/>
                                        </a:rPr>
                                        <m:t>07</m:t>
                                      </m:r>
                                    </m:e>
                                  </m:d>
                                </m:e>
                                <m:sup>
                                  <m:r>
                                    <a:rPr lang="en-US" altLang="ja-JP" sz="1400" b="0" i="1" smtClean="0">
                                      <a:latin typeface="Cambria Math" panose="02040503050406030204" pitchFamily="18" charset="0"/>
                                      <a:ea typeface="Cambria Math" pitchFamily="18" charset="0"/>
                                      <a:cs typeface="Phetsarath OT" charset="0"/>
                                    </a:rPr>
                                    <m:t>0</m:t>
                                  </m:r>
                                </m:sup>
                              </m:sSup>
                            </m:den>
                          </m:f>
                        </m:e>
                      </m:d>
                      <m:r>
                        <a:rPr lang="en-US" altLang="ja-JP" sz="1400" b="0" i="1" smtClean="0">
                          <a:latin typeface="Cambria Math" pitchFamily="18" charset="0"/>
                          <a:ea typeface="Cambria Math" pitchFamily="18" charset="0"/>
                          <a:cs typeface="Phetsarath OT" charset="0"/>
                        </a:rPr>
                        <m:t>≈</m:t>
                      </m:r>
                      <m:r>
                        <a:rPr lang="en-US" altLang="ja-JP" sz="1400" b="0" i="1" smtClean="0">
                          <a:latin typeface="Cambria Math" pitchFamily="18" charset="0"/>
                          <a:ea typeface="Cambria Math" pitchFamily="18" charset="0"/>
                          <a:cs typeface="Phetsarath OT" charset="0"/>
                        </a:rPr>
                        <m:t>2</m:t>
                      </m:r>
                      <m:r>
                        <a:rPr lang="en-US" altLang="ja-JP" sz="1400" b="0" i="1" smtClean="0">
                          <a:latin typeface="Cambria Math" pitchFamily="18" charset="0"/>
                          <a:ea typeface="Cambria Math" pitchFamily="18" charset="0"/>
                          <a:cs typeface="Phetsarath OT" charset="0"/>
                        </a:rPr>
                        <m:t>.</m:t>
                      </m:r>
                      <m:r>
                        <a:rPr lang="en-US" altLang="ja-JP" sz="1400" b="0" i="1" smtClean="0">
                          <a:latin typeface="Cambria Math" pitchFamily="18" charset="0"/>
                          <a:ea typeface="Cambria Math" pitchFamily="18" charset="0"/>
                          <a:cs typeface="Phetsarath OT" charset="0"/>
                        </a:rPr>
                        <m:t>6</m:t>
                      </m:r>
                    </m:oMath>
                  </m:oMathPara>
                </a14:m>
                <a:endParaRPr lang="en-US" sz="1400" dirty="0">
                  <a:latin typeface="Cambria Math" pitchFamily="18" charset="0"/>
                  <a:ea typeface="Cambria Math" pitchFamily="18" charset="0"/>
                  <a:cs typeface="Phetsarath OT"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444217" y="4646029"/>
                <a:ext cx="6134284" cy="942822"/>
              </a:xfrm>
              <a:prstGeom prst="rect">
                <a:avLst/>
              </a:prstGeom>
              <a:blipFill rotWithShape="0">
                <a:blip r:embed="rId6"/>
                <a:stretch>
                  <a:fillRect/>
                </a:stretch>
              </a:blipFill>
              <a:ln>
                <a:solidFill>
                  <a:schemeClr val="accent6">
                    <a:lumMod val="50000"/>
                  </a:schemeClr>
                </a:solidFill>
              </a:ln>
            </p:spPr>
            <p:txBody>
              <a:bodyPr/>
              <a:lstStyle/>
              <a:p>
                <a:r>
                  <a:rPr lang="en-US">
                    <a:noFill/>
                  </a:rPr>
                  <a:t> </a:t>
                </a:r>
              </a:p>
            </p:txBody>
          </p:sp>
        </mc:Fallback>
      </mc:AlternateContent>
      <p:sp>
        <p:nvSpPr>
          <p:cNvPr id="16" name="Rectangle 15"/>
          <p:cNvSpPr/>
          <p:nvPr/>
        </p:nvSpPr>
        <p:spPr>
          <a:xfrm>
            <a:off x="3927175" y="4266717"/>
            <a:ext cx="5293437" cy="307777"/>
          </a:xfrm>
          <a:prstGeom prst="rect">
            <a:avLst/>
          </a:prstGeom>
        </p:spPr>
        <p:txBody>
          <a:bodyPr wrap="none">
            <a:spAutoFit/>
          </a:bodyPr>
          <a:lstStyle/>
          <a:p>
            <a:r>
              <a:rPr lang="en-US" sz="1400" dirty="0" err="1">
                <a:latin typeface="Phetsarath OT" charset="0"/>
                <a:cs typeface="Phetsarath OT" charset="0"/>
              </a:rPr>
              <a:t>ຊື່ງວ່າ</a:t>
            </a:r>
            <a:r>
              <a:rPr lang="en-US" sz="1400" dirty="0">
                <a:latin typeface="Phetsarath OT" charset="0"/>
                <a:cs typeface="Phetsarath OT" charset="0"/>
              </a:rPr>
              <a:t>: r=7%,C0=-$300, C0=-$ 100; C8=-$900; and R30=$7,700</a:t>
            </a:r>
            <a:endParaRPr lang="en-US" sz="1400" dirty="0"/>
          </a:p>
        </p:txBody>
      </p:sp>
    </p:spTree>
    <p:extLst>
      <p:ext uri="{BB962C8B-B14F-4D97-AF65-F5344CB8AC3E}">
        <p14:creationId xmlns:p14="http://schemas.microsoft.com/office/powerpoint/2010/main" val="119764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angle 5"/>
          <p:cNvSpPr txBox="1">
            <a:spLocks/>
          </p:cNvSpPr>
          <p:nvPr/>
        </p:nvSpPr>
        <p:spPr>
          <a:xfrm>
            <a:off x="2161416" y="1169213"/>
            <a:ext cx="9743037"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lvl="0"/>
            <a:r>
              <a:rPr lang="en-US" sz="2400" b="1" dirty="0" err="1">
                <a:solidFill>
                  <a:schemeClr val="accent5">
                    <a:lumMod val="50000"/>
                  </a:schemeClr>
                </a:solidFill>
                <a:latin typeface="Phetsarath OT" charset="0"/>
                <a:cs typeface="Phetsarath OT" charset="0"/>
              </a:rPr>
              <a:t>ອັດຕາຜົນຕອບແທນພາຍໃນ</a:t>
            </a:r>
            <a:r>
              <a:rPr lang="en-US" sz="2400" b="1" dirty="0">
                <a:solidFill>
                  <a:schemeClr val="accent5">
                    <a:lumMod val="50000"/>
                  </a:schemeClr>
                </a:solidFill>
                <a:latin typeface="Phetsarath OT" charset="0"/>
                <a:cs typeface="Phetsarath OT" charset="0"/>
              </a:rPr>
              <a:t> (IRR)</a:t>
            </a:r>
          </a:p>
        </p:txBody>
      </p:sp>
      <p:grpSp>
        <p:nvGrpSpPr>
          <p:cNvPr id="31" name="Group 30"/>
          <p:cNvGrpSpPr/>
          <p:nvPr/>
        </p:nvGrpSpPr>
        <p:grpSpPr>
          <a:xfrm>
            <a:off x="1718177" y="1132030"/>
            <a:ext cx="404793" cy="533962"/>
            <a:chOff x="5770331" y="1112579"/>
            <a:chExt cx="335168" cy="478633"/>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7"/>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3</a:t>
              </a:r>
            </a:p>
          </p:txBody>
        </p:sp>
      </p:grpSp>
      <p:sp>
        <p:nvSpPr>
          <p:cNvPr id="29"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344488" indent="-344488">
              <a:lnSpc>
                <a:spcPct val="100000"/>
              </a:lnSpc>
              <a:buFont typeface="+mj-lt"/>
              <a:buAutoNum type="arabicPeriod" startAt="3"/>
            </a:pPr>
            <a:r>
              <a:rPr lang="en-US" altLang="ko-KR" sz="2800" b="1" dirty="0" err="1">
                <a:solidFill>
                  <a:schemeClr val="accent5">
                    <a:lumMod val="50000"/>
                  </a:schemeClr>
                </a:solidFill>
                <a:latin typeface="Phetsarath OT" charset="0"/>
                <a:ea typeface="굴림" pitchFamily="50" charset="-127"/>
                <a:cs typeface="Phetsarath OT" charset="0"/>
              </a:rPr>
              <a:t>ຕົວຊີ້ວັດການລົງທືນ</a:t>
            </a:r>
            <a:endParaRPr lang="en-US" altLang="ko-KR" sz="2800" b="1" dirty="0">
              <a:solidFill>
                <a:schemeClr val="accent5">
                  <a:lumMod val="50000"/>
                </a:schemeClr>
              </a:solidFill>
              <a:latin typeface="Phetsarath OT" charset="0"/>
              <a:ea typeface="굴림" pitchFamily="50" charset="-127"/>
              <a:cs typeface="Phetsarath OT" charset="0"/>
            </a:endParaRPr>
          </a:p>
        </p:txBody>
      </p:sp>
      <p:grpSp>
        <p:nvGrpSpPr>
          <p:cNvPr id="7" name="Group 6"/>
          <p:cNvGrpSpPr/>
          <p:nvPr/>
        </p:nvGrpSpPr>
        <p:grpSpPr>
          <a:xfrm>
            <a:off x="1288257" y="2138710"/>
            <a:ext cx="8333663" cy="1435327"/>
            <a:chOff x="2212643" y="1586513"/>
            <a:chExt cx="8077812" cy="1561463"/>
          </a:xfrm>
        </p:grpSpPr>
        <p:grpSp>
          <p:nvGrpSpPr>
            <p:cNvPr id="8" name="Group 7"/>
            <p:cNvGrpSpPr/>
            <p:nvPr/>
          </p:nvGrpSpPr>
          <p:grpSpPr>
            <a:xfrm>
              <a:off x="4433746" y="1796228"/>
              <a:ext cx="5856709" cy="1202623"/>
              <a:chOff x="2759889" y="-25451"/>
              <a:chExt cx="5856709" cy="1202623"/>
            </a:xfrm>
          </p:grpSpPr>
          <p:sp>
            <p:nvSpPr>
              <p:cNvPr id="12" name="Snip and Round Single Corner Rectangle 53"/>
              <p:cNvSpPr/>
              <p:nvPr/>
            </p:nvSpPr>
            <p:spPr>
              <a:xfrm rot="5400000">
                <a:off x="5035485" y="-2168730"/>
                <a:ext cx="1202623" cy="5489181"/>
              </a:xfrm>
              <a:prstGeom prst="snip1Rect">
                <a:avLst/>
              </a:prstGeom>
              <a:solidFill>
                <a:schemeClr val="bg1">
                  <a:alpha val="90000"/>
                </a:schemeClr>
              </a:solidFill>
              <a:ln w="19050">
                <a:solidFill>
                  <a:srgbClr val="00B050">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Round Same Side Corner Rectangle 4"/>
              <p:cNvSpPr/>
              <p:nvPr/>
            </p:nvSpPr>
            <p:spPr>
              <a:xfrm>
                <a:off x="2759889" y="113433"/>
                <a:ext cx="5856709" cy="1031085"/>
              </a:xfrm>
              <a:prstGeom prst="round2Diag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5750" lvl="0" indent="-285750">
                  <a:buBlip>
                    <a:blip r:embed="rId3"/>
                  </a:buBlip>
                </a:pPr>
                <a:r>
                  <a:rPr lang="en-US" sz="1400" dirty="0">
                    <a:latin typeface="Phetsarath OT" charset="0"/>
                    <a:cs typeface="Phetsarath OT" charset="0"/>
                  </a:rPr>
                  <a:t>The discount rate which sets the </a:t>
                </a:r>
                <a:r>
                  <a:rPr lang="en-US" sz="1400" dirty="0">
                    <a:solidFill>
                      <a:srgbClr val="FF0000"/>
                    </a:solidFill>
                    <a:latin typeface="Phetsarath OT" charset="0"/>
                    <a:cs typeface="Phetsarath OT" charset="0"/>
                  </a:rPr>
                  <a:t>NPV of all cash flows equal to 0. </a:t>
                </a:r>
              </a:p>
              <a:p>
                <a:pPr marL="285750" lvl="0" indent="-285750">
                  <a:buBlip>
                    <a:blip r:embed="rId3"/>
                  </a:buBlip>
                </a:pPr>
                <a:r>
                  <a:rPr lang="en-US" sz="1400" dirty="0">
                    <a:solidFill>
                      <a:srgbClr val="FF0000"/>
                    </a:solidFill>
                    <a:latin typeface="Phetsarath OT" charset="0"/>
                    <a:cs typeface="Phetsarath OT" charset="0"/>
                  </a:rPr>
                  <a:t>IRR is unique </a:t>
                </a:r>
                <a:r>
                  <a:rPr lang="en-US" sz="1400" dirty="0">
                    <a:latin typeface="Phetsarath OT" charset="0"/>
                    <a:cs typeface="Phetsarath OT" charset="0"/>
                  </a:rPr>
                  <a:t>or internal to a project.</a:t>
                </a:r>
              </a:p>
              <a:p>
                <a:pPr marL="285750" lvl="0" indent="-285750">
                  <a:buBlip>
                    <a:blip r:embed="rId3"/>
                  </a:buBlip>
                </a:pPr>
                <a:r>
                  <a:rPr lang="en-US" sz="1400" dirty="0">
                    <a:latin typeface="Phetsarath OT" charset="0"/>
                    <a:cs typeface="Phetsarath OT" charset="0"/>
                  </a:rPr>
                  <a:t>It is the rate of  return earned on funds invested in a project.	</a:t>
                </a:r>
              </a:p>
            </p:txBody>
          </p:sp>
        </p:grpSp>
        <p:grpSp>
          <p:nvGrpSpPr>
            <p:cNvPr id="9" name="Group 8"/>
            <p:cNvGrpSpPr/>
            <p:nvPr/>
          </p:nvGrpSpPr>
          <p:grpSpPr>
            <a:xfrm>
              <a:off x="2212643" y="1586513"/>
              <a:ext cx="2800147" cy="1561463"/>
              <a:chOff x="520294" y="54404"/>
              <a:chExt cx="2885261" cy="1005654"/>
            </a:xfrm>
          </p:grpSpPr>
          <p:sp>
            <p:nvSpPr>
              <p:cNvPr id="10" name="Rounded Rectangle 51"/>
              <p:cNvSpPr/>
              <p:nvPr/>
            </p:nvSpPr>
            <p:spPr>
              <a:xfrm>
                <a:off x="743371" y="54404"/>
                <a:ext cx="2349768" cy="1002338"/>
              </a:xfrm>
              <a:prstGeom prst="donut">
                <a:avLst>
                  <a:gd name="adj" fmla="val 11401"/>
                </a:avLst>
              </a:prstGeom>
              <a:solidFill>
                <a:schemeClr val="accent6"/>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6"/>
              <p:cNvSpPr/>
              <p:nvPr/>
            </p:nvSpPr>
            <p:spPr>
              <a:xfrm>
                <a:off x="520294" y="54404"/>
                <a:ext cx="2885261" cy="1005654"/>
              </a:xfrm>
              <a:prstGeom prst="donu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53340" bIns="26670" numCol="1" spcCol="1270" anchor="ctr" anchorCtr="0">
                <a:noAutofit/>
              </a:bodyPr>
              <a:lstStyle/>
              <a:p>
                <a:pPr lvl="0" algn="ctr"/>
                <a:r>
                  <a:rPr lang="en-US" sz="1400" b="1" dirty="0" err="1">
                    <a:solidFill>
                      <a:srgbClr val="FF0000"/>
                    </a:solidFill>
                    <a:latin typeface="Phetsarath OT" charset="0"/>
                    <a:cs typeface="Phetsarath OT" charset="0"/>
                  </a:rPr>
                  <a:t>ອັດຕາຜົນຕອບແທນພາຍໃນ</a:t>
                </a:r>
                <a:r>
                  <a:rPr lang="en-US" sz="1400" b="1" dirty="0">
                    <a:solidFill>
                      <a:srgbClr val="FF0000"/>
                    </a:solidFill>
                    <a:latin typeface="Phetsarath OT" charset="0"/>
                    <a:cs typeface="Phetsarath OT" charset="0"/>
                  </a:rPr>
                  <a:t> (IRR)</a:t>
                </a:r>
              </a:p>
            </p:txBody>
          </p:sp>
        </p:grpSp>
      </p:grpSp>
      <p:sp>
        <p:nvSpPr>
          <p:cNvPr id="14" name="Plus 6"/>
          <p:cNvSpPr/>
          <p:nvPr/>
        </p:nvSpPr>
        <p:spPr>
          <a:xfrm>
            <a:off x="4891446" y="4622048"/>
            <a:ext cx="547881" cy="943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p:txBody>
      </p:sp>
      <p:grpSp>
        <p:nvGrpSpPr>
          <p:cNvPr id="15" name="Group 14"/>
          <p:cNvGrpSpPr/>
          <p:nvPr/>
        </p:nvGrpSpPr>
        <p:grpSpPr>
          <a:xfrm>
            <a:off x="4759470" y="3659761"/>
            <a:ext cx="3868073" cy="871090"/>
            <a:chOff x="413607" y="3883913"/>
            <a:chExt cx="2791914" cy="621677"/>
          </a:xfrm>
          <a:solidFill>
            <a:schemeClr val="bg1"/>
          </a:solidFill>
        </p:grpSpPr>
        <p:grpSp>
          <p:nvGrpSpPr>
            <p:cNvPr id="16" name="Group 15"/>
            <p:cNvGrpSpPr/>
            <p:nvPr/>
          </p:nvGrpSpPr>
          <p:grpSpPr>
            <a:xfrm>
              <a:off x="413607" y="3883913"/>
              <a:ext cx="2791914" cy="621677"/>
              <a:chOff x="1366" y="1803466"/>
              <a:chExt cx="1811734" cy="1811734"/>
            </a:xfrm>
            <a:grpFill/>
          </p:grpSpPr>
          <p:sp>
            <p:nvSpPr>
              <p:cNvPr id="18" name="Oval 49"/>
              <p:cNvSpPr/>
              <p:nvPr/>
            </p:nvSpPr>
            <p:spPr>
              <a:xfrm>
                <a:off x="1366" y="1803466"/>
                <a:ext cx="1811734" cy="1811734"/>
              </a:xfrm>
              <a:prstGeom prst="roundRect">
                <a:avLst/>
              </a:prstGeom>
              <a:grpFill/>
              <a:ln w="19050">
                <a:solidFill>
                  <a:schemeClr val="accent6">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4"/>
              <p:cNvSpPr/>
              <p:nvPr/>
            </p:nvSpPr>
            <p:spPr>
              <a:xfrm>
                <a:off x="266688" y="2068788"/>
                <a:ext cx="1281090" cy="1281090"/>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p>
            </p:txBody>
          </p:sp>
        </p:grpSp>
        <mc:AlternateContent xmlns:mc="http://schemas.openxmlformats.org/markup-compatibility/2006" xmlns:a14="http://schemas.microsoft.com/office/drawing/2010/main">
          <mc:Choice Requires="a14">
            <p:sp>
              <p:nvSpPr>
                <p:cNvPr id="17" name="TextBox 16"/>
                <p:cNvSpPr txBox="1"/>
                <p:nvPr/>
              </p:nvSpPr>
              <p:spPr>
                <a:xfrm>
                  <a:off x="486364" y="3943340"/>
                  <a:ext cx="2654156" cy="502823"/>
                </a:xfrm>
                <a:prstGeom prst="rect">
                  <a:avLst/>
                </a:prstGeom>
                <a:grp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r>
                          <a:rPr lang="en-US" altLang="ja-JP" sz="1400" i="1" smtClean="0">
                            <a:latin typeface="Cambria Math" panose="02040503050406030204" pitchFamily="18" charset="0"/>
                            <a:cs typeface="Phetsarath OT" charset="0"/>
                          </a:rPr>
                          <m:t>𝑁𝑃𝑉</m:t>
                        </m:r>
                        <m:r>
                          <a:rPr lang="en-US" altLang="ja-JP" sz="1400" b="0" i="1" smtClean="0">
                            <a:latin typeface="Cambria Math"/>
                            <a:cs typeface="Phetsarath OT" charset="0"/>
                          </a:rPr>
                          <m:t>=</m:t>
                        </m:r>
                        <m:r>
                          <a:rPr lang="en-US" altLang="ja-JP" sz="1400" b="0" i="1" smtClean="0">
                            <a:latin typeface="Cambria Math"/>
                            <a:cs typeface="Phetsarath OT" charset="0"/>
                          </a:rPr>
                          <m:t>0</m:t>
                        </m:r>
                        <m:r>
                          <a:rPr lang="en-US" altLang="ja-JP" sz="1400" b="0" i="1" smtClean="0">
                            <a:latin typeface="Cambria Math"/>
                            <a:ea typeface="Cambria Math"/>
                            <a:cs typeface="Phetsarath OT" charset="0"/>
                          </a:rPr>
                          <m:t>↔</m:t>
                        </m:r>
                        <m:r>
                          <a:rPr lang="en-US" altLang="ja-JP" sz="1400" b="0" i="1" smtClean="0">
                            <a:latin typeface="Cambria Math"/>
                            <a:cs typeface="Phetsarath OT" charset="0"/>
                          </a:rPr>
                          <m:t>0</m:t>
                        </m:r>
                        <m:r>
                          <a:rPr lang="en-US" altLang="ja-JP" sz="1400" i="1">
                            <a:latin typeface="Cambria Math" panose="02040503050406030204" pitchFamily="18" charset="0"/>
                            <a:cs typeface="Phetsarath OT" charset="0"/>
                          </a:rPr>
                          <m:t>=</m:t>
                        </m:r>
                        <m:nary>
                          <m:naryPr>
                            <m:chr m:val="∑"/>
                            <m:ctrlPr>
                              <a:rPr lang="en-US" altLang="ja-JP" sz="1400" i="1">
                                <a:latin typeface="Cambria Math" panose="02040503050406030204" pitchFamily="18" charset="0"/>
                                <a:cs typeface="Phetsarath OT" charset="0"/>
                              </a:rPr>
                            </m:ctrlPr>
                          </m:naryPr>
                          <m:sub>
                            <m:r>
                              <m:rPr>
                                <m:brk m:alnAt="23"/>
                              </m:rPr>
                              <a:rPr lang="en-US" altLang="ja-JP" sz="1400" i="1">
                                <a:latin typeface="Cambria Math" panose="02040503050406030204" pitchFamily="18" charset="0"/>
                                <a:cs typeface="Phetsarath OT" charset="0"/>
                              </a:rPr>
                              <m:t>𝑦</m:t>
                            </m:r>
                            <m:r>
                              <a:rPr lang="en-US" altLang="ja-JP" sz="1400" i="1">
                                <a:latin typeface="Cambria Math" panose="02040503050406030204" pitchFamily="18" charset="0"/>
                                <a:cs typeface="Phetsarath OT" charset="0"/>
                              </a:rPr>
                              <m:t>=</m:t>
                            </m:r>
                            <m:r>
                              <a:rPr lang="en-US" altLang="ja-JP" sz="1400" i="1">
                                <a:latin typeface="Cambria Math" panose="02040503050406030204" pitchFamily="18" charset="0"/>
                                <a:cs typeface="Phetsarath OT" charset="0"/>
                              </a:rPr>
                              <m:t>0</m:t>
                            </m:r>
                          </m:sub>
                          <m:sup>
                            <m:r>
                              <a:rPr lang="en-US" altLang="ja-JP" sz="1400" i="1">
                                <a:latin typeface="Cambria Math" panose="02040503050406030204" pitchFamily="18" charset="0"/>
                                <a:cs typeface="Phetsarath OT" charset="0"/>
                              </a:rPr>
                              <m:t>𝑛</m:t>
                            </m:r>
                          </m:sup>
                          <m:e>
                            <m:d>
                              <m:dPr>
                                <m:begChr m:val="["/>
                                <m:endChr m:val="]"/>
                                <m:ctrlPr>
                                  <a:rPr lang="en-US" altLang="ja-JP" sz="1400" i="1">
                                    <a:latin typeface="Cambria Math" panose="02040503050406030204" pitchFamily="18" charset="0"/>
                                    <a:cs typeface="Phetsarath OT" charset="0"/>
                                  </a:rPr>
                                </m:ctrlPr>
                              </m:dPr>
                              <m:e>
                                <m:f>
                                  <m:fPr>
                                    <m:ctrlPr>
                                      <a:rPr lang="en-US" altLang="ja-JP" sz="1400" i="1">
                                        <a:latin typeface="Cambria Math" panose="02040503050406030204" pitchFamily="18" charset="0"/>
                                        <a:cs typeface="Phetsarath OT" charset="0"/>
                                      </a:rPr>
                                    </m:ctrlPr>
                                  </m:fPr>
                                  <m:num>
                                    <m:sSub>
                                      <m:sSubPr>
                                        <m:ctrlPr>
                                          <a:rPr lang="en-US" altLang="ja-JP" sz="1400" i="1">
                                            <a:latin typeface="Cambria Math" panose="02040503050406030204" pitchFamily="18" charset="0"/>
                                            <a:cs typeface="Phetsarath OT" charset="0"/>
                                          </a:rPr>
                                        </m:ctrlPr>
                                      </m:sSubPr>
                                      <m:e>
                                        <m:r>
                                          <a:rPr lang="en-US" altLang="ja-JP" sz="1400" i="1">
                                            <a:latin typeface="Cambria Math" panose="02040503050406030204" pitchFamily="18" charset="0"/>
                                            <a:cs typeface="Phetsarath OT" charset="0"/>
                                          </a:rPr>
                                          <m:t>𝑅</m:t>
                                        </m:r>
                                      </m:e>
                                      <m:sub>
                                        <m:r>
                                          <a:rPr lang="en-US" altLang="ja-JP" sz="1400" i="1">
                                            <a:latin typeface="Cambria Math" panose="02040503050406030204" pitchFamily="18" charset="0"/>
                                            <a:cs typeface="Phetsarath OT" charset="0"/>
                                          </a:rPr>
                                          <m:t>𝑦</m:t>
                                        </m:r>
                                      </m:sub>
                                    </m:sSub>
                                  </m:num>
                                  <m:den>
                                    <m:sSup>
                                      <m:sSupPr>
                                        <m:ctrlPr>
                                          <a:rPr lang="en-US" altLang="ja-JP" sz="1400" i="1">
                                            <a:latin typeface="Cambria Math" panose="02040503050406030204" pitchFamily="18" charset="0"/>
                                            <a:cs typeface="Phetsarath OT" charset="0"/>
                                          </a:rPr>
                                        </m:ctrlPr>
                                      </m:sSupPr>
                                      <m:e>
                                        <m:r>
                                          <a:rPr lang="en-US" altLang="ja-JP" sz="1400" i="1">
                                            <a:latin typeface="Cambria Math" panose="02040503050406030204" pitchFamily="18" charset="0"/>
                                            <a:cs typeface="Phetsarath OT" charset="0"/>
                                          </a:rPr>
                                          <m:t>(</m:t>
                                        </m:r>
                                        <m:r>
                                          <a:rPr lang="en-US" altLang="ja-JP" sz="1400" i="1">
                                            <a:latin typeface="Cambria Math" panose="02040503050406030204" pitchFamily="18" charset="0"/>
                                            <a:cs typeface="Phetsarath OT" charset="0"/>
                                          </a:rPr>
                                          <m:t>1</m:t>
                                        </m:r>
                                        <m:r>
                                          <a:rPr lang="en-US" altLang="ja-JP" sz="1400" i="1">
                                            <a:latin typeface="Cambria Math" panose="02040503050406030204" pitchFamily="18" charset="0"/>
                                            <a:cs typeface="Phetsarath OT" charset="0"/>
                                          </a:rPr>
                                          <m:t>+</m:t>
                                        </m:r>
                                        <m:r>
                                          <a:rPr lang="en-US" altLang="ja-JP" sz="1400" i="1">
                                            <a:latin typeface="Cambria Math" panose="02040503050406030204" pitchFamily="18" charset="0"/>
                                            <a:cs typeface="Phetsarath OT" charset="0"/>
                                          </a:rPr>
                                          <m:t>𝑟</m:t>
                                        </m:r>
                                        <m:r>
                                          <a:rPr lang="en-US" altLang="ja-JP" sz="1400" i="1">
                                            <a:latin typeface="Cambria Math" panose="02040503050406030204" pitchFamily="18" charset="0"/>
                                            <a:cs typeface="Phetsarath OT" charset="0"/>
                                          </a:rPr>
                                          <m:t>)</m:t>
                                        </m:r>
                                      </m:e>
                                      <m:sup>
                                        <m:r>
                                          <a:rPr lang="en-US" altLang="ja-JP" sz="1400" i="1">
                                            <a:latin typeface="Cambria Math" panose="02040503050406030204" pitchFamily="18" charset="0"/>
                                            <a:cs typeface="Phetsarath OT" charset="0"/>
                                          </a:rPr>
                                          <m:t>𝑦</m:t>
                                        </m:r>
                                      </m:sup>
                                    </m:sSup>
                                  </m:den>
                                </m:f>
                                <m:r>
                                  <a:rPr lang="en-US" altLang="ja-JP" sz="1400" i="1">
                                    <a:latin typeface="Cambria Math" panose="02040503050406030204" pitchFamily="18" charset="0"/>
                                    <a:cs typeface="Phetsarath OT" charset="0"/>
                                  </a:rPr>
                                  <m:t>−</m:t>
                                </m:r>
                                <m:f>
                                  <m:fPr>
                                    <m:ctrlPr>
                                      <a:rPr lang="en-US" altLang="ja-JP" sz="1400" i="1">
                                        <a:latin typeface="Cambria Math" panose="02040503050406030204" pitchFamily="18" charset="0"/>
                                        <a:cs typeface="Phetsarath OT" charset="0"/>
                                      </a:rPr>
                                    </m:ctrlPr>
                                  </m:fPr>
                                  <m:num>
                                    <m:sSub>
                                      <m:sSubPr>
                                        <m:ctrlPr>
                                          <a:rPr lang="en-US" altLang="ja-JP" sz="1400" i="1">
                                            <a:latin typeface="Cambria Math" panose="02040503050406030204" pitchFamily="18" charset="0"/>
                                            <a:cs typeface="Phetsarath OT" charset="0"/>
                                          </a:rPr>
                                        </m:ctrlPr>
                                      </m:sSubPr>
                                      <m:e>
                                        <m:r>
                                          <a:rPr lang="en-US" altLang="ja-JP" sz="1400" i="1">
                                            <a:latin typeface="Cambria Math" panose="02040503050406030204" pitchFamily="18" charset="0"/>
                                            <a:cs typeface="Phetsarath OT" charset="0"/>
                                          </a:rPr>
                                          <m:t>𝐶</m:t>
                                        </m:r>
                                      </m:e>
                                      <m:sub>
                                        <m:r>
                                          <a:rPr lang="en-US" altLang="ja-JP" sz="1400" i="1">
                                            <a:latin typeface="Cambria Math" panose="02040503050406030204" pitchFamily="18" charset="0"/>
                                            <a:cs typeface="Phetsarath OT" charset="0"/>
                                          </a:rPr>
                                          <m:t>𝑦</m:t>
                                        </m:r>
                                      </m:sub>
                                    </m:sSub>
                                  </m:num>
                                  <m:den>
                                    <m:sSup>
                                      <m:sSupPr>
                                        <m:ctrlPr>
                                          <a:rPr lang="en-US" altLang="ja-JP" sz="1400" i="1">
                                            <a:latin typeface="Cambria Math" panose="02040503050406030204" pitchFamily="18" charset="0"/>
                                            <a:cs typeface="Phetsarath OT" charset="0"/>
                                          </a:rPr>
                                        </m:ctrlPr>
                                      </m:sSupPr>
                                      <m:e>
                                        <m:r>
                                          <a:rPr lang="en-US" altLang="ja-JP" sz="1400" i="1">
                                            <a:latin typeface="Cambria Math" panose="02040503050406030204" pitchFamily="18" charset="0"/>
                                            <a:cs typeface="Phetsarath OT" charset="0"/>
                                          </a:rPr>
                                          <m:t>(</m:t>
                                        </m:r>
                                        <m:r>
                                          <a:rPr lang="en-US" altLang="ja-JP" sz="1400" i="1">
                                            <a:latin typeface="Cambria Math" panose="02040503050406030204" pitchFamily="18" charset="0"/>
                                            <a:cs typeface="Phetsarath OT" charset="0"/>
                                          </a:rPr>
                                          <m:t>1</m:t>
                                        </m:r>
                                        <m:r>
                                          <a:rPr lang="en-US" altLang="ja-JP" sz="1400" i="1">
                                            <a:latin typeface="Cambria Math" panose="02040503050406030204" pitchFamily="18" charset="0"/>
                                            <a:cs typeface="Phetsarath OT" charset="0"/>
                                          </a:rPr>
                                          <m:t>+</m:t>
                                        </m:r>
                                        <m:r>
                                          <a:rPr lang="en-US" altLang="ja-JP" sz="1400" i="1">
                                            <a:latin typeface="Cambria Math" panose="02040503050406030204" pitchFamily="18" charset="0"/>
                                            <a:cs typeface="Phetsarath OT" charset="0"/>
                                          </a:rPr>
                                          <m:t>𝑟</m:t>
                                        </m:r>
                                        <m:r>
                                          <a:rPr lang="en-US" altLang="ja-JP" sz="1400" i="1">
                                            <a:latin typeface="Cambria Math" panose="02040503050406030204" pitchFamily="18" charset="0"/>
                                            <a:cs typeface="Phetsarath OT" charset="0"/>
                                          </a:rPr>
                                          <m:t>)</m:t>
                                        </m:r>
                                      </m:e>
                                      <m:sup>
                                        <m:r>
                                          <a:rPr lang="en-US" altLang="ja-JP" sz="1400" i="1">
                                            <a:latin typeface="Cambria Math" panose="02040503050406030204" pitchFamily="18" charset="0"/>
                                            <a:cs typeface="Phetsarath OT" charset="0"/>
                                          </a:rPr>
                                          <m:t>𝑦</m:t>
                                        </m:r>
                                      </m:sup>
                                    </m:sSup>
                                  </m:den>
                                </m:f>
                              </m:e>
                            </m:d>
                          </m:e>
                        </m:nary>
                      </m:oMath>
                    </m:oMathPara>
                  </a14:m>
                  <a:endParaRPr lang="en-US" altLang="ja-JP" sz="1400" dirty="0">
                    <a:latin typeface="Phetsarath OT" charset="0"/>
                    <a:cs typeface="Phetsarath OT"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486364" y="3943340"/>
                  <a:ext cx="2654156" cy="502823"/>
                </a:xfrm>
                <a:prstGeom prst="rect">
                  <a:avLst/>
                </a:prstGeom>
                <a:blipFill rotWithShape="0">
                  <a:blip r:embed="rId4"/>
                  <a:stretch>
                    <a:fillRect/>
                  </a:stretch>
                </a:blipFill>
              </p:spPr>
              <p:txBody>
                <a:bodyPr/>
                <a:lstStyle/>
                <a:p>
                  <a:r>
                    <a:rPr lang="en-US">
                      <a:noFill/>
                    </a:rPr>
                    <a:t> </a:t>
                  </a:r>
                </a:p>
              </p:txBody>
            </p:sp>
          </mc:Fallback>
        </mc:AlternateContent>
      </p:grpSp>
      <p:grpSp>
        <p:nvGrpSpPr>
          <p:cNvPr id="20" name="Group 19"/>
          <p:cNvGrpSpPr/>
          <p:nvPr/>
        </p:nvGrpSpPr>
        <p:grpSpPr>
          <a:xfrm>
            <a:off x="3428825" y="3500864"/>
            <a:ext cx="1278760" cy="530635"/>
            <a:chOff x="413607" y="3883913"/>
            <a:chExt cx="2791914" cy="621677"/>
          </a:xfrm>
          <a:solidFill>
            <a:schemeClr val="bg1"/>
          </a:solidFill>
        </p:grpSpPr>
        <p:grpSp>
          <p:nvGrpSpPr>
            <p:cNvPr id="21" name="Group 20"/>
            <p:cNvGrpSpPr/>
            <p:nvPr/>
          </p:nvGrpSpPr>
          <p:grpSpPr>
            <a:xfrm>
              <a:off x="413607" y="3883913"/>
              <a:ext cx="2791914" cy="621677"/>
              <a:chOff x="1366" y="1803466"/>
              <a:chExt cx="1811734" cy="1811734"/>
            </a:xfrm>
            <a:grpFill/>
          </p:grpSpPr>
          <p:sp>
            <p:nvSpPr>
              <p:cNvPr id="23" name="Oval 49"/>
              <p:cNvSpPr/>
              <p:nvPr/>
            </p:nvSpPr>
            <p:spPr>
              <a:xfrm>
                <a:off x="1366" y="1803466"/>
                <a:ext cx="1811734" cy="1811734"/>
              </a:xfrm>
              <a:prstGeom prst="roundRect">
                <a:avLst/>
              </a:prstGeom>
              <a:grpFill/>
              <a:ln w="9525">
                <a:solidFill>
                  <a:schemeClr val="accent6">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Oval 4"/>
              <p:cNvSpPr/>
              <p:nvPr/>
            </p:nvSpPr>
            <p:spPr>
              <a:xfrm>
                <a:off x="266688" y="2068788"/>
                <a:ext cx="1281090" cy="1281090"/>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p>
            </p:txBody>
          </p:sp>
        </p:grpSp>
        <mc:AlternateContent xmlns:mc="http://schemas.openxmlformats.org/markup-compatibility/2006" xmlns:a14="http://schemas.microsoft.com/office/drawing/2010/main">
          <mc:Choice Requires="a14">
            <p:sp>
              <p:nvSpPr>
                <p:cNvPr id="22" name="TextBox 21"/>
                <p:cNvSpPr txBox="1"/>
                <p:nvPr/>
              </p:nvSpPr>
              <p:spPr>
                <a:xfrm>
                  <a:off x="455616" y="4024515"/>
                  <a:ext cx="2654157" cy="377109"/>
                </a:xfrm>
                <a:prstGeom prst="rect">
                  <a:avLst/>
                </a:prstGeom>
                <a:grp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0" smtClean="0">
                            <a:latin typeface="Cambria Math" charset="0"/>
                          </a:rPr>
                          <m:t>ສູດ</m:t>
                        </m:r>
                        <m:r>
                          <a:rPr lang="en-US" sz="1400" b="0" i="0" smtClean="0">
                            <a:latin typeface="Cambria Math"/>
                          </a:rPr>
                          <m:t>:</m:t>
                        </m:r>
                      </m:oMath>
                    </m:oMathPara>
                  </a14:m>
                  <a:endParaRPr lang="en-US" sz="1400" dirty="0">
                    <a:latin typeface="Phetsarath OT" charset="0"/>
                    <a:cs typeface="Phetsarath OT"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55616" y="4024515"/>
                  <a:ext cx="2654157" cy="377109"/>
                </a:xfrm>
                <a:prstGeom prst="rect">
                  <a:avLst/>
                </a:prstGeom>
                <a:blipFill rotWithShape="0">
                  <a:blip r:embed="rId5"/>
                  <a:stretch>
                    <a:fillRect b="-9434"/>
                  </a:stretch>
                </a:blipFill>
                <a:ln>
                  <a:noFill/>
                </a:ln>
              </p:spPr>
              <p:txBody>
                <a:bodyPr/>
                <a:lstStyle/>
                <a:p>
                  <a:r>
                    <a:rPr lang="en-US">
                      <a:noFill/>
                    </a:rPr>
                    <a:t> </a:t>
                  </a:r>
                </a:p>
              </p:txBody>
            </p:sp>
          </mc:Fallback>
        </mc:AlternateContent>
      </p:grpSp>
      <p:sp>
        <p:nvSpPr>
          <p:cNvPr id="25" name="TextBox 24"/>
          <p:cNvSpPr txBox="1"/>
          <p:nvPr/>
        </p:nvSpPr>
        <p:spPr>
          <a:xfrm>
            <a:off x="4315342" y="4047323"/>
            <a:ext cx="405290" cy="276999"/>
          </a:xfrm>
          <a:prstGeom prst="rect">
            <a:avLst/>
          </a:prstGeom>
          <a:noFill/>
        </p:spPr>
        <p:txBody>
          <a:bodyPr wrap="square" rtlCol="0">
            <a:spAutoFit/>
          </a:bodyPr>
          <a:lstStyle/>
          <a:p>
            <a:r>
              <a:rPr lang="en-US" sz="1200" dirty="0">
                <a:solidFill>
                  <a:srgbClr val="FF0000"/>
                </a:solidFill>
              </a:rPr>
              <a:t>#4</a:t>
            </a:r>
            <a:endParaRPr lang="th-TH" sz="1200" dirty="0">
              <a:solidFill>
                <a:srgbClr val="FF0000"/>
              </a:solidFill>
            </a:endParaRPr>
          </a:p>
        </p:txBody>
      </p:sp>
      <p:sp>
        <p:nvSpPr>
          <p:cNvPr id="27" name="Text Box 8"/>
          <p:cNvSpPr txBox="1">
            <a:spLocks noChangeArrowheads="1"/>
          </p:cNvSpPr>
          <p:nvPr/>
        </p:nvSpPr>
        <p:spPr bwMode="auto">
          <a:xfrm>
            <a:off x="8731188" y="3953790"/>
            <a:ext cx="771896" cy="307777"/>
          </a:xfrm>
          <a:prstGeom prst="rect">
            <a:avLst/>
          </a:prstGeom>
          <a:noFill/>
          <a:ln w="9525">
            <a:noFill/>
            <a:miter lim="800000"/>
            <a:headEnd/>
            <a:tailEnd/>
          </a:ln>
        </p:spPr>
        <p:txBody>
          <a:bodyPr wrap="square">
            <a:spAutoFit/>
          </a:bodyPr>
          <a:lstStyle/>
          <a:p>
            <a:pPr lvl="0"/>
            <a:r>
              <a:rPr kumimoji="0" lang="en-US" sz="1400" b="0" dirty="0">
                <a:latin typeface="Phetsarath OT" charset="0"/>
                <a:cs typeface="Phetsarath OT" charset="0"/>
              </a:rPr>
              <a:t>6.6</a:t>
            </a:r>
          </a:p>
        </p:txBody>
      </p:sp>
      <p:grpSp>
        <p:nvGrpSpPr>
          <p:cNvPr id="28" name="Group 27"/>
          <p:cNvGrpSpPr/>
          <p:nvPr/>
        </p:nvGrpSpPr>
        <p:grpSpPr>
          <a:xfrm>
            <a:off x="5756749" y="4721137"/>
            <a:ext cx="3990353" cy="631379"/>
            <a:chOff x="6273343" y="4021633"/>
            <a:chExt cx="3990353" cy="631379"/>
          </a:xfrm>
        </p:grpSpPr>
        <p:sp>
          <p:nvSpPr>
            <p:cNvPr id="30" name="Up Arrow 29"/>
            <p:cNvSpPr/>
            <p:nvPr/>
          </p:nvSpPr>
          <p:spPr>
            <a:xfrm rot="10800000">
              <a:off x="6273343" y="4129039"/>
              <a:ext cx="494463" cy="523973"/>
            </a:xfrm>
            <a:prstGeom prst="upArrow">
              <a:avLst/>
            </a:prstGeom>
            <a:solidFill>
              <a:schemeClr val="accent2">
                <a:lumMod val="75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Rectangle 32"/>
            <p:cNvSpPr/>
            <p:nvPr/>
          </p:nvSpPr>
          <p:spPr>
            <a:xfrm>
              <a:off x="6645398" y="4021633"/>
              <a:ext cx="3618298" cy="307777"/>
            </a:xfrm>
            <a:prstGeom prst="rect">
              <a:avLst/>
            </a:prstGeom>
            <a:solidFill>
              <a:schemeClr val="bg1"/>
            </a:solidFill>
            <a:ln>
              <a:solidFill>
                <a:schemeClr val="accent6">
                  <a:lumMod val="50000"/>
                </a:schemeClr>
              </a:solidFill>
            </a:ln>
          </p:spPr>
          <p:txBody>
            <a:bodyPr wrap="none">
              <a:spAutoFit/>
            </a:bodyPr>
            <a:lstStyle/>
            <a:p>
              <a:r>
                <a:rPr lang="en-US" altLang="en-US" sz="1400" i="1" dirty="0" err="1">
                  <a:latin typeface="Phetsarath OT" charset="0"/>
                  <a:cs typeface="Phetsarath OT" charset="0"/>
                </a:rPr>
                <a:t>ຖ້າວ່າ</a:t>
              </a:r>
              <a:r>
                <a:rPr lang="en-US" altLang="en-US" sz="1400" i="1" dirty="0">
                  <a:latin typeface="Phetsarath OT" charset="0"/>
                  <a:cs typeface="Phetsarath OT" charset="0"/>
                </a:rPr>
                <a:t> IRR &lt; </a:t>
              </a:r>
              <a:r>
                <a:rPr lang="en-US" altLang="en-US" sz="1400" i="1" dirty="0" err="1">
                  <a:latin typeface="Phetsarath OT" charset="0"/>
                  <a:cs typeface="Phetsarath OT" charset="0"/>
                </a:rPr>
                <a:t>ລາຍຈ່າຍຂອງຕົ້ນທືນ</a:t>
              </a:r>
              <a:r>
                <a:rPr lang="en-US" altLang="en-US" sz="1400" i="1" dirty="0">
                  <a:latin typeface="Phetsarath OT" charset="0"/>
                  <a:cs typeface="Phetsarath OT" charset="0"/>
                </a:rPr>
                <a:t>, </a:t>
              </a:r>
              <a:r>
                <a:rPr lang="en-US" altLang="en-US" sz="1400" i="1" dirty="0" err="1">
                  <a:solidFill>
                    <a:srgbClr val="FF0000"/>
                  </a:solidFill>
                  <a:latin typeface="Phetsarath OT" charset="0"/>
                  <a:cs typeface="Phetsarath OT" charset="0"/>
                </a:rPr>
                <a:t>ປະຕິເສດໂຄງການ</a:t>
              </a:r>
              <a:endParaRPr lang="en-US" sz="1400" dirty="0">
                <a:solidFill>
                  <a:srgbClr val="FF0000"/>
                </a:solidFill>
              </a:endParaRPr>
            </a:p>
          </p:txBody>
        </p:sp>
      </p:grpSp>
      <p:grpSp>
        <p:nvGrpSpPr>
          <p:cNvPr id="35" name="Group 34"/>
          <p:cNvGrpSpPr/>
          <p:nvPr/>
        </p:nvGrpSpPr>
        <p:grpSpPr>
          <a:xfrm>
            <a:off x="1296945" y="4408079"/>
            <a:ext cx="3941151" cy="615900"/>
            <a:chOff x="2468918" y="3716392"/>
            <a:chExt cx="3941151" cy="615900"/>
          </a:xfrm>
        </p:grpSpPr>
        <p:sp>
          <p:nvSpPr>
            <p:cNvPr id="36" name="Rectangle 35"/>
            <p:cNvSpPr/>
            <p:nvPr/>
          </p:nvSpPr>
          <p:spPr>
            <a:xfrm>
              <a:off x="2817419" y="4024515"/>
              <a:ext cx="3592650" cy="307777"/>
            </a:xfrm>
            <a:prstGeom prst="rect">
              <a:avLst/>
            </a:prstGeom>
            <a:solidFill>
              <a:schemeClr val="bg1"/>
            </a:solidFill>
            <a:ln>
              <a:solidFill>
                <a:schemeClr val="accent6">
                  <a:lumMod val="50000"/>
                </a:schemeClr>
              </a:solidFill>
            </a:ln>
          </p:spPr>
          <p:txBody>
            <a:bodyPr wrap="none">
              <a:spAutoFit/>
            </a:bodyPr>
            <a:lstStyle/>
            <a:p>
              <a:r>
                <a:rPr lang="en-US" altLang="en-US" sz="1400" i="1" dirty="0" err="1">
                  <a:latin typeface="Phetsarath OT" charset="0"/>
                  <a:cs typeface="Phetsarath OT" charset="0"/>
                </a:rPr>
                <a:t>ຖ້າວ່າ</a:t>
              </a:r>
              <a:r>
                <a:rPr lang="en-US" altLang="en-US" sz="1400" i="1" dirty="0">
                  <a:latin typeface="Phetsarath OT" charset="0"/>
                  <a:cs typeface="Phetsarath OT" charset="0"/>
                </a:rPr>
                <a:t> IRR &gt; </a:t>
              </a:r>
              <a:r>
                <a:rPr lang="en-US" altLang="en-US" sz="1400" i="1" dirty="0" err="1">
                  <a:latin typeface="Phetsarath OT" charset="0"/>
                  <a:cs typeface="Phetsarath OT" charset="0"/>
                </a:rPr>
                <a:t>ລາຍຈ່າຍຂອງຕົ້ນທືນ</a:t>
              </a:r>
              <a:r>
                <a:rPr lang="en-US" altLang="en-US" sz="1400" i="1" dirty="0">
                  <a:latin typeface="Phetsarath OT" charset="0"/>
                  <a:cs typeface="Phetsarath OT" charset="0"/>
                </a:rPr>
                <a:t>, </a:t>
              </a:r>
              <a:r>
                <a:rPr lang="en-US" altLang="en-US" sz="1400" i="1" dirty="0" err="1">
                  <a:solidFill>
                    <a:srgbClr val="FF0000"/>
                  </a:solidFill>
                  <a:latin typeface="Phetsarath OT" charset="0"/>
                  <a:cs typeface="Phetsarath OT" charset="0"/>
                </a:rPr>
                <a:t>ຍອມຮັບໂຄງການ</a:t>
              </a:r>
              <a:endParaRPr lang="en-US" sz="1400" dirty="0">
                <a:solidFill>
                  <a:srgbClr val="FF0000"/>
                </a:solidFill>
              </a:endParaRPr>
            </a:p>
          </p:txBody>
        </p:sp>
        <p:sp>
          <p:nvSpPr>
            <p:cNvPr id="37" name="Up Arrow 36"/>
            <p:cNvSpPr/>
            <p:nvPr/>
          </p:nvSpPr>
          <p:spPr>
            <a:xfrm>
              <a:off x="2468918" y="3716392"/>
              <a:ext cx="445855" cy="523973"/>
            </a:xfrm>
            <a:prstGeom prst="upArrow">
              <a:avLst/>
            </a:prstGeom>
            <a:solidFill>
              <a:schemeClr val="accent2">
                <a:lumMod val="75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8" name="Rectangle 37"/>
          <p:cNvSpPr/>
          <p:nvPr/>
        </p:nvSpPr>
        <p:spPr>
          <a:xfrm>
            <a:off x="2213238" y="5352517"/>
            <a:ext cx="6096000" cy="707886"/>
          </a:xfrm>
          <a:prstGeom prst="rect">
            <a:avLst/>
          </a:prstGeom>
        </p:spPr>
        <p:txBody>
          <a:bodyPr>
            <a:spAutoFit/>
          </a:bodyPr>
          <a:lstStyle/>
          <a:p>
            <a:pPr lvl="0"/>
            <a:r>
              <a:rPr lang="en-US" sz="2000" dirty="0">
                <a:latin typeface="Phetsarath OT" charset="0"/>
                <a:cs typeface="Phetsarath OT" charset="0"/>
              </a:rPr>
              <a:t>“These criteria guarantee that </a:t>
            </a:r>
            <a:r>
              <a:rPr lang="en-US" sz="2000" dirty="0">
                <a:solidFill>
                  <a:srgbClr val="FF0000"/>
                </a:solidFill>
                <a:latin typeface="Phetsarath OT" charset="0"/>
                <a:cs typeface="Phetsarath OT" charset="0"/>
              </a:rPr>
              <a:t>the project will earn at least its required return.</a:t>
            </a:r>
            <a:r>
              <a:rPr lang="en-US" sz="2000" dirty="0">
                <a:latin typeface="Phetsarath OT" charset="0"/>
                <a:cs typeface="Phetsarath OT" charset="0"/>
              </a:rPr>
              <a:t> “</a:t>
            </a:r>
          </a:p>
        </p:txBody>
      </p:sp>
      <p:sp>
        <p:nvSpPr>
          <p:cNvPr id="39" name="TextBox 38"/>
          <p:cNvSpPr txBox="1"/>
          <p:nvPr/>
        </p:nvSpPr>
        <p:spPr>
          <a:xfrm>
            <a:off x="3060981" y="4483548"/>
            <a:ext cx="405290" cy="276999"/>
          </a:xfrm>
          <a:prstGeom prst="rect">
            <a:avLst/>
          </a:prstGeom>
          <a:noFill/>
        </p:spPr>
        <p:txBody>
          <a:bodyPr wrap="square" rtlCol="0">
            <a:spAutoFit/>
          </a:bodyPr>
          <a:lstStyle/>
          <a:p>
            <a:r>
              <a:rPr lang="en-US" sz="1200" dirty="0">
                <a:solidFill>
                  <a:srgbClr val="FF0000"/>
                </a:solidFill>
              </a:rPr>
              <a:t>#5</a:t>
            </a:r>
            <a:endParaRPr lang="th-TH" sz="1200" dirty="0">
              <a:solidFill>
                <a:srgbClr val="FF0000"/>
              </a:solidFill>
            </a:endParaRPr>
          </a:p>
        </p:txBody>
      </p:sp>
      <p:sp>
        <p:nvSpPr>
          <p:cNvPr id="40" name="TextBox 39"/>
          <p:cNvSpPr txBox="1"/>
          <p:nvPr/>
        </p:nvSpPr>
        <p:spPr>
          <a:xfrm>
            <a:off x="8734232" y="4483548"/>
            <a:ext cx="405290" cy="276999"/>
          </a:xfrm>
          <a:prstGeom prst="rect">
            <a:avLst/>
          </a:prstGeom>
          <a:noFill/>
        </p:spPr>
        <p:txBody>
          <a:bodyPr wrap="square" rtlCol="0">
            <a:spAutoFit/>
          </a:bodyPr>
          <a:lstStyle/>
          <a:p>
            <a:r>
              <a:rPr lang="en-US" sz="1200" dirty="0">
                <a:solidFill>
                  <a:srgbClr val="FF0000"/>
                </a:solidFill>
              </a:rPr>
              <a:t>#6</a:t>
            </a:r>
            <a:endParaRPr lang="th-TH" sz="1200" dirty="0">
              <a:solidFill>
                <a:srgbClr val="FF0000"/>
              </a:solidFill>
            </a:endParaRPr>
          </a:p>
        </p:txBody>
      </p:sp>
      <p:sp>
        <p:nvSpPr>
          <p:cNvPr id="41" name="TextBox 40"/>
          <p:cNvSpPr txBox="1"/>
          <p:nvPr/>
        </p:nvSpPr>
        <p:spPr>
          <a:xfrm>
            <a:off x="1822577" y="5439267"/>
            <a:ext cx="405290" cy="276999"/>
          </a:xfrm>
          <a:prstGeom prst="rect">
            <a:avLst/>
          </a:prstGeom>
          <a:noFill/>
        </p:spPr>
        <p:txBody>
          <a:bodyPr wrap="square" rtlCol="0">
            <a:spAutoFit/>
          </a:bodyPr>
          <a:lstStyle/>
          <a:p>
            <a:r>
              <a:rPr lang="en-US" sz="1200" dirty="0">
                <a:solidFill>
                  <a:srgbClr val="FF0000"/>
                </a:solidFill>
              </a:rPr>
              <a:t>#7</a:t>
            </a:r>
            <a:endParaRPr lang="th-TH" sz="1200" dirty="0">
              <a:solidFill>
                <a:srgbClr val="FF0000"/>
              </a:solidFill>
            </a:endParaRPr>
          </a:p>
        </p:txBody>
      </p:sp>
    </p:spTree>
    <p:extLst>
      <p:ext uri="{BB962C8B-B14F-4D97-AF65-F5344CB8AC3E}">
        <p14:creationId xmlns:p14="http://schemas.microsoft.com/office/powerpoint/2010/main" val="1847302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angle 5"/>
          <p:cNvSpPr txBox="1">
            <a:spLocks/>
          </p:cNvSpPr>
          <p:nvPr/>
        </p:nvSpPr>
        <p:spPr>
          <a:xfrm>
            <a:off x="2161416" y="1169213"/>
            <a:ext cx="9743037"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lvl="0"/>
            <a:r>
              <a:rPr lang="en-US" sz="2400" b="1" dirty="0" err="1">
                <a:solidFill>
                  <a:schemeClr val="accent5">
                    <a:lumMod val="50000"/>
                  </a:schemeClr>
                </a:solidFill>
                <a:latin typeface="Phetsarath OT" charset="0"/>
                <a:cs typeface="Phetsarath OT" charset="0"/>
              </a:rPr>
              <a:t>ອັດຕາຜົນຕອບແທນພາຍໃນ</a:t>
            </a:r>
            <a:r>
              <a:rPr lang="en-US" sz="2400" b="1" dirty="0">
                <a:solidFill>
                  <a:schemeClr val="accent5">
                    <a:lumMod val="50000"/>
                  </a:schemeClr>
                </a:solidFill>
                <a:latin typeface="Phetsarath OT" charset="0"/>
                <a:cs typeface="Phetsarath OT" charset="0"/>
              </a:rPr>
              <a:t> (IRR)</a:t>
            </a:r>
          </a:p>
        </p:txBody>
      </p:sp>
      <p:grpSp>
        <p:nvGrpSpPr>
          <p:cNvPr id="31" name="Group 30"/>
          <p:cNvGrpSpPr/>
          <p:nvPr/>
        </p:nvGrpSpPr>
        <p:grpSpPr>
          <a:xfrm>
            <a:off x="1718177" y="1132030"/>
            <a:ext cx="404793" cy="533962"/>
            <a:chOff x="5770331" y="1112579"/>
            <a:chExt cx="335168" cy="478633"/>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7"/>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3</a:t>
              </a:r>
            </a:p>
          </p:txBody>
        </p:sp>
      </p:grpSp>
      <p:sp>
        <p:nvSpPr>
          <p:cNvPr id="29"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344488" indent="-344488">
              <a:lnSpc>
                <a:spcPct val="100000"/>
              </a:lnSpc>
              <a:buFont typeface="+mj-lt"/>
              <a:buAutoNum type="arabicPeriod" startAt="3"/>
            </a:pPr>
            <a:r>
              <a:rPr lang="en-US" altLang="ko-KR" sz="2800" b="1" dirty="0" err="1">
                <a:solidFill>
                  <a:schemeClr val="accent5">
                    <a:lumMod val="50000"/>
                  </a:schemeClr>
                </a:solidFill>
                <a:latin typeface="Phetsarath OT" charset="0"/>
                <a:ea typeface="굴림" pitchFamily="50" charset="-127"/>
                <a:cs typeface="Phetsarath OT" charset="0"/>
              </a:rPr>
              <a:t>ຕົວຊີ້ວັດການລົງທືນ</a:t>
            </a:r>
            <a:endParaRPr lang="en-US" altLang="ko-KR" sz="2800" b="1" dirty="0">
              <a:solidFill>
                <a:schemeClr val="accent5">
                  <a:lumMod val="50000"/>
                </a:schemeClr>
              </a:solidFill>
              <a:latin typeface="Phetsarath OT" charset="0"/>
              <a:ea typeface="굴림" pitchFamily="50" charset="-127"/>
              <a:cs typeface="Phetsarath OT" charset="0"/>
            </a:endParaRPr>
          </a:p>
        </p:txBody>
      </p:sp>
      <p:sp>
        <p:nvSpPr>
          <p:cNvPr id="7" name="TextBox 6"/>
          <p:cNvSpPr txBox="1"/>
          <p:nvPr/>
        </p:nvSpPr>
        <p:spPr>
          <a:xfrm>
            <a:off x="1196182" y="2023092"/>
            <a:ext cx="405290" cy="276999"/>
          </a:xfrm>
          <a:prstGeom prst="rect">
            <a:avLst/>
          </a:prstGeom>
          <a:noFill/>
        </p:spPr>
        <p:txBody>
          <a:bodyPr wrap="square" rtlCol="0">
            <a:spAutoFit/>
          </a:bodyPr>
          <a:lstStyle/>
          <a:p>
            <a:r>
              <a:rPr lang="en-US" sz="1200" dirty="0">
                <a:solidFill>
                  <a:srgbClr val="FF0000"/>
                </a:solidFill>
              </a:rPr>
              <a:t>#3</a:t>
            </a:r>
            <a:endParaRPr lang="th-TH" sz="1200" dirty="0">
              <a:solidFill>
                <a:srgbClr val="FF0000"/>
              </a:solidFill>
            </a:endParaRPr>
          </a:p>
        </p:txBody>
      </p:sp>
      <p:sp>
        <p:nvSpPr>
          <p:cNvPr id="8" name="Rounded Rectangle 7"/>
          <p:cNvSpPr/>
          <p:nvPr/>
        </p:nvSpPr>
        <p:spPr>
          <a:xfrm>
            <a:off x="2862980" y="2896183"/>
            <a:ext cx="6218222" cy="340519"/>
          </a:xfrm>
          <a:prstGeom prst="roundRect">
            <a:avLst/>
          </a:prstGeom>
          <a:solidFill>
            <a:schemeClr val="bg1"/>
          </a:solidFill>
          <a:ln>
            <a:solidFill>
              <a:schemeClr val="accent6">
                <a:lumMod val="50000"/>
              </a:schemeClr>
            </a:solidFill>
          </a:ln>
        </p:spPr>
        <p:txBody>
          <a:bodyPr wrap="square">
            <a:spAutoFit/>
          </a:bodyPr>
          <a:lstStyle/>
          <a:p>
            <a:r>
              <a:rPr lang="en-US" sz="1400" dirty="0" err="1">
                <a:latin typeface="Phetsarath OT" charset="0"/>
                <a:cs typeface="Phetsarath OT" charset="0"/>
              </a:rPr>
              <a:t>ຈົ່ງຄິດໄລ</a:t>
            </a:r>
            <a:r>
              <a:rPr lang="en-US" sz="1400" dirty="0">
                <a:latin typeface="Phetsarath OT" charset="0"/>
                <a:cs typeface="Phetsarath OT" charset="0"/>
              </a:rPr>
              <a:t> </a:t>
            </a:r>
            <a:r>
              <a:rPr lang="en-US" sz="1400" dirty="0">
                <a:solidFill>
                  <a:srgbClr val="FF0000"/>
                </a:solidFill>
                <a:latin typeface="Phetsarath OT" charset="0"/>
                <a:cs typeface="Phetsarath OT" charset="0"/>
              </a:rPr>
              <a:t>IRR </a:t>
            </a:r>
            <a:r>
              <a:rPr lang="en-US" sz="1400" dirty="0" err="1">
                <a:latin typeface="Phetsarath OT" charset="0"/>
                <a:cs typeface="Phetsarath OT" charset="0"/>
              </a:rPr>
              <a:t>ຂອງໂຄງການ</a:t>
            </a:r>
            <a:r>
              <a:rPr lang="en-US" sz="1400" dirty="0">
                <a:latin typeface="Phetsarath OT" charset="0"/>
                <a:cs typeface="Phetsarath OT" charset="0"/>
              </a:rPr>
              <a:t> A,B,C &amp; D. </a:t>
            </a:r>
            <a:r>
              <a:rPr lang="en-US" sz="1400" dirty="0" err="1">
                <a:latin typeface="Phetsarath OT" charset="0"/>
                <a:cs typeface="Phetsarath OT" charset="0"/>
              </a:rPr>
              <a:t>ອັດຕາດອກເບ້ຍ</a:t>
            </a:r>
            <a:r>
              <a:rPr lang="en-US" sz="1400" dirty="0">
                <a:latin typeface="Phetsarath OT" charset="0"/>
                <a:cs typeface="Phetsarath OT" charset="0"/>
              </a:rPr>
              <a:t> </a:t>
            </a:r>
            <a:r>
              <a:rPr lang="en-US" sz="1400" dirty="0">
                <a:solidFill>
                  <a:srgbClr val="FF0000"/>
                </a:solidFill>
                <a:latin typeface="Phetsarath OT" charset="0"/>
                <a:cs typeface="Phetsarath OT" charset="0"/>
              </a:rPr>
              <a:t>11 </a:t>
            </a:r>
            <a:r>
              <a:rPr lang="en-US" sz="1400" dirty="0" err="1">
                <a:solidFill>
                  <a:srgbClr val="FF0000"/>
                </a:solidFill>
                <a:latin typeface="Phetsarath OT" charset="0"/>
                <a:cs typeface="Phetsarath OT" charset="0"/>
              </a:rPr>
              <a:t>ເປີເຊັນ</a:t>
            </a:r>
            <a:r>
              <a:rPr lang="en-US" sz="1400" dirty="0">
                <a:solidFill>
                  <a:srgbClr val="FF0000"/>
                </a:solidFill>
                <a:latin typeface="Phetsarath OT" charset="0"/>
                <a:cs typeface="Phetsarath OT" charset="0"/>
              </a:rPr>
              <a:t> </a:t>
            </a:r>
            <a:r>
              <a:rPr lang="en-US" sz="1400" dirty="0">
                <a:latin typeface="Phetsarath OT" charset="0"/>
                <a:cs typeface="Phetsarath OT" charset="0"/>
              </a:rPr>
              <a:t>:</a:t>
            </a:r>
            <a:endParaRPr lang="en-US" sz="1400" dirty="0"/>
          </a:p>
        </p:txBody>
      </p:sp>
      <p:sp>
        <p:nvSpPr>
          <p:cNvPr id="9" name="Rectangle 8"/>
          <p:cNvSpPr/>
          <p:nvPr/>
        </p:nvSpPr>
        <p:spPr>
          <a:xfrm>
            <a:off x="2861232" y="2425702"/>
            <a:ext cx="3818666" cy="523220"/>
          </a:xfrm>
          <a:prstGeom prst="rect">
            <a:avLst/>
          </a:prstGeom>
          <a:solidFill>
            <a:schemeClr val="bg1"/>
          </a:solidFill>
          <a:ln>
            <a:solidFill>
              <a:schemeClr val="accent6">
                <a:lumMod val="50000"/>
              </a:schemeClr>
            </a:solidFill>
          </a:ln>
        </p:spPr>
        <p:txBody>
          <a:bodyPr wrap="square">
            <a:spAutoFit/>
          </a:bodyPr>
          <a:lstStyle/>
          <a:p>
            <a:r>
              <a:rPr lang="en-US" sz="1400" dirty="0">
                <a:latin typeface="Phetsarath OT" charset="0"/>
                <a:cs typeface="Phetsarath OT" charset="0"/>
              </a:rPr>
              <a:t>=IRR (range of amounts from year 1 onwards)</a:t>
            </a:r>
          </a:p>
        </p:txBody>
      </p:sp>
      <p:sp>
        <p:nvSpPr>
          <p:cNvPr id="10" name="Rectangle 9"/>
          <p:cNvSpPr/>
          <p:nvPr/>
        </p:nvSpPr>
        <p:spPr>
          <a:xfrm>
            <a:off x="1605680" y="1899982"/>
            <a:ext cx="7343775" cy="307777"/>
          </a:xfrm>
          <a:prstGeom prst="rect">
            <a:avLst/>
          </a:prstGeom>
        </p:spPr>
        <p:txBody>
          <a:bodyPr wrap="square">
            <a:spAutoFit/>
          </a:bodyPr>
          <a:lstStyle/>
          <a:p>
            <a:r>
              <a:rPr lang="en-US" sz="1400" dirty="0" err="1">
                <a:latin typeface="Phetsarath OT" charset="0"/>
                <a:cs typeface="Phetsarath OT" charset="0"/>
              </a:rPr>
              <a:t>ໂປຼແກມ</a:t>
            </a:r>
            <a:r>
              <a:rPr lang="en-US" sz="1400" dirty="0">
                <a:latin typeface="Phetsarath OT" charset="0"/>
                <a:cs typeface="Phetsarath OT" charset="0"/>
              </a:rPr>
              <a:t> </a:t>
            </a:r>
            <a:r>
              <a:rPr lang="en-US" sz="1400" dirty="0" err="1">
                <a:latin typeface="Phetsarath OT" charset="0"/>
                <a:cs typeface="Phetsarath OT" charset="0"/>
              </a:rPr>
              <a:t>ເອກແຊວ</a:t>
            </a:r>
            <a:r>
              <a:rPr lang="en-US" sz="1400" dirty="0">
                <a:latin typeface="Phetsarath OT" charset="0"/>
                <a:cs typeface="Phetsarath OT" charset="0"/>
              </a:rPr>
              <a:t> </a:t>
            </a:r>
            <a:r>
              <a:rPr lang="en-US" sz="1400" dirty="0" err="1">
                <a:latin typeface="Phetsarath OT" charset="0"/>
                <a:cs typeface="Phetsarath OT" charset="0"/>
              </a:rPr>
              <a:t>ສາມາດຖືກນຳໃຊ້ຄິດໄລ</a:t>
            </a:r>
            <a:r>
              <a:rPr lang="en-US" sz="1400" dirty="0">
                <a:latin typeface="Phetsarath OT" charset="0"/>
                <a:cs typeface="Phetsarath OT" charset="0"/>
              </a:rPr>
              <a:t>່ </a:t>
            </a:r>
            <a:r>
              <a:rPr lang="en-US" sz="1400" dirty="0">
                <a:solidFill>
                  <a:srgbClr val="FF0000"/>
                </a:solidFill>
                <a:latin typeface="Phetsarath OT" charset="0"/>
                <a:cs typeface="Phetsarath OT" charset="0"/>
              </a:rPr>
              <a:t>IRR</a:t>
            </a:r>
            <a:r>
              <a:rPr lang="en-US" sz="1400" dirty="0">
                <a:latin typeface="Phetsarath OT" charset="0"/>
                <a:cs typeface="Phetsarath OT" charset="0"/>
              </a:rPr>
              <a:t> </a:t>
            </a:r>
            <a:r>
              <a:rPr lang="en-US" sz="1400" dirty="0" err="1">
                <a:latin typeface="Phetsarath OT" charset="0"/>
                <a:cs typeface="Phetsarath OT" charset="0"/>
              </a:rPr>
              <a:t>ໂດຍນຳໃຊ</a:t>
            </a:r>
            <a:r>
              <a:rPr lang="en-US" sz="1400" dirty="0">
                <a:latin typeface="Phetsarath OT" charset="0"/>
                <a:cs typeface="Phetsarath OT" charset="0"/>
              </a:rPr>
              <a:t>້ </a:t>
            </a:r>
            <a:r>
              <a:rPr lang="en-US" sz="1400" dirty="0">
                <a:solidFill>
                  <a:srgbClr val="FF0000"/>
                </a:solidFill>
                <a:latin typeface="Phetsarath OT" charset="0"/>
                <a:cs typeface="Phetsarath OT" charset="0"/>
              </a:rPr>
              <a:t>IRR </a:t>
            </a:r>
            <a:r>
              <a:rPr lang="en-US" sz="1400" dirty="0">
                <a:latin typeface="Phetsarath OT" charset="0"/>
                <a:cs typeface="Phetsarath OT" charset="0"/>
              </a:rPr>
              <a:t> function, </a:t>
            </a:r>
            <a:r>
              <a:rPr lang="en-US" sz="1400" dirty="0" err="1">
                <a:latin typeface="Phetsarath OT" charset="0"/>
                <a:cs typeface="Phetsarath OT" charset="0"/>
              </a:rPr>
              <a:t>ຊື່ງມີພາສາຂອງສູດດັ່ງນີ</a:t>
            </a:r>
            <a:r>
              <a:rPr lang="en-US" sz="1400" dirty="0">
                <a:latin typeface="Phetsarath OT" charset="0"/>
                <a:cs typeface="Phetsarath OT" charset="0"/>
              </a:rPr>
              <a:t>້: </a:t>
            </a:r>
          </a:p>
        </p:txBody>
      </p:sp>
      <p:graphicFrame>
        <p:nvGraphicFramePr>
          <p:cNvPr id="11" name="Table 10"/>
          <p:cNvGraphicFramePr>
            <a:graphicFrameLocks noGrp="1"/>
          </p:cNvGraphicFramePr>
          <p:nvPr>
            <p:extLst>
              <p:ext uri="{D42A27DB-BD31-4B8C-83A1-F6EECF244321}">
                <p14:modId xmlns:p14="http://schemas.microsoft.com/office/powerpoint/2010/main" val="1376539012"/>
              </p:ext>
            </p:extLst>
          </p:nvPr>
        </p:nvGraphicFramePr>
        <p:xfrm>
          <a:off x="1296945" y="3408985"/>
          <a:ext cx="7721600" cy="2200275"/>
        </p:xfrm>
        <a:graphic>
          <a:graphicData uri="http://schemas.openxmlformats.org/drawingml/2006/table">
            <a:tbl>
              <a:tblPr>
                <a:tableStyleId>{08FB837D-C827-4EFA-A057-4D05807E0F7C}</a:tableStyleId>
              </a:tblPr>
              <a:tblGrid>
                <a:gridCol w="356361">
                  <a:extLst>
                    <a:ext uri="{9D8B030D-6E8A-4147-A177-3AD203B41FA5}">
                      <a16:colId xmlns:a16="http://schemas.microsoft.com/office/drawing/2014/main" val="20000"/>
                    </a:ext>
                  </a:extLst>
                </a:gridCol>
                <a:gridCol w="1171575">
                  <a:extLst>
                    <a:ext uri="{9D8B030D-6E8A-4147-A177-3AD203B41FA5}">
                      <a16:colId xmlns:a16="http://schemas.microsoft.com/office/drawing/2014/main" val="20001"/>
                    </a:ext>
                  </a:extLst>
                </a:gridCol>
                <a:gridCol w="1590675">
                  <a:extLst>
                    <a:ext uri="{9D8B030D-6E8A-4147-A177-3AD203B41FA5}">
                      <a16:colId xmlns:a16="http://schemas.microsoft.com/office/drawing/2014/main" val="20002"/>
                    </a:ext>
                  </a:extLst>
                </a:gridCol>
                <a:gridCol w="1496339">
                  <a:extLst>
                    <a:ext uri="{9D8B030D-6E8A-4147-A177-3AD203B41FA5}">
                      <a16:colId xmlns:a16="http://schemas.microsoft.com/office/drawing/2014/main" val="20003"/>
                    </a:ext>
                  </a:extLst>
                </a:gridCol>
                <a:gridCol w="1688397">
                  <a:extLst>
                    <a:ext uri="{9D8B030D-6E8A-4147-A177-3AD203B41FA5}">
                      <a16:colId xmlns:a16="http://schemas.microsoft.com/office/drawing/2014/main" val="20004"/>
                    </a:ext>
                  </a:extLst>
                </a:gridCol>
                <a:gridCol w="1418253">
                  <a:extLst>
                    <a:ext uri="{9D8B030D-6E8A-4147-A177-3AD203B41FA5}">
                      <a16:colId xmlns:a16="http://schemas.microsoft.com/office/drawing/2014/main" val="20005"/>
                    </a:ext>
                  </a:extLst>
                </a:gridCol>
              </a:tblGrid>
              <a:tr h="219075">
                <a:tc>
                  <a:txBody>
                    <a:bodyPr/>
                    <a:lstStyle/>
                    <a:p>
                      <a:pPr algn="ctr" rtl="0" fontAlgn="ct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b="0" i="0" u="none" strike="noStrike" dirty="0">
                          <a:solidFill>
                            <a:srgbClr val="000000"/>
                          </a:solidFill>
                          <a:effectLst/>
                          <a:latin typeface="Phetsarath OT" charset="0"/>
                          <a:cs typeface="Phetsarath OT" charset="0"/>
                        </a:rPr>
                        <a:t>A</a:t>
                      </a:r>
                    </a:p>
                  </a:txBody>
                  <a:tcPr marL="9525" marR="9525" marT="9525" marB="0" anchor="ctr"/>
                </a:tc>
                <a:tc>
                  <a:txBody>
                    <a:bodyPr/>
                    <a:lstStyle/>
                    <a:p>
                      <a:pPr algn="ctr" rtl="0" fontAlgn="ctr"/>
                      <a:r>
                        <a:rPr lang="en-US" sz="1000" b="0" i="0" u="none" strike="noStrike" dirty="0">
                          <a:solidFill>
                            <a:srgbClr val="000000"/>
                          </a:solidFill>
                          <a:effectLst/>
                          <a:latin typeface="Phetsarath OT" charset="0"/>
                          <a:cs typeface="Phetsarath OT" charset="0"/>
                        </a:rPr>
                        <a:t>B</a:t>
                      </a:r>
                    </a:p>
                  </a:txBody>
                  <a:tcPr marL="9525" marR="9525" marT="9525" marB="0" anchor="ctr"/>
                </a:tc>
                <a:tc>
                  <a:txBody>
                    <a:bodyPr/>
                    <a:lstStyle/>
                    <a:p>
                      <a:pPr algn="ctr" rtl="0" fontAlgn="ctr"/>
                      <a:r>
                        <a:rPr lang="en-US" sz="1000" b="0" i="0" u="none" strike="noStrike" dirty="0">
                          <a:solidFill>
                            <a:srgbClr val="000000"/>
                          </a:solidFill>
                          <a:effectLst/>
                          <a:latin typeface="Phetsarath OT" charset="0"/>
                          <a:cs typeface="Phetsarath OT" charset="0"/>
                        </a:rPr>
                        <a:t>C</a:t>
                      </a:r>
                    </a:p>
                  </a:txBody>
                  <a:tcPr marL="9525" marR="9525" marT="9525" marB="0" anchor="ctr"/>
                </a:tc>
                <a:tc>
                  <a:txBody>
                    <a:bodyPr/>
                    <a:lstStyle/>
                    <a:p>
                      <a:pPr algn="ctr" rtl="0" fontAlgn="ctr"/>
                      <a:r>
                        <a:rPr lang="en-US" sz="1000" b="0" i="0" u="none" strike="noStrike" dirty="0">
                          <a:solidFill>
                            <a:srgbClr val="000000"/>
                          </a:solidFill>
                          <a:effectLst/>
                          <a:latin typeface="Phetsarath OT" charset="0"/>
                          <a:cs typeface="Phetsarath OT" charset="0"/>
                        </a:rPr>
                        <a:t>D</a:t>
                      </a:r>
                    </a:p>
                  </a:txBody>
                  <a:tcPr marL="9525" marR="9525" marT="9525" marB="0" anchor="ctr"/>
                </a:tc>
                <a:tc>
                  <a:txBody>
                    <a:bodyPr/>
                    <a:lstStyle/>
                    <a:p>
                      <a:pPr algn="ctr" rtl="0" fontAlgn="ctr"/>
                      <a:r>
                        <a:rPr lang="en-US" sz="1000" b="0" i="0" u="none" strike="noStrike" dirty="0">
                          <a:solidFill>
                            <a:srgbClr val="000000"/>
                          </a:solidFill>
                          <a:effectLst/>
                          <a:latin typeface="Phetsarath OT" charset="0"/>
                          <a:cs typeface="Phetsarath OT" charset="0"/>
                        </a:rPr>
                        <a:t>E</a:t>
                      </a:r>
                    </a:p>
                  </a:txBody>
                  <a:tcPr marL="9525" marR="9525" marT="9525" marB="0" anchor="ctr"/>
                </a:tc>
                <a:extLst>
                  <a:ext uri="{0D108BD9-81ED-4DB2-BD59-A6C34878D82A}">
                    <a16:rowId xmlns:a16="http://schemas.microsoft.com/office/drawing/2014/main" val="10000"/>
                  </a:ext>
                </a:extLst>
              </a:tr>
              <a:tr h="266700">
                <a:tc>
                  <a:txBody>
                    <a:bodyPr/>
                    <a:lstStyle/>
                    <a:p>
                      <a:pPr algn="ctr" rtl="0" fontAlgn="ctr"/>
                      <a:r>
                        <a:rPr lang="en-US" sz="1000" b="0" i="0" u="none" strike="noStrike" dirty="0">
                          <a:solidFill>
                            <a:srgbClr val="000000"/>
                          </a:solidFill>
                          <a:effectLst/>
                          <a:latin typeface="Phetsarath OT" charset="0"/>
                          <a:cs typeface="Phetsarath OT" charset="0"/>
                        </a:rPr>
                        <a:t>1</a:t>
                      </a:r>
                    </a:p>
                  </a:txBody>
                  <a:tcPr marL="9525" marR="9525" marT="9525" marB="0" anchor="ctr"/>
                </a:tc>
                <a:tc>
                  <a:txBody>
                    <a:bodyPr/>
                    <a:lstStyle/>
                    <a:p>
                      <a:pPr algn="ctr" rtl="0" fontAlgn="ctr"/>
                      <a:r>
                        <a:rPr lang="en-US" sz="1000" u="none" strike="noStrike" dirty="0" err="1">
                          <a:effectLst/>
                          <a:latin typeface="Phetsarath OT" charset="0"/>
                          <a:cs typeface="Phetsarath OT" charset="0"/>
                        </a:rPr>
                        <a:t>ປີ</a:t>
                      </a:r>
                      <a:r>
                        <a:rPr lang="en-US" sz="1000" u="none" strike="noStrike" dirty="0">
                          <a:effectLst/>
                          <a:latin typeface="Phetsarath OT" charset="0"/>
                          <a:cs typeface="Phetsarath OT" charset="0"/>
                        </a:rPr>
                        <a:t> </a:t>
                      </a:r>
                      <a:endParaRPr lang="en-US" sz="1000" b="0" i="0" u="none" strike="noStrike" dirty="0">
                        <a:solidFill>
                          <a:srgbClr val="000000"/>
                        </a:solidFill>
                        <a:effectLst/>
                        <a:latin typeface="Phetsarath OT" charset="0"/>
                        <a:cs typeface="Phetsarath OT" charset="0"/>
                      </a:endParaRPr>
                    </a:p>
                  </a:txBody>
                  <a:tcPr marL="9525" marR="9525" marT="9525" marB="0" anchor="ctr">
                    <a:solidFill>
                      <a:srgbClr val="00B050"/>
                    </a:solidFill>
                  </a:tcPr>
                </a:tc>
                <a:tc>
                  <a:txBody>
                    <a:bodyPr/>
                    <a:lstStyle/>
                    <a:p>
                      <a:pPr algn="ctr" rtl="0" fontAlgn="ctr"/>
                      <a:r>
                        <a:rPr lang="en-US" sz="1000" u="none" strike="noStrike" dirty="0" err="1">
                          <a:effectLst/>
                          <a:latin typeface="Phetsarath OT" charset="0"/>
                          <a:cs typeface="Phetsarath OT" charset="0"/>
                        </a:rPr>
                        <a:t>ໂຄງການ</a:t>
                      </a:r>
                      <a:r>
                        <a:rPr lang="en-US" sz="1000" u="none" strike="noStrike" baseline="0" dirty="0">
                          <a:effectLst/>
                          <a:latin typeface="Phetsarath OT" charset="0"/>
                          <a:cs typeface="Phetsarath OT" charset="0"/>
                        </a:rPr>
                        <a:t> </a:t>
                      </a:r>
                      <a:r>
                        <a:rPr lang="en-US" sz="1000" u="none" strike="noStrike" dirty="0">
                          <a:effectLst/>
                          <a:latin typeface="Phetsarath OT" charset="0"/>
                          <a:cs typeface="Phetsarath OT" charset="0"/>
                        </a:rPr>
                        <a:t>A</a:t>
                      </a:r>
                      <a:endParaRPr lang="en-US" sz="1000" b="0" i="0" u="none" strike="noStrike" dirty="0">
                        <a:solidFill>
                          <a:srgbClr val="000000"/>
                        </a:solidFill>
                        <a:effectLst/>
                        <a:latin typeface="Phetsarath OT" charset="0"/>
                        <a:cs typeface="Phetsarath OT" charset="0"/>
                      </a:endParaRPr>
                    </a:p>
                  </a:txBody>
                  <a:tcPr marL="9525" marR="9525" marT="9525" marB="0" anchor="ctr">
                    <a:solidFill>
                      <a:srgbClr val="00B050"/>
                    </a:solidFill>
                  </a:tcPr>
                </a:tc>
                <a:tc>
                  <a:txBody>
                    <a:bodyPr/>
                    <a:lstStyle/>
                    <a:p>
                      <a:pPr algn="ctr" rtl="0" fontAlgn="ctr"/>
                      <a:r>
                        <a:rPr lang="en-US" sz="1000" u="none" strike="noStrike" dirty="0" err="1">
                          <a:effectLst/>
                          <a:latin typeface="Phetsarath OT" charset="0"/>
                          <a:cs typeface="Phetsarath OT" charset="0"/>
                        </a:rPr>
                        <a:t>ໂຄງການ</a:t>
                      </a:r>
                      <a:r>
                        <a:rPr lang="en-US" sz="1000" u="none" strike="noStrike" baseline="0" dirty="0">
                          <a:effectLst/>
                          <a:latin typeface="Phetsarath OT" charset="0"/>
                          <a:cs typeface="Phetsarath OT" charset="0"/>
                        </a:rPr>
                        <a:t> </a:t>
                      </a:r>
                      <a:r>
                        <a:rPr lang="en-US" sz="1000" u="none" strike="noStrike" dirty="0">
                          <a:effectLst/>
                          <a:latin typeface="Phetsarath OT" charset="0"/>
                          <a:cs typeface="Phetsarath OT" charset="0"/>
                        </a:rPr>
                        <a:t> B</a:t>
                      </a:r>
                      <a:endParaRPr lang="en-US" sz="1000" b="0" i="0" u="none" strike="noStrike" dirty="0">
                        <a:solidFill>
                          <a:srgbClr val="000000"/>
                        </a:solidFill>
                        <a:effectLst/>
                        <a:latin typeface="Phetsarath OT" charset="0"/>
                        <a:cs typeface="Phetsarath OT" charset="0"/>
                      </a:endParaRPr>
                    </a:p>
                  </a:txBody>
                  <a:tcPr marL="9525" marR="9525" marT="9525" marB="0" anchor="ctr">
                    <a:solidFill>
                      <a:srgbClr val="00B050"/>
                    </a:solidFill>
                  </a:tcPr>
                </a:tc>
                <a:tc>
                  <a:txBody>
                    <a:bodyPr/>
                    <a:lstStyle/>
                    <a:p>
                      <a:pPr algn="ctr" rtl="0" fontAlgn="ctr"/>
                      <a:r>
                        <a:rPr lang="en-US" sz="1000" u="none" strike="noStrike" dirty="0" err="1">
                          <a:effectLst/>
                          <a:latin typeface="Phetsarath OT" charset="0"/>
                          <a:cs typeface="Phetsarath OT" charset="0"/>
                        </a:rPr>
                        <a:t>ໂຄງການ</a:t>
                      </a:r>
                      <a:r>
                        <a:rPr lang="en-US" sz="1000" u="none" strike="noStrike" baseline="0" dirty="0">
                          <a:effectLst/>
                          <a:latin typeface="Phetsarath OT" charset="0"/>
                          <a:cs typeface="Phetsarath OT" charset="0"/>
                        </a:rPr>
                        <a:t> </a:t>
                      </a:r>
                      <a:r>
                        <a:rPr lang="en-US" sz="1000" u="none" strike="noStrike" dirty="0">
                          <a:effectLst/>
                          <a:latin typeface="Phetsarath OT" charset="0"/>
                          <a:cs typeface="Phetsarath OT" charset="0"/>
                        </a:rPr>
                        <a:t>C</a:t>
                      </a:r>
                      <a:endParaRPr lang="en-US" sz="1000" b="0" i="0" u="none" strike="noStrike" dirty="0">
                        <a:solidFill>
                          <a:srgbClr val="000000"/>
                        </a:solidFill>
                        <a:effectLst/>
                        <a:latin typeface="Phetsarath OT" charset="0"/>
                        <a:cs typeface="Phetsarath OT" charset="0"/>
                      </a:endParaRPr>
                    </a:p>
                  </a:txBody>
                  <a:tcPr marL="9525" marR="9525" marT="9525" marB="0" anchor="ctr">
                    <a:solidFill>
                      <a:srgbClr val="00B050"/>
                    </a:solidFill>
                  </a:tcPr>
                </a:tc>
                <a:tc>
                  <a:txBody>
                    <a:bodyPr/>
                    <a:lstStyle/>
                    <a:p>
                      <a:pPr algn="ctr" rtl="0" fontAlgn="ctr"/>
                      <a:r>
                        <a:rPr lang="en-US" sz="1000" u="none" strike="noStrike" dirty="0" err="1">
                          <a:effectLst/>
                          <a:latin typeface="Phetsarath OT" charset="0"/>
                          <a:cs typeface="Phetsarath OT" charset="0"/>
                        </a:rPr>
                        <a:t>ໂຄງການ</a:t>
                      </a:r>
                      <a:r>
                        <a:rPr lang="en-US" sz="1000" u="none" strike="noStrike" baseline="0" dirty="0">
                          <a:effectLst/>
                          <a:latin typeface="Phetsarath OT" charset="0"/>
                          <a:cs typeface="Phetsarath OT" charset="0"/>
                        </a:rPr>
                        <a:t> </a:t>
                      </a:r>
                      <a:r>
                        <a:rPr lang="en-US" sz="1000" u="none" strike="noStrike" dirty="0">
                          <a:effectLst/>
                          <a:latin typeface="Phetsarath OT" charset="0"/>
                          <a:cs typeface="Phetsarath OT" charset="0"/>
                        </a:rPr>
                        <a:t>D</a:t>
                      </a:r>
                      <a:endParaRPr lang="en-US" sz="1000" b="0" i="0" u="none" strike="noStrike" dirty="0">
                        <a:solidFill>
                          <a:srgbClr val="000000"/>
                        </a:solidFill>
                        <a:effectLst/>
                        <a:latin typeface="Phetsarath OT" charset="0"/>
                        <a:cs typeface="Phetsarath OT" charset="0"/>
                      </a:endParaRPr>
                    </a:p>
                  </a:txBody>
                  <a:tcPr marL="9525" marR="9525" marT="9525" marB="0" anchor="ctr">
                    <a:solidFill>
                      <a:srgbClr val="00B050"/>
                    </a:solidFill>
                  </a:tcPr>
                </a:tc>
                <a:extLst>
                  <a:ext uri="{0D108BD9-81ED-4DB2-BD59-A6C34878D82A}">
                    <a16:rowId xmlns:a16="http://schemas.microsoft.com/office/drawing/2014/main" val="10001"/>
                  </a:ext>
                </a:extLst>
              </a:tr>
              <a:tr h="190500">
                <a:tc>
                  <a:txBody>
                    <a:bodyPr/>
                    <a:lstStyle/>
                    <a:p>
                      <a:pPr algn="ctr" rtl="0" fontAlgn="ctr"/>
                      <a:r>
                        <a:rPr lang="en-US" sz="1000" b="0" i="0" u="none" strike="noStrike" dirty="0">
                          <a:solidFill>
                            <a:srgbClr val="000000"/>
                          </a:solidFill>
                          <a:effectLst/>
                          <a:latin typeface="Phetsarath OT" charset="0"/>
                          <a:cs typeface="Phetsarath OT" charset="0"/>
                        </a:rPr>
                        <a:t>2</a:t>
                      </a:r>
                    </a:p>
                  </a:txBody>
                  <a:tcPr marL="9525" marR="9525" marT="9525" marB="0" anchor="ctr"/>
                </a:tc>
                <a:tc>
                  <a:txBody>
                    <a:bodyPr/>
                    <a:lstStyle/>
                    <a:p>
                      <a:pPr algn="ctr" rtl="0" fontAlgn="ctr"/>
                      <a:r>
                        <a:rPr lang="en-US" sz="1000" u="none" strike="noStrike" dirty="0">
                          <a:effectLst/>
                          <a:latin typeface="Phetsarath OT" charset="0"/>
                          <a:cs typeface="Phetsarath OT" charset="0"/>
                        </a:rPr>
                        <a:t>0</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-5,000</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-5,000</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-5,000</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-5,000</a:t>
                      </a:r>
                      <a:endParaRPr lang="en-US" sz="1000" b="0" i="0" u="none" strike="noStrike" dirty="0">
                        <a:solidFill>
                          <a:srgbClr val="000000"/>
                        </a:solidFill>
                        <a:effectLst/>
                        <a:latin typeface="Phetsarath OT" charset="0"/>
                        <a:cs typeface="Phetsarath OT" charset="0"/>
                      </a:endParaRPr>
                    </a:p>
                  </a:txBody>
                  <a:tcPr marL="9525" marR="9525" marT="9525" marB="0" anchor="ctr"/>
                </a:tc>
                <a:extLst>
                  <a:ext uri="{0D108BD9-81ED-4DB2-BD59-A6C34878D82A}">
                    <a16:rowId xmlns:a16="http://schemas.microsoft.com/office/drawing/2014/main" val="10002"/>
                  </a:ext>
                </a:extLst>
              </a:tr>
              <a:tr h="190500">
                <a:tc>
                  <a:txBody>
                    <a:bodyPr/>
                    <a:lstStyle/>
                    <a:p>
                      <a:pPr algn="ctr" rtl="0" fontAlgn="ctr"/>
                      <a:r>
                        <a:rPr lang="en-US" sz="1000" b="0" i="0" u="none" strike="noStrike" dirty="0">
                          <a:solidFill>
                            <a:srgbClr val="000000"/>
                          </a:solidFill>
                          <a:effectLst/>
                          <a:latin typeface="Phetsarath OT" charset="0"/>
                          <a:cs typeface="Phetsarath OT" charset="0"/>
                        </a:rPr>
                        <a:t>3</a:t>
                      </a:r>
                    </a:p>
                  </a:txBody>
                  <a:tcPr marL="9525" marR="9525" marT="9525" marB="0" anchor="ctr"/>
                </a:tc>
                <a:tc>
                  <a:txBody>
                    <a:bodyPr/>
                    <a:lstStyle/>
                    <a:p>
                      <a:pPr algn="ctr" rtl="0" fontAlgn="ctr"/>
                      <a:r>
                        <a:rPr lang="en-US" sz="1000" u="none" strike="noStrike" dirty="0">
                          <a:effectLst/>
                          <a:latin typeface="Phetsarath OT" charset="0"/>
                          <a:cs typeface="Phetsarath OT" charset="0"/>
                        </a:rPr>
                        <a:t>1</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325</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325</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325</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325</a:t>
                      </a:r>
                      <a:endParaRPr lang="en-US" sz="1000" b="0" i="0" u="none" strike="noStrike" dirty="0">
                        <a:solidFill>
                          <a:srgbClr val="000000"/>
                        </a:solidFill>
                        <a:effectLst/>
                        <a:latin typeface="Phetsarath OT" charset="0"/>
                        <a:cs typeface="Phetsarath OT" charset="0"/>
                      </a:endParaRPr>
                    </a:p>
                  </a:txBody>
                  <a:tcPr marL="9525" marR="9525" marT="9525" marB="0" anchor="ctr"/>
                </a:tc>
                <a:extLst>
                  <a:ext uri="{0D108BD9-81ED-4DB2-BD59-A6C34878D82A}">
                    <a16:rowId xmlns:a16="http://schemas.microsoft.com/office/drawing/2014/main" val="10003"/>
                  </a:ext>
                </a:extLst>
              </a:tr>
              <a:tr h="190500">
                <a:tc>
                  <a:txBody>
                    <a:bodyPr/>
                    <a:lstStyle/>
                    <a:p>
                      <a:pPr algn="ctr" rtl="0" fontAlgn="ctr"/>
                      <a:r>
                        <a:rPr lang="en-US" sz="1000" b="0" i="0" u="none" strike="noStrike" dirty="0">
                          <a:solidFill>
                            <a:srgbClr val="000000"/>
                          </a:solidFill>
                          <a:effectLst/>
                          <a:latin typeface="Phetsarath OT" charset="0"/>
                          <a:cs typeface="Phetsarath OT" charset="0"/>
                        </a:rPr>
                        <a:t>4</a:t>
                      </a:r>
                    </a:p>
                  </a:txBody>
                  <a:tcPr marL="9525" marR="9525" marT="9525" marB="0" anchor="ctr"/>
                </a:tc>
                <a:tc>
                  <a:txBody>
                    <a:bodyPr/>
                    <a:lstStyle/>
                    <a:p>
                      <a:pPr algn="ctr" rtl="0" fontAlgn="ctr"/>
                      <a:r>
                        <a:rPr lang="en-US" sz="1000" u="none" strike="noStrike" dirty="0">
                          <a:effectLst/>
                          <a:latin typeface="Phetsarath OT" charset="0"/>
                          <a:cs typeface="Phetsarath OT" charset="0"/>
                        </a:rPr>
                        <a:t>2</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325</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200</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75</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-50</a:t>
                      </a:r>
                      <a:endParaRPr lang="en-US" sz="1000" b="0" i="0" u="none" strike="noStrike" dirty="0">
                        <a:solidFill>
                          <a:srgbClr val="000000"/>
                        </a:solidFill>
                        <a:effectLst/>
                        <a:latin typeface="Phetsarath OT" charset="0"/>
                        <a:cs typeface="Phetsarath OT" charset="0"/>
                      </a:endParaRPr>
                    </a:p>
                  </a:txBody>
                  <a:tcPr marL="9525" marR="9525" marT="9525" marB="0" anchor="ctr"/>
                </a:tc>
                <a:extLst>
                  <a:ext uri="{0D108BD9-81ED-4DB2-BD59-A6C34878D82A}">
                    <a16:rowId xmlns:a16="http://schemas.microsoft.com/office/drawing/2014/main" val="10004"/>
                  </a:ext>
                </a:extLst>
              </a:tr>
              <a:tr h="190500">
                <a:tc>
                  <a:txBody>
                    <a:bodyPr/>
                    <a:lstStyle/>
                    <a:p>
                      <a:pPr algn="ctr" rtl="0" fontAlgn="ctr"/>
                      <a:r>
                        <a:rPr lang="en-US" sz="1000" b="0" i="0" u="none" strike="noStrike" dirty="0">
                          <a:solidFill>
                            <a:srgbClr val="000000"/>
                          </a:solidFill>
                          <a:effectLst/>
                          <a:latin typeface="Phetsarath OT" charset="0"/>
                          <a:cs typeface="Phetsarath OT" charset="0"/>
                        </a:rPr>
                        <a:t>5</a:t>
                      </a:r>
                    </a:p>
                  </a:txBody>
                  <a:tcPr marL="9525" marR="9525" marT="9525" marB="0" anchor="ctr"/>
                </a:tc>
                <a:tc>
                  <a:txBody>
                    <a:bodyPr/>
                    <a:lstStyle/>
                    <a:p>
                      <a:pPr algn="ctr" rtl="0" fontAlgn="ctr"/>
                      <a:r>
                        <a:rPr lang="en-US" sz="1000" u="none" strike="noStrike" dirty="0">
                          <a:effectLst/>
                          <a:latin typeface="Phetsarath OT" charset="0"/>
                          <a:cs typeface="Phetsarath OT" charset="0"/>
                        </a:rPr>
                        <a:t>3</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875</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3,000</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4,000</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7,375</a:t>
                      </a:r>
                      <a:endParaRPr lang="en-US" sz="1000" b="0" i="0" u="none" strike="noStrike" dirty="0">
                        <a:solidFill>
                          <a:srgbClr val="000000"/>
                        </a:solidFill>
                        <a:effectLst/>
                        <a:latin typeface="Phetsarath OT" charset="0"/>
                        <a:cs typeface="Phetsarath OT" charset="0"/>
                      </a:endParaRPr>
                    </a:p>
                  </a:txBody>
                  <a:tcPr marL="9525" marR="9525" marT="9525" marB="0" anchor="ctr"/>
                </a:tc>
                <a:extLst>
                  <a:ext uri="{0D108BD9-81ED-4DB2-BD59-A6C34878D82A}">
                    <a16:rowId xmlns:a16="http://schemas.microsoft.com/office/drawing/2014/main" val="10005"/>
                  </a:ext>
                </a:extLst>
              </a:tr>
              <a:tr h="190500">
                <a:tc>
                  <a:txBody>
                    <a:bodyPr/>
                    <a:lstStyle/>
                    <a:p>
                      <a:pPr algn="ctr" rtl="0" fontAlgn="ctr"/>
                      <a:r>
                        <a:rPr lang="en-US" sz="1000" b="0" i="0" u="none" strike="noStrike" dirty="0">
                          <a:solidFill>
                            <a:srgbClr val="000000"/>
                          </a:solidFill>
                          <a:effectLst/>
                          <a:latin typeface="Phetsarath OT" charset="0"/>
                          <a:cs typeface="Phetsarath OT" charset="0"/>
                        </a:rPr>
                        <a:t>6</a:t>
                      </a:r>
                    </a:p>
                  </a:txBody>
                  <a:tcPr marL="9525" marR="9525" marT="9525" marB="0" anchor="ctr"/>
                </a:tc>
                <a:tc>
                  <a:txBody>
                    <a:bodyPr/>
                    <a:lstStyle/>
                    <a:p>
                      <a:pPr algn="ctr" rtl="0" fontAlgn="ctr"/>
                      <a:r>
                        <a:rPr lang="en-US" sz="1000" u="none" strike="noStrike" dirty="0">
                          <a:effectLst/>
                          <a:latin typeface="Phetsarath OT" charset="0"/>
                          <a:cs typeface="Phetsarath OT" charset="0"/>
                        </a:rPr>
                        <a:t>4</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1,287.5</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5,000</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8,000</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12,850</a:t>
                      </a:r>
                      <a:endParaRPr lang="en-US" sz="1000" b="0" i="0" u="none" strike="noStrike" dirty="0">
                        <a:solidFill>
                          <a:srgbClr val="000000"/>
                        </a:solidFill>
                        <a:effectLst/>
                        <a:latin typeface="Phetsarath OT" charset="0"/>
                        <a:cs typeface="Phetsarath OT" charset="0"/>
                      </a:endParaRPr>
                    </a:p>
                  </a:txBody>
                  <a:tcPr marL="9525" marR="9525" marT="9525" marB="0" anchor="ctr"/>
                </a:tc>
                <a:extLst>
                  <a:ext uri="{0D108BD9-81ED-4DB2-BD59-A6C34878D82A}">
                    <a16:rowId xmlns:a16="http://schemas.microsoft.com/office/drawing/2014/main" val="10006"/>
                  </a:ext>
                </a:extLst>
              </a:tr>
              <a:tr h="190500">
                <a:tc>
                  <a:txBody>
                    <a:bodyPr/>
                    <a:lstStyle/>
                    <a:p>
                      <a:pPr algn="ctr" rtl="0" fontAlgn="ctr"/>
                      <a:r>
                        <a:rPr lang="en-US" sz="1000" b="0" i="0" u="none" strike="noStrike" dirty="0">
                          <a:solidFill>
                            <a:srgbClr val="000000"/>
                          </a:solidFill>
                          <a:effectLst/>
                          <a:latin typeface="Phetsarath OT" charset="0"/>
                          <a:cs typeface="Phetsarath OT" charset="0"/>
                        </a:rPr>
                        <a:t>7</a:t>
                      </a:r>
                    </a:p>
                  </a:txBody>
                  <a:tcPr marL="9525" marR="9525" marT="9525" marB="0" anchor="ctr"/>
                </a:tc>
                <a:tc>
                  <a:txBody>
                    <a:bodyPr/>
                    <a:lstStyle/>
                    <a:p>
                      <a:pPr algn="ctr" rtl="0" fontAlgn="ctr"/>
                      <a:r>
                        <a:rPr lang="en-US" sz="1000" u="none" strike="noStrike" dirty="0">
                          <a:effectLst/>
                          <a:latin typeface="Phetsarath OT" charset="0"/>
                          <a:cs typeface="Phetsarath OT" charset="0"/>
                        </a:rPr>
                        <a:t>5</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1,700</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6,000</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10,000</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18,325</a:t>
                      </a:r>
                      <a:endParaRPr lang="en-US" sz="1000" b="0" i="0" u="none" strike="noStrike" dirty="0">
                        <a:solidFill>
                          <a:srgbClr val="000000"/>
                        </a:solidFill>
                        <a:effectLst/>
                        <a:latin typeface="Phetsarath OT" charset="0"/>
                        <a:cs typeface="Phetsarath OT" charset="0"/>
                      </a:endParaRPr>
                    </a:p>
                  </a:txBody>
                  <a:tcPr marL="9525" marR="9525" marT="9525" marB="0" anchor="ctr"/>
                </a:tc>
                <a:extLst>
                  <a:ext uri="{0D108BD9-81ED-4DB2-BD59-A6C34878D82A}">
                    <a16:rowId xmlns:a16="http://schemas.microsoft.com/office/drawing/2014/main" val="10007"/>
                  </a:ext>
                </a:extLst>
              </a:tr>
              <a:tr h="190500">
                <a:tc>
                  <a:txBody>
                    <a:bodyPr/>
                    <a:lstStyle/>
                    <a:p>
                      <a:pPr algn="ctr" fontAlgn="b"/>
                      <a:r>
                        <a:rPr lang="en-US" sz="1000" b="0" i="0" u="none" strike="noStrike" dirty="0">
                          <a:solidFill>
                            <a:srgbClr val="000000"/>
                          </a:solidFill>
                          <a:effectLst/>
                          <a:latin typeface="Phetsarath OT" charset="0"/>
                          <a:cs typeface="Phetsarath OT" charset="0"/>
                        </a:rPr>
                        <a:t>8</a:t>
                      </a:r>
                    </a:p>
                  </a:txBody>
                  <a:tcPr marL="9525" marR="9525" marT="9525" marB="0" anchor="b"/>
                </a:tc>
                <a:tc>
                  <a:txBody>
                    <a:bodyPr/>
                    <a:lstStyle/>
                    <a:p>
                      <a:pPr algn="ctr" rtl="0" fontAlgn="ctr"/>
                      <a:r>
                        <a:rPr lang="en-US" sz="1000" u="none" strike="noStrike" dirty="0">
                          <a:effectLst/>
                          <a:latin typeface="Phetsarath OT" charset="0"/>
                          <a:cs typeface="Phetsarath OT" charset="0"/>
                        </a:rPr>
                        <a:t>6</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2,000</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8,000</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5,000</a:t>
                      </a:r>
                      <a:endParaRPr lang="en-US" sz="1000" b="0" i="0" u="none" strike="noStrike" dirty="0">
                        <a:solidFill>
                          <a:srgbClr val="000000"/>
                        </a:solidFill>
                        <a:effectLst/>
                        <a:latin typeface="Phetsarath OT" charset="0"/>
                        <a:cs typeface="Phetsarath OT" charset="0"/>
                      </a:endParaRPr>
                    </a:p>
                  </a:txBody>
                  <a:tcPr marL="9525" marR="9525" marT="9525" marB="0" anchor="ctr"/>
                </a:tc>
                <a:tc>
                  <a:txBody>
                    <a:bodyPr/>
                    <a:lstStyle/>
                    <a:p>
                      <a:pPr algn="ctr" rtl="0" fontAlgn="ctr"/>
                      <a:r>
                        <a:rPr lang="en-US" sz="1000" u="none" strike="noStrike" dirty="0">
                          <a:effectLst/>
                          <a:latin typeface="Phetsarath OT" charset="0"/>
                          <a:cs typeface="Phetsarath OT" charset="0"/>
                        </a:rPr>
                        <a:t>23,800</a:t>
                      </a:r>
                      <a:endParaRPr lang="en-US" sz="1000" b="0" i="0" u="none" strike="noStrike" dirty="0">
                        <a:solidFill>
                          <a:srgbClr val="000000"/>
                        </a:solidFill>
                        <a:effectLst/>
                        <a:latin typeface="Phetsarath OT" charset="0"/>
                        <a:cs typeface="Phetsarath OT" charset="0"/>
                      </a:endParaRPr>
                    </a:p>
                  </a:txBody>
                  <a:tcPr marL="9525" marR="9525" marT="9525" marB="0" anchor="ctr"/>
                </a:tc>
                <a:extLst>
                  <a:ext uri="{0D108BD9-81ED-4DB2-BD59-A6C34878D82A}">
                    <a16:rowId xmlns:a16="http://schemas.microsoft.com/office/drawing/2014/main" val="10008"/>
                  </a:ext>
                </a:extLst>
              </a:tr>
              <a:tr h="190500">
                <a:tc>
                  <a:txBody>
                    <a:bodyPr/>
                    <a:lstStyle/>
                    <a:p>
                      <a:pPr algn="ctr" fontAlgn="b"/>
                      <a:r>
                        <a:rPr lang="en-US" sz="1000" b="0" i="0" u="none" strike="noStrike" dirty="0">
                          <a:solidFill>
                            <a:srgbClr val="000000"/>
                          </a:solidFill>
                          <a:effectLst/>
                          <a:latin typeface="Phetsarath OT" charset="0"/>
                          <a:cs typeface="Phetsarath OT" charset="0"/>
                        </a:rPr>
                        <a:t>9</a:t>
                      </a:r>
                    </a:p>
                  </a:txBody>
                  <a:tcPr marL="9525" marR="9525" marT="9525" marB="0" anchor="b"/>
                </a:tc>
                <a:tc>
                  <a:txBody>
                    <a:bodyPr/>
                    <a:lstStyle/>
                    <a:p>
                      <a:pPr algn="ctr" fontAlgn="b"/>
                      <a:r>
                        <a:rPr lang="en-US" sz="1000" u="none" strike="noStrike" dirty="0">
                          <a:effectLst/>
                          <a:latin typeface="Phetsarath OT" charset="0"/>
                          <a:cs typeface="Phetsarath OT" charset="0"/>
                        </a:rPr>
                        <a:t>IRR (Function)</a:t>
                      </a:r>
                      <a:endParaRPr lang="en-US" sz="1000" b="0" i="0" u="none" strike="noStrike" dirty="0">
                        <a:solidFill>
                          <a:srgbClr val="000000"/>
                        </a:solidFill>
                        <a:effectLst/>
                        <a:latin typeface="Phetsarath OT" charset="0"/>
                        <a:cs typeface="Phetsarath OT" charset="0"/>
                      </a:endParaRPr>
                    </a:p>
                  </a:txBody>
                  <a:tcPr marL="9525" marR="9525" marT="9525" marB="0" anchor="b"/>
                </a:tc>
                <a:tc>
                  <a:txBody>
                    <a:bodyPr/>
                    <a:lstStyle/>
                    <a:p>
                      <a:pPr algn="ctr" fontAlgn="b"/>
                      <a:r>
                        <a:rPr lang="en-US" sz="1000" u="none" strike="noStrike" dirty="0">
                          <a:effectLst/>
                          <a:latin typeface="Phetsarath OT" charset="0"/>
                          <a:cs typeface="Phetsarath OT" charset="0"/>
                        </a:rPr>
                        <a:t>=IRR(B2:B8)</a:t>
                      </a:r>
                      <a:endParaRPr lang="en-US" sz="1000" b="0" i="0" u="none" strike="noStrike" dirty="0">
                        <a:solidFill>
                          <a:srgbClr val="000000"/>
                        </a:solidFill>
                        <a:effectLst/>
                        <a:latin typeface="Phetsarath OT" charset="0"/>
                        <a:cs typeface="Phetsarath OT" charset="0"/>
                      </a:endParaRPr>
                    </a:p>
                  </a:txBody>
                  <a:tcPr marL="9525" marR="9525" marT="9525" marB="0" anchor="b"/>
                </a:tc>
                <a:tc>
                  <a:txBody>
                    <a:bodyPr/>
                    <a:lstStyle/>
                    <a:p>
                      <a:pPr algn="ctr" fontAlgn="b"/>
                      <a:r>
                        <a:rPr lang="en-US" sz="1000" u="none" strike="noStrike" dirty="0">
                          <a:effectLst/>
                          <a:latin typeface="Phetsarath OT" charset="0"/>
                          <a:cs typeface="Phetsarath OT" charset="0"/>
                        </a:rPr>
                        <a:t>=IRR(C2:C8)</a:t>
                      </a:r>
                      <a:endParaRPr lang="en-US" sz="1000" b="0" i="0" u="none" strike="noStrike" dirty="0">
                        <a:solidFill>
                          <a:srgbClr val="000000"/>
                        </a:solidFill>
                        <a:effectLst/>
                        <a:latin typeface="Phetsarath OT" charset="0"/>
                        <a:cs typeface="Phetsarath OT" charset="0"/>
                      </a:endParaRPr>
                    </a:p>
                  </a:txBody>
                  <a:tcPr marL="9525" marR="9525" marT="9525" marB="0" anchor="b"/>
                </a:tc>
                <a:tc>
                  <a:txBody>
                    <a:bodyPr/>
                    <a:lstStyle/>
                    <a:p>
                      <a:pPr algn="ctr" fontAlgn="b"/>
                      <a:r>
                        <a:rPr lang="en-US" sz="1000" u="none" strike="noStrike" dirty="0">
                          <a:effectLst/>
                          <a:latin typeface="Phetsarath OT" charset="0"/>
                          <a:cs typeface="Phetsarath OT" charset="0"/>
                        </a:rPr>
                        <a:t>=IRR(D2:D8)</a:t>
                      </a:r>
                      <a:endParaRPr lang="en-US" sz="1000" b="0" i="0" u="none" strike="noStrike" dirty="0">
                        <a:solidFill>
                          <a:srgbClr val="000000"/>
                        </a:solidFill>
                        <a:effectLst/>
                        <a:latin typeface="Phetsarath OT" charset="0"/>
                        <a:cs typeface="Phetsarath OT" charset="0"/>
                      </a:endParaRPr>
                    </a:p>
                  </a:txBody>
                  <a:tcPr marL="9525" marR="9525" marT="9525" marB="0" anchor="b"/>
                </a:tc>
                <a:tc>
                  <a:txBody>
                    <a:bodyPr/>
                    <a:lstStyle/>
                    <a:p>
                      <a:pPr algn="ctr" fontAlgn="b"/>
                      <a:r>
                        <a:rPr lang="en-US" sz="1000" u="none" strike="noStrike" dirty="0">
                          <a:effectLst/>
                          <a:latin typeface="Phetsarath OT" charset="0"/>
                          <a:cs typeface="Phetsarath OT" charset="0"/>
                        </a:rPr>
                        <a:t>=IRR(E2:E8)</a:t>
                      </a:r>
                      <a:endParaRPr lang="en-US" sz="1000" b="0" i="0" u="none" strike="noStrike" dirty="0">
                        <a:solidFill>
                          <a:srgbClr val="000000"/>
                        </a:solidFill>
                        <a:effectLst/>
                        <a:latin typeface="Phetsarath OT" charset="0"/>
                        <a:cs typeface="Phetsarath OT" charset="0"/>
                      </a:endParaRPr>
                    </a:p>
                  </a:txBody>
                  <a:tcPr marL="9525" marR="9525" marT="9525" marB="0" anchor="b"/>
                </a:tc>
                <a:extLst>
                  <a:ext uri="{0D108BD9-81ED-4DB2-BD59-A6C34878D82A}">
                    <a16:rowId xmlns:a16="http://schemas.microsoft.com/office/drawing/2014/main" val="10009"/>
                  </a:ext>
                </a:extLst>
              </a:tr>
              <a:tr h="190500">
                <a:tc>
                  <a:txBody>
                    <a:bodyPr/>
                    <a:lstStyle/>
                    <a:p>
                      <a:pPr algn="ctr" fontAlgn="b"/>
                      <a:r>
                        <a:rPr lang="en-US" sz="1000" b="0" i="0" u="none" strike="noStrike" dirty="0">
                          <a:solidFill>
                            <a:srgbClr val="000000"/>
                          </a:solidFill>
                          <a:effectLst/>
                          <a:latin typeface="Phetsarath OT" charset="0"/>
                          <a:cs typeface="Phetsarath OT" charset="0"/>
                        </a:rPr>
                        <a:t>10</a:t>
                      </a:r>
                    </a:p>
                  </a:txBody>
                  <a:tcPr marL="9525" marR="9525" marT="9525" marB="0" anchor="b"/>
                </a:tc>
                <a:tc>
                  <a:txBody>
                    <a:bodyPr/>
                    <a:lstStyle/>
                    <a:p>
                      <a:pPr algn="ctr" fontAlgn="b"/>
                      <a:r>
                        <a:rPr lang="en-US" sz="1000" b="0" i="0" u="none" strike="noStrike" dirty="0">
                          <a:solidFill>
                            <a:srgbClr val="000000"/>
                          </a:solidFill>
                          <a:effectLst/>
                          <a:latin typeface="Phetsarath OT" charset="0"/>
                          <a:cs typeface="Phetsarath OT" charset="0"/>
                        </a:rPr>
                        <a:t>IRR=</a:t>
                      </a:r>
                    </a:p>
                  </a:txBody>
                  <a:tcPr marL="9525" marR="9525" marT="9525" marB="0" anchor="b"/>
                </a:tc>
                <a:tc>
                  <a:txBody>
                    <a:bodyPr/>
                    <a:lstStyle/>
                    <a:p>
                      <a:pPr algn="ctr" fontAlgn="b"/>
                      <a:r>
                        <a:rPr lang="en-US" sz="1000" b="0" i="0" u="none" strike="noStrike" dirty="0">
                          <a:solidFill>
                            <a:srgbClr val="000000"/>
                          </a:solidFill>
                          <a:effectLst/>
                          <a:latin typeface="Phetsarath OT" charset="0"/>
                          <a:cs typeface="Phetsarath OT" charset="0"/>
                        </a:rPr>
                        <a:t>6%</a:t>
                      </a:r>
                    </a:p>
                  </a:txBody>
                  <a:tcPr marL="9525" marR="9525" marT="9525" marB="0" anchor="b"/>
                </a:tc>
                <a:tc>
                  <a:txBody>
                    <a:bodyPr/>
                    <a:lstStyle/>
                    <a:p>
                      <a:pPr algn="ctr" fontAlgn="b"/>
                      <a:r>
                        <a:rPr lang="en-US" sz="1000" b="0" i="0" u="none" strike="noStrike" dirty="0">
                          <a:solidFill>
                            <a:srgbClr val="000000"/>
                          </a:solidFill>
                          <a:effectLst/>
                          <a:latin typeface="Phetsarath OT" charset="0"/>
                          <a:cs typeface="Phetsarath OT" charset="0"/>
                        </a:rPr>
                        <a:t>39%</a:t>
                      </a:r>
                    </a:p>
                  </a:txBody>
                  <a:tcPr marL="9525" marR="9525" marT="9525" marB="0" anchor="b"/>
                </a:tc>
                <a:tc>
                  <a:txBody>
                    <a:bodyPr/>
                    <a:lstStyle/>
                    <a:p>
                      <a:pPr algn="ctr" fontAlgn="b"/>
                      <a:r>
                        <a:rPr lang="en-US" sz="1000" b="0" i="0" u="none" strike="noStrike" dirty="0">
                          <a:solidFill>
                            <a:srgbClr val="000000"/>
                          </a:solidFill>
                          <a:effectLst/>
                          <a:latin typeface="Phetsarath OT" charset="0"/>
                          <a:cs typeface="Phetsarath OT" charset="0"/>
                        </a:rPr>
                        <a:t>48%</a:t>
                      </a:r>
                    </a:p>
                  </a:txBody>
                  <a:tcPr marL="9525" marR="9525" marT="9525" marB="0" anchor="b"/>
                </a:tc>
                <a:tc>
                  <a:txBody>
                    <a:bodyPr/>
                    <a:lstStyle/>
                    <a:p>
                      <a:pPr algn="ctr" fontAlgn="b"/>
                      <a:r>
                        <a:rPr lang="en-US" sz="1000" b="0" i="0" u="none" strike="noStrike" dirty="0">
                          <a:solidFill>
                            <a:srgbClr val="000000"/>
                          </a:solidFill>
                          <a:effectLst/>
                          <a:latin typeface="Phetsarath OT" charset="0"/>
                          <a:cs typeface="Phetsarath OT" charset="0"/>
                        </a:rPr>
                        <a:t>74%</a:t>
                      </a:r>
                    </a:p>
                  </a:txBody>
                  <a:tcPr marL="9525" marR="9525" marT="9525" marB="0" anchor="b"/>
                </a:tc>
                <a:extLst>
                  <a:ext uri="{0D108BD9-81ED-4DB2-BD59-A6C34878D82A}">
                    <a16:rowId xmlns:a16="http://schemas.microsoft.com/office/drawing/2014/main" val="10010"/>
                  </a:ext>
                </a:extLst>
              </a:tr>
            </a:tbl>
          </a:graphicData>
        </a:graphic>
      </p:graphicFrame>
      <p:sp>
        <p:nvSpPr>
          <p:cNvPr id="12" name="Snip Single Corner Rectangle 11"/>
          <p:cNvSpPr/>
          <p:nvPr/>
        </p:nvSpPr>
        <p:spPr>
          <a:xfrm>
            <a:off x="1398827" y="2885110"/>
            <a:ext cx="724614" cy="368022"/>
          </a:xfrm>
          <a:prstGeom prst="snip1Rect">
            <a:avLst/>
          </a:prstGeom>
          <a:solidFill>
            <a:schemeClr val="accent2">
              <a:lumMod val="75000"/>
            </a:schemeClr>
          </a:solidFill>
        </p:spPr>
        <p:txBody>
          <a:bodyPr wrap="none">
            <a:spAutoFit/>
          </a:bodyPr>
          <a:lstStyle/>
          <a:p>
            <a:r>
              <a:rPr lang="en-US" sz="1600" dirty="0" err="1">
                <a:latin typeface="Phetsarath OT" charset="0"/>
                <a:ea typeface="굴림" pitchFamily="34" charset="-127"/>
                <a:cs typeface="Phetsarath OT" charset="0"/>
              </a:rPr>
              <a:t>ຕົວຢ່າງ</a:t>
            </a:r>
            <a:endParaRPr lang="en-US" sz="1600" dirty="0"/>
          </a:p>
        </p:txBody>
      </p:sp>
      <p:sp>
        <p:nvSpPr>
          <p:cNvPr id="13" name="Rectangle 12"/>
          <p:cNvSpPr/>
          <p:nvPr/>
        </p:nvSpPr>
        <p:spPr>
          <a:xfrm>
            <a:off x="1291356" y="3585604"/>
            <a:ext cx="386795" cy="200579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6200000">
            <a:off x="5275218" y="-138675"/>
            <a:ext cx="179406" cy="730725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ular Callout 14"/>
          <p:cNvSpPr/>
          <p:nvPr/>
        </p:nvSpPr>
        <p:spPr>
          <a:xfrm>
            <a:off x="3901206" y="3581361"/>
            <a:ext cx="2998225" cy="351133"/>
          </a:xfrm>
          <a:prstGeom prst="wedgeRoundRectCallout">
            <a:avLst>
              <a:gd name="adj1" fmla="val 64207"/>
              <a:gd name="adj2" fmla="val -473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Phetsarath OT" charset="0"/>
                <a:cs typeface="Phetsarath OT" charset="0"/>
              </a:rPr>
              <a:t>Number of column in Ms. Excel sheet</a:t>
            </a:r>
          </a:p>
        </p:txBody>
      </p:sp>
      <p:sp>
        <p:nvSpPr>
          <p:cNvPr id="16" name="TextBox 15"/>
          <p:cNvSpPr txBox="1"/>
          <p:nvPr/>
        </p:nvSpPr>
        <p:spPr>
          <a:xfrm>
            <a:off x="993537" y="2896183"/>
            <a:ext cx="405290" cy="276999"/>
          </a:xfrm>
          <a:prstGeom prst="rect">
            <a:avLst/>
          </a:prstGeom>
          <a:noFill/>
        </p:spPr>
        <p:txBody>
          <a:bodyPr wrap="square" rtlCol="0">
            <a:spAutoFit/>
          </a:bodyPr>
          <a:lstStyle/>
          <a:p>
            <a:r>
              <a:rPr lang="en-US" sz="1200" dirty="0">
                <a:solidFill>
                  <a:srgbClr val="FF0000"/>
                </a:solidFill>
              </a:rPr>
              <a:t>#4</a:t>
            </a:r>
            <a:endParaRPr lang="th-TH" sz="1200" dirty="0">
              <a:solidFill>
                <a:srgbClr val="FF0000"/>
              </a:solidFill>
            </a:endParaRPr>
          </a:p>
        </p:txBody>
      </p:sp>
      <p:sp>
        <p:nvSpPr>
          <p:cNvPr id="17" name="Rectangle 16"/>
          <p:cNvSpPr/>
          <p:nvPr/>
        </p:nvSpPr>
        <p:spPr>
          <a:xfrm rot="16200000">
            <a:off x="5242073" y="1680600"/>
            <a:ext cx="179406" cy="730725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675912" y="5262798"/>
            <a:ext cx="405290" cy="276999"/>
          </a:xfrm>
          <a:prstGeom prst="rect">
            <a:avLst/>
          </a:prstGeom>
          <a:noFill/>
        </p:spPr>
        <p:txBody>
          <a:bodyPr wrap="square" rtlCol="0">
            <a:spAutoFit/>
          </a:bodyPr>
          <a:lstStyle/>
          <a:p>
            <a:r>
              <a:rPr lang="en-US" sz="1200" dirty="0">
                <a:solidFill>
                  <a:srgbClr val="FF0000"/>
                </a:solidFill>
              </a:rPr>
              <a:t>#5</a:t>
            </a:r>
            <a:endParaRPr lang="th-TH" sz="1200" dirty="0">
              <a:solidFill>
                <a:srgbClr val="FF0000"/>
              </a:solidFill>
            </a:endParaRPr>
          </a:p>
        </p:txBody>
      </p:sp>
      <p:sp>
        <p:nvSpPr>
          <p:cNvPr id="19" name="Rectangle 18"/>
          <p:cNvSpPr/>
          <p:nvPr/>
        </p:nvSpPr>
        <p:spPr>
          <a:xfrm rot="16200000">
            <a:off x="5254592" y="1894506"/>
            <a:ext cx="179406" cy="730725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8544165" y="5423929"/>
            <a:ext cx="405290" cy="276999"/>
          </a:xfrm>
          <a:prstGeom prst="rect">
            <a:avLst/>
          </a:prstGeom>
          <a:noFill/>
        </p:spPr>
        <p:txBody>
          <a:bodyPr wrap="square" rtlCol="0">
            <a:spAutoFit/>
          </a:bodyPr>
          <a:lstStyle/>
          <a:p>
            <a:r>
              <a:rPr lang="en-US" sz="1200" dirty="0">
                <a:solidFill>
                  <a:srgbClr val="FF0000"/>
                </a:solidFill>
              </a:rPr>
              <a:t>#6</a:t>
            </a:r>
            <a:endParaRPr lang="th-TH" sz="1200" dirty="0">
              <a:solidFill>
                <a:srgbClr val="FF0000"/>
              </a:solidFill>
            </a:endParaRPr>
          </a:p>
        </p:txBody>
      </p:sp>
    </p:spTree>
    <p:extLst>
      <p:ext uri="{BB962C8B-B14F-4D97-AF65-F5344CB8AC3E}">
        <p14:creationId xmlns:p14="http://schemas.microsoft.com/office/powerpoint/2010/main" val="1449378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모서리가 둥근 직사각형 39"/>
          <p:cNvSpPr/>
          <p:nvPr/>
        </p:nvSpPr>
        <p:spPr bwMode="auto">
          <a:xfrm>
            <a:off x="2090017" y="1335159"/>
            <a:ext cx="8006483" cy="2522465"/>
          </a:xfrm>
          <a:prstGeom prst="round1Rect">
            <a:avLst/>
          </a:prstGeom>
          <a:solidFill>
            <a:schemeClr val="bg1">
              <a:alpha val="60000"/>
            </a:schemeClr>
          </a:solidFill>
          <a:ln w="9525" cap="flat" cmpd="sng" algn="ctr">
            <a:gradFill>
              <a:gsLst>
                <a:gs pos="0">
                  <a:srgbClr val="0070C0"/>
                </a:gs>
                <a:gs pos="50000">
                  <a:srgbClr val="0070C0"/>
                </a:gs>
                <a:gs pos="100000">
                  <a:srgbClr val="0070C0"/>
                </a:gs>
              </a:gsLst>
              <a:lin ang="5400000" scaled="0"/>
            </a:gradFill>
            <a:prstDash val="solid"/>
            <a:round/>
            <a:headEnd type="none" w="med" len="med"/>
            <a:tailEnd type="none" w="med" len="med"/>
          </a:ln>
          <a:effectLst>
            <a:outerShdw blurRad="50800" dist="38100" dir="2700000" algn="tl" rotWithShape="0">
              <a:prstClr val="black">
                <a:alpha val="25000"/>
              </a:prstClr>
            </a:outerShdw>
          </a:effectLst>
        </p:spPr>
        <p:txBody>
          <a:bodyPr vert="horz" wrap="none" lIns="90000" tIns="46800" rIns="90000" bIns="46800" numCol="1" rtlCol="0" anchor="ctr" anchorCtr="0" compatLnSpc="1">
            <a:prstTxWarp prst="textNoShape">
              <a:avLst/>
            </a:prstTxWarp>
            <a:noAutofit/>
          </a:bodyPr>
          <a:lstStyle/>
          <a:p>
            <a:pPr lvl="0" fontAlgn="base" latinLnBrk="1">
              <a:spcBef>
                <a:spcPct val="20000"/>
              </a:spcBef>
              <a:spcAft>
                <a:spcPct val="0"/>
              </a:spcAft>
              <a:defRPr/>
            </a:pPr>
            <a:r>
              <a:rPr lang="en-US" altLang="ko-KR" sz="3200" b="1" dirty="0">
                <a:solidFill>
                  <a:schemeClr val="accent2">
                    <a:lumMod val="50000"/>
                  </a:schemeClr>
                </a:solidFill>
                <a:latin typeface="Phetsarath" charset="0"/>
                <a:ea typeface="Phetsarath" charset="0"/>
                <a:cs typeface="Phetsarath" charset="0"/>
              </a:rPr>
              <a:t>04: </a:t>
            </a:r>
            <a:r>
              <a:rPr lang="en-US" altLang="ko-KR" sz="3200" b="1" dirty="0" err="1">
                <a:solidFill>
                  <a:schemeClr val="accent2">
                    <a:lumMod val="50000"/>
                  </a:schemeClr>
                </a:solidFill>
                <a:latin typeface="Phetsarath" charset="0"/>
                <a:ea typeface="Phetsarath" charset="0"/>
                <a:cs typeface="Phetsarath" charset="0"/>
              </a:rPr>
              <a:t>ກໍລະນີສຶກສາ</a:t>
            </a:r>
            <a:r>
              <a:rPr lang="en-US" altLang="ko-KR" sz="3200" b="1" dirty="0">
                <a:solidFill>
                  <a:schemeClr val="accent2">
                    <a:lumMod val="50000"/>
                  </a:schemeClr>
                </a:solidFill>
                <a:latin typeface="Phetsarath" charset="0"/>
                <a:ea typeface="Phetsarath" charset="0"/>
                <a:cs typeface="Phetsarath" charset="0"/>
              </a:rPr>
              <a:t> </a:t>
            </a:r>
            <a:r>
              <a:rPr lang="en-US" altLang="ko-KR" sz="3200" b="1" dirty="0" err="1">
                <a:solidFill>
                  <a:schemeClr val="accent2">
                    <a:lumMod val="50000"/>
                  </a:schemeClr>
                </a:solidFill>
                <a:latin typeface="Phetsarath" charset="0"/>
                <a:ea typeface="Phetsarath" charset="0"/>
                <a:cs typeface="Phetsarath" charset="0"/>
              </a:rPr>
              <a:t>ການວິເຄາະການລົງທືນສວນປູກ</a:t>
            </a:r>
            <a:endParaRPr lang="en-US" altLang="ko-KR" sz="3200" b="1" dirty="0">
              <a:solidFill>
                <a:schemeClr val="accent2">
                  <a:lumMod val="50000"/>
                </a:schemeClr>
              </a:solidFill>
              <a:latin typeface="Phetsarath" charset="0"/>
              <a:ea typeface="Phetsarath" charset="0"/>
              <a:cs typeface="Phetsarath" charset="0"/>
            </a:endParaRPr>
          </a:p>
          <a:p>
            <a:pPr marL="342900">
              <a:lnSpc>
                <a:spcPct val="100000"/>
              </a:lnSpc>
            </a:pPr>
            <a:endParaRPr lang="en-US" sz="2800" b="1" dirty="0">
              <a:solidFill>
                <a:schemeClr val="accent2">
                  <a:lumMod val="75000"/>
                </a:schemeClr>
              </a:solidFill>
              <a:latin typeface="Phetsarath" charset="0"/>
              <a:ea typeface="Phetsarath" charset="0"/>
              <a:cs typeface="Phetsarath" charset="0"/>
            </a:endParaRPr>
          </a:p>
          <a:p>
            <a:pPr marL="342900">
              <a:lnSpc>
                <a:spcPct val="100000"/>
              </a:lnSpc>
            </a:pPr>
            <a:endParaRPr lang="en-US" sz="2800" b="1" dirty="0">
              <a:solidFill>
                <a:schemeClr val="accent2">
                  <a:lumMod val="75000"/>
                </a:schemeClr>
              </a:solidFill>
              <a:latin typeface="Phetsarath" charset="0"/>
              <a:ea typeface="Phetsarath" charset="0"/>
              <a:cs typeface="Phetsarath" charset="0"/>
            </a:endParaRPr>
          </a:p>
          <a:p>
            <a:pPr marL="457200" lvl="0" indent="-279400">
              <a:buBlip>
                <a:blip r:embed="rId3"/>
              </a:buBlip>
            </a:pPr>
            <a:r>
              <a:rPr lang="en-GB" sz="2400" b="1" dirty="0">
                <a:solidFill>
                  <a:schemeClr val="accent2">
                    <a:lumMod val="75000"/>
                  </a:schemeClr>
                </a:solidFill>
                <a:latin typeface="Phetsarath" charset="0"/>
                <a:ea typeface="Phetsarath" charset="0"/>
                <a:cs typeface="Phetsarath" charset="0"/>
              </a:rPr>
              <a:t>Case example 01 and solution</a:t>
            </a:r>
            <a:endParaRPr lang="en-US" sz="2400" b="1" dirty="0">
              <a:solidFill>
                <a:schemeClr val="accent2">
                  <a:lumMod val="75000"/>
                </a:schemeClr>
              </a:solidFill>
              <a:latin typeface="Phetsarath" charset="0"/>
              <a:ea typeface="Phetsarath" charset="0"/>
              <a:cs typeface="Phetsarath" charset="0"/>
            </a:endParaRPr>
          </a:p>
          <a:p>
            <a:pPr marL="688975" lvl="0"/>
            <a:endParaRPr lang="en-US" altLang="ko-KR" sz="2400" b="1" dirty="0">
              <a:solidFill>
                <a:schemeClr val="accent2">
                  <a:lumMod val="75000"/>
                </a:schemeClr>
              </a:solidFill>
              <a:latin typeface="Phetsarath" charset="0"/>
              <a:ea typeface="Phetsarath" charset="0"/>
              <a:cs typeface="Phetsarath" charset="0"/>
            </a:endParaRPr>
          </a:p>
        </p:txBody>
      </p:sp>
    </p:spTree>
    <p:extLst>
      <p:ext uri="{BB962C8B-B14F-4D97-AF65-F5344CB8AC3E}">
        <p14:creationId xmlns:p14="http://schemas.microsoft.com/office/powerpoint/2010/main" val="1638823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angle 5"/>
          <p:cNvSpPr txBox="1">
            <a:spLocks/>
          </p:cNvSpPr>
          <p:nvPr/>
        </p:nvSpPr>
        <p:spPr>
          <a:xfrm>
            <a:off x="2161416" y="1169213"/>
            <a:ext cx="9743037"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lvl="0"/>
            <a:r>
              <a:rPr lang="en-GB" sz="2400" b="1" dirty="0" err="1">
                <a:solidFill>
                  <a:schemeClr val="accent5">
                    <a:lumMod val="50000"/>
                  </a:schemeClr>
                </a:solidFill>
                <a:latin typeface="Phetsarath OT" charset="0"/>
                <a:cs typeface="Phetsarath OT" charset="0"/>
              </a:rPr>
              <a:t>ກໍລະນີສຶກສາທີ</a:t>
            </a:r>
            <a:r>
              <a:rPr lang="en-GB" sz="2400" b="1" dirty="0">
                <a:solidFill>
                  <a:schemeClr val="accent5">
                    <a:lumMod val="50000"/>
                  </a:schemeClr>
                </a:solidFill>
                <a:latin typeface="Phetsarath OT" charset="0"/>
                <a:cs typeface="Phetsarath OT" charset="0"/>
              </a:rPr>
              <a:t> 01</a:t>
            </a:r>
            <a:endParaRPr lang="en-US" sz="2400" b="1" dirty="0">
              <a:solidFill>
                <a:schemeClr val="accent5">
                  <a:lumMod val="50000"/>
                </a:schemeClr>
              </a:solidFill>
            </a:endParaRPr>
          </a:p>
        </p:txBody>
      </p:sp>
      <p:grpSp>
        <p:nvGrpSpPr>
          <p:cNvPr id="31" name="Group 30"/>
          <p:cNvGrpSpPr/>
          <p:nvPr/>
        </p:nvGrpSpPr>
        <p:grpSpPr>
          <a:xfrm>
            <a:off x="1718177" y="1132030"/>
            <a:ext cx="404793" cy="533962"/>
            <a:chOff x="5770331" y="1112579"/>
            <a:chExt cx="335168" cy="478633"/>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7"/>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1</a:t>
              </a:r>
            </a:p>
          </p:txBody>
        </p:sp>
      </p:grpSp>
      <p:sp>
        <p:nvSpPr>
          <p:cNvPr id="29"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344488" indent="-344488">
              <a:lnSpc>
                <a:spcPct val="100000"/>
              </a:lnSpc>
              <a:buFont typeface="+mj-lt"/>
              <a:buAutoNum type="arabicPeriod" startAt="4"/>
            </a:pPr>
            <a:r>
              <a:rPr lang="en-US" altLang="ko-KR" sz="2800" b="1" dirty="0" err="1">
                <a:solidFill>
                  <a:schemeClr val="accent5">
                    <a:lumMod val="50000"/>
                  </a:schemeClr>
                </a:solidFill>
                <a:latin typeface="Phetsarath OT" charset="0"/>
                <a:ea typeface="굴림" pitchFamily="50" charset="-127"/>
                <a:cs typeface="Phetsarath OT" charset="0"/>
              </a:rPr>
              <a:t>ກໍລະນີສຶກສາ</a:t>
            </a:r>
            <a:r>
              <a:rPr lang="en-US" altLang="ko-KR" sz="2800" b="1" dirty="0">
                <a:solidFill>
                  <a:schemeClr val="accent5">
                    <a:lumMod val="50000"/>
                  </a:schemeClr>
                </a:solidFill>
                <a:latin typeface="Phetsarath OT" charset="0"/>
                <a:ea typeface="굴림" pitchFamily="50" charset="-127"/>
                <a:cs typeface="Phetsarath OT" charset="0"/>
              </a:rPr>
              <a:t> </a:t>
            </a:r>
            <a:r>
              <a:rPr lang="en-US" altLang="ko-KR" sz="2800" b="1" dirty="0" err="1">
                <a:solidFill>
                  <a:schemeClr val="accent5">
                    <a:lumMod val="50000"/>
                  </a:schemeClr>
                </a:solidFill>
                <a:latin typeface="Phetsarath OT" charset="0"/>
                <a:ea typeface="굴림" pitchFamily="50" charset="-127"/>
                <a:cs typeface="Phetsarath OT" charset="0"/>
              </a:rPr>
              <a:t>ການວິເຄາະການລົງທືນສວນປູກ</a:t>
            </a:r>
            <a:endParaRPr lang="en-US" altLang="ko-KR" sz="2800" b="1" dirty="0">
              <a:solidFill>
                <a:schemeClr val="accent5">
                  <a:lumMod val="50000"/>
                </a:schemeClr>
              </a:solidFill>
              <a:latin typeface="Phetsarath OT" charset="0"/>
              <a:ea typeface="굴림" pitchFamily="50" charset="-127"/>
              <a:cs typeface="Phetsarath OT" charset="0"/>
            </a:endParaRPr>
          </a:p>
        </p:txBody>
      </p:sp>
      <p:sp>
        <p:nvSpPr>
          <p:cNvPr id="21" name="Rounded Rectangle 20"/>
          <p:cNvSpPr/>
          <p:nvPr/>
        </p:nvSpPr>
        <p:spPr>
          <a:xfrm>
            <a:off x="1296945" y="1899982"/>
            <a:ext cx="7713166" cy="2968751"/>
          </a:xfrm>
          <a:prstGeom prst="roundRect">
            <a:avLst>
              <a:gd name="adj" fmla="val 9895"/>
            </a:avLst>
          </a:prstGeom>
        </p:spPr>
        <p:style>
          <a:lnRef idx="2">
            <a:schemeClr val="accent6"/>
          </a:lnRef>
          <a:fillRef idx="1">
            <a:schemeClr val="lt1"/>
          </a:fillRef>
          <a:effectRef idx="0">
            <a:schemeClr val="accent6"/>
          </a:effectRef>
          <a:fontRef idx="minor">
            <a:schemeClr val="dk1"/>
          </a:fontRef>
        </p:style>
        <p:txBody>
          <a:bodyPr rtlCol="0" anchor="ctr"/>
          <a:lstStyle/>
          <a:p>
            <a:pPr lvl="0"/>
            <a:endParaRPr lang="en-US" sz="1400" dirty="0">
              <a:latin typeface="Phetsarath OT" charset="0"/>
              <a:cs typeface="Phetsarath OT" charset="0"/>
            </a:endParaRPr>
          </a:p>
          <a:p>
            <a:pPr lvl="0"/>
            <a:r>
              <a:rPr lang="en-US" sz="1400" dirty="0">
                <a:solidFill>
                  <a:srgbClr val="FF0000"/>
                </a:solidFill>
                <a:latin typeface="Phetsarath OT" charset="0"/>
                <a:cs typeface="Phetsarath OT" charset="0"/>
              </a:rPr>
              <a:t>For  instance</a:t>
            </a:r>
            <a:r>
              <a:rPr lang="en-US" sz="1400" dirty="0">
                <a:latin typeface="Phetsarath OT" charset="0"/>
                <a:cs typeface="Phetsarath OT" charset="0"/>
              </a:rPr>
              <a:t>, consider a Forestry Agency that has just planted an area of land with 100,000 samplings at a cost of $11 per tree, $1 of which was planting costs (the remainder being purchase cost). The trees will be ready for felling after 10 years at the earliest, and during the maturing period grow at an annual compound rate such that the value of usable wood increases each year by 20% of the initial purchase cost of each tree.</a:t>
            </a:r>
          </a:p>
          <a:p>
            <a:pPr lvl="0"/>
            <a:r>
              <a:rPr lang="en-US" sz="1400" dirty="0">
                <a:latin typeface="Phetsarath OT" charset="0"/>
                <a:cs typeface="Phetsarath OT" charset="0"/>
              </a:rPr>
              <a:t>During the maturing period the annual cost of tending the plantation is expected to be equal to 1.5% of the value of the plantation at the start of that year, payable at the start of the second and all subsequent years. (The first year’s tending costs are included in the planting cost at the start of the first year).</a:t>
            </a:r>
          </a:p>
          <a:p>
            <a:pPr lvl="0"/>
            <a:endParaRPr lang="en-US" sz="1400" dirty="0">
              <a:latin typeface="Phetsarath OT" charset="0"/>
              <a:cs typeface="Phetsarath OT" charset="0"/>
            </a:endParaRPr>
          </a:p>
          <a:p>
            <a:pPr lvl="0"/>
            <a:r>
              <a:rPr lang="en-US" sz="1400" dirty="0">
                <a:latin typeface="Phetsarath OT" charset="0"/>
                <a:cs typeface="Phetsarath OT" charset="0"/>
              </a:rPr>
              <a:t>Using an </a:t>
            </a:r>
            <a:r>
              <a:rPr lang="en-US" sz="1400" dirty="0">
                <a:solidFill>
                  <a:srgbClr val="FF0000"/>
                </a:solidFill>
                <a:latin typeface="Phetsarath OT" charset="0"/>
                <a:cs typeface="Phetsarath OT" charset="0"/>
              </a:rPr>
              <a:t>8% discount rate</a:t>
            </a:r>
            <a:r>
              <a:rPr lang="en-US" sz="1400" dirty="0">
                <a:latin typeface="Phetsarath OT" charset="0"/>
                <a:cs typeface="Phetsarath OT" charset="0"/>
              </a:rPr>
              <a:t>, </a:t>
            </a:r>
            <a:r>
              <a:rPr lang="en-US" sz="1400" dirty="0">
                <a:solidFill>
                  <a:srgbClr val="FF0000"/>
                </a:solidFill>
                <a:latin typeface="Phetsarath OT" charset="0"/>
                <a:cs typeface="Phetsarath OT" charset="0"/>
              </a:rPr>
              <a:t>calculate the NPV and the IRR of this investment</a:t>
            </a:r>
            <a:r>
              <a:rPr lang="en-US" sz="1400" dirty="0">
                <a:latin typeface="Phetsarath OT" charset="0"/>
                <a:cs typeface="Phetsarath OT" charset="0"/>
              </a:rPr>
              <a:t> if the Forestry Agency decides that all of the trees are to be felled as soon as they mature, and </a:t>
            </a:r>
            <a:r>
              <a:rPr lang="en-US" sz="1400" dirty="0">
                <a:solidFill>
                  <a:srgbClr val="FF0000"/>
                </a:solidFill>
                <a:latin typeface="Phetsarath OT" charset="0"/>
                <a:cs typeface="Phetsarath OT" charset="0"/>
              </a:rPr>
              <a:t>if the cost of this felling is 5% of the value </a:t>
            </a:r>
            <a:r>
              <a:rPr lang="en-US" sz="1400">
                <a:solidFill>
                  <a:srgbClr val="FF0000"/>
                </a:solidFill>
                <a:latin typeface="Phetsarath OT" charset="0"/>
                <a:cs typeface="Phetsarath OT" charset="0"/>
              </a:rPr>
              <a:t>of trees </a:t>
            </a:r>
            <a:r>
              <a:rPr lang="en-US" sz="1400" dirty="0">
                <a:solidFill>
                  <a:srgbClr val="FF0000"/>
                </a:solidFill>
                <a:latin typeface="Phetsarath OT" charset="0"/>
                <a:cs typeface="Phetsarath OT" charset="0"/>
              </a:rPr>
              <a:t>felled</a:t>
            </a:r>
            <a:r>
              <a:rPr lang="en-US" sz="1400" dirty="0">
                <a:latin typeface="Phetsarath OT" charset="0"/>
                <a:cs typeface="Phetsarath OT" charset="0"/>
              </a:rPr>
              <a:t>.</a:t>
            </a:r>
          </a:p>
          <a:p>
            <a:pPr algn="ctr"/>
            <a:endParaRPr lang="en-US" sz="1400" dirty="0">
              <a:latin typeface="Phetsarath OT" charset="0"/>
              <a:cs typeface="Phetsarath OT" charset="0"/>
            </a:endParaRPr>
          </a:p>
        </p:txBody>
      </p:sp>
    </p:spTree>
    <p:extLst>
      <p:ext uri="{BB962C8B-B14F-4D97-AF65-F5344CB8AC3E}">
        <p14:creationId xmlns:p14="http://schemas.microsoft.com/office/powerpoint/2010/main" val="1860422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angle 5"/>
          <p:cNvSpPr txBox="1">
            <a:spLocks/>
          </p:cNvSpPr>
          <p:nvPr/>
        </p:nvSpPr>
        <p:spPr>
          <a:xfrm>
            <a:off x="2161416" y="1169213"/>
            <a:ext cx="9743037"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lvl="0"/>
            <a:r>
              <a:rPr lang="en-GB" sz="2400" b="1" dirty="0" err="1">
                <a:solidFill>
                  <a:schemeClr val="accent5">
                    <a:lumMod val="50000"/>
                  </a:schemeClr>
                </a:solidFill>
                <a:latin typeface="Phetsarath OT" charset="0"/>
                <a:cs typeface="Phetsarath OT" charset="0"/>
              </a:rPr>
              <a:t>ຕອບກໍລະນີສຶກສາທີ</a:t>
            </a:r>
            <a:r>
              <a:rPr lang="en-GB" sz="2400" b="1" dirty="0">
                <a:solidFill>
                  <a:schemeClr val="accent5">
                    <a:lumMod val="50000"/>
                  </a:schemeClr>
                </a:solidFill>
                <a:latin typeface="Phetsarath OT" charset="0"/>
                <a:cs typeface="Phetsarath OT" charset="0"/>
              </a:rPr>
              <a:t> 01</a:t>
            </a:r>
            <a:endParaRPr lang="en-US" sz="2400" b="1" dirty="0">
              <a:solidFill>
                <a:schemeClr val="accent5">
                  <a:lumMod val="50000"/>
                </a:schemeClr>
              </a:solidFill>
            </a:endParaRPr>
          </a:p>
        </p:txBody>
      </p:sp>
      <p:grpSp>
        <p:nvGrpSpPr>
          <p:cNvPr id="31" name="Group 30"/>
          <p:cNvGrpSpPr/>
          <p:nvPr/>
        </p:nvGrpSpPr>
        <p:grpSpPr>
          <a:xfrm>
            <a:off x="1718177" y="1132030"/>
            <a:ext cx="404793" cy="533962"/>
            <a:chOff x="5770331" y="1112579"/>
            <a:chExt cx="335168" cy="478633"/>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7"/>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2</a:t>
              </a:r>
            </a:p>
          </p:txBody>
        </p:sp>
      </p:grpSp>
      <p:sp>
        <p:nvSpPr>
          <p:cNvPr id="29"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344488" indent="-344488">
              <a:lnSpc>
                <a:spcPct val="100000"/>
              </a:lnSpc>
              <a:buFont typeface="+mj-lt"/>
              <a:buAutoNum type="arabicPeriod" startAt="4"/>
            </a:pPr>
            <a:r>
              <a:rPr lang="en-US" altLang="ko-KR" sz="2800" b="1" dirty="0" err="1">
                <a:solidFill>
                  <a:schemeClr val="accent5">
                    <a:lumMod val="50000"/>
                  </a:schemeClr>
                </a:solidFill>
                <a:latin typeface="Phetsarath OT" charset="0"/>
                <a:ea typeface="굴림" pitchFamily="50" charset="-127"/>
                <a:cs typeface="Phetsarath OT" charset="0"/>
              </a:rPr>
              <a:t>ກໍລະນີສຶກສາ</a:t>
            </a:r>
            <a:r>
              <a:rPr lang="en-US" altLang="ko-KR" sz="2800" b="1" dirty="0">
                <a:solidFill>
                  <a:schemeClr val="accent5">
                    <a:lumMod val="50000"/>
                  </a:schemeClr>
                </a:solidFill>
                <a:latin typeface="Phetsarath OT" charset="0"/>
                <a:ea typeface="굴림" pitchFamily="50" charset="-127"/>
                <a:cs typeface="Phetsarath OT" charset="0"/>
              </a:rPr>
              <a:t> </a:t>
            </a:r>
            <a:r>
              <a:rPr lang="en-US" altLang="ko-KR" sz="2800" b="1" dirty="0" err="1">
                <a:solidFill>
                  <a:schemeClr val="accent5">
                    <a:lumMod val="50000"/>
                  </a:schemeClr>
                </a:solidFill>
                <a:latin typeface="Phetsarath OT" charset="0"/>
                <a:ea typeface="굴림" pitchFamily="50" charset="-127"/>
                <a:cs typeface="Phetsarath OT" charset="0"/>
              </a:rPr>
              <a:t>ການວິເຄາະການລົງທືນສວນປູກ</a:t>
            </a:r>
            <a:endParaRPr lang="en-US" altLang="ko-KR" sz="2800" b="1" dirty="0">
              <a:solidFill>
                <a:schemeClr val="accent5">
                  <a:lumMod val="50000"/>
                </a:schemeClr>
              </a:solidFill>
              <a:latin typeface="Phetsarath OT" charset="0"/>
              <a:ea typeface="굴림" pitchFamily="50" charset="-127"/>
              <a:cs typeface="Phetsarath OT" charset="0"/>
            </a:endParaRPr>
          </a:p>
        </p:txBody>
      </p:sp>
      <p:sp>
        <p:nvSpPr>
          <p:cNvPr id="8" name="Rectangle 7"/>
          <p:cNvSpPr/>
          <p:nvPr/>
        </p:nvSpPr>
        <p:spPr>
          <a:xfrm>
            <a:off x="5682780" y="2173724"/>
            <a:ext cx="3188693" cy="338554"/>
          </a:xfrm>
          <a:prstGeom prst="rect">
            <a:avLst/>
          </a:prstGeom>
        </p:spPr>
        <p:txBody>
          <a:bodyPr wrap="none">
            <a:spAutoFit/>
          </a:bodyPr>
          <a:lstStyle/>
          <a:p>
            <a:r>
              <a:rPr lang="en-US" sz="1600" dirty="0">
                <a:solidFill>
                  <a:schemeClr val="bg1"/>
                </a:solidFill>
                <a:latin typeface="Phetsarath OT" charset="0"/>
                <a:cs typeface="Phetsarath OT" charset="0"/>
              </a:rPr>
              <a:t>In socio-economic farm research</a:t>
            </a:r>
            <a:endParaRPr lang="en-US" sz="1600" dirty="0">
              <a:solidFill>
                <a:schemeClr val="bg1"/>
              </a:solidFill>
            </a:endParaRPr>
          </a:p>
        </p:txBody>
      </p:sp>
      <p:sp>
        <p:nvSpPr>
          <p:cNvPr id="9" name="Text Box 8"/>
          <p:cNvSpPr txBox="1">
            <a:spLocks noChangeArrowheads="1"/>
          </p:cNvSpPr>
          <p:nvPr/>
        </p:nvSpPr>
        <p:spPr bwMode="auto">
          <a:xfrm>
            <a:off x="1629526" y="6287221"/>
            <a:ext cx="2549289" cy="276999"/>
          </a:xfrm>
          <a:prstGeom prst="rect">
            <a:avLst/>
          </a:prstGeom>
          <a:noFill/>
          <a:ln w="9525">
            <a:noFill/>
            <a:miter lim="800000"/>
            <a:headEnd/>
            <a:tailEnd/>
          </a:ln>
        </p:spPr>
        <p:txBody>
          <a:bodyPr wrap="square">
            <a:spAutoFit/>
          </a:bodyPr>
          <a:lstStyle/>
          <a:p>
            <a:pPr lvl="0"/>
            <a:r>
              <a:rPr lang="en-US" sz="1200" i="1" dirty="0">
                <a:latin typeface="Phetsarath OT" charset="0"/>
                <a:cs typeface="Phetsarath OT" charset="0"/>
              </a:rPr>
              <a:t>S</a:t>
            </a:r>
            <a:r>
              <a:rPr lang="en-US" sz="1200" b="0" i="1" dirty="0">
                <a:latin typeface="Phetsarath OT" charset="0"/>
                <a:cs typeface="Phetsarath OT" charset="0"/>
              </a:rPr>
              <a:t>ource: </a:t>
            </a:r>
            <a:r>
              <a:rPr lang="en-US" sz="1200" b="0" i="1" dirty="0" err="1">
                <a:latin typeface="Phetsarath OT" charset="0"/>
                <a:cs typeface="Phetsarath OT" charset="0"/>
              </a:rPr>
              <a:t>Whigham</a:t>
            </a:r>
            <a:r>
              <a:rPr lang="en-US" sz="1200" b="0" i="1" dirty="0">
                <a:latin typeface="Phetsarath OT" charset="0"/>
                <a:cs typeface="Phetsarath OT" charset="0"/>
              </a:rPr>
              <a:t> D. (2001).</a:t>
            </a:r>
            <a:endParaRPr lang="en-US" sz="1200" b="0" i="1" dirty="0"/>
          </a:p>
        </p:txBody>
      </p:sp>
      <p:sp>
        <p:nvSpPr>
          <p:cNvPr id="10" name="Text Box 8"/>
          <p:cNvSpPr txBox="1">
            <a:spLocks noChangeArrowheads="1"/>
          </p:cNvSpPr>
          <p:nvPr/>
        </p:nvSpPr>
        <p:spPr bwMode="auto">
          <a:xfrm>
            <a:off x="6713888" y="1914458"/>
            <a:ext cx="5454054" cy="3693319"/>
          </a:xfrm>
          <a:prstGeom prst="rect">
            <a:avLst/>
          </a:prstGeom>
          <a:solidFill>
            <a:srgbClr val="FFC000"/>
          </a:solidFill>
          <a:ln w="9525">
            <a:noFill/>
            <a:miter lim="800000"/>
            <a:headEnd/>
            <a:tailEnd/>
          </a:ln>
        </p:spPr>
        <p:txBody>
          <a:bodyPr wrap="square">
            <a:spAutoFit/>
          </a:bodyPr>
          <a:lstStyle/>
          <a:p>
            <a:pPr marL="171450" lvl="0" indent="-171450">
              <a:buFont typeface="Arial" panose="020B0604020202020204" pitchFamily="34" charset="0"/>
              <a:buChar char="•"/>
            </a:pPr>
            <a:r>
              <a:rPr lang="en-US" dirty="0">
                <a:latin typeface="Phetsarath OT" charset="0"/>
                <a:cs typeface="Phetsarath OT" charset="0"/>
              </a:rPr>
              <a:t> V=10(1.2)</a:t>
            </a:r>
            <a:r>
              <a:rPr lang="en-US" baseline="30000" dirty="0">
                <a:latin typeface="Phetsarath OT" charset="0"/>
                <a:cs typeface="Phetsarath OT" charset="0"/>
              </a:rPr>
              <a:t>10</a:t>
            </a:r>
            <a:r>
              <a:rPr lang="en-US" dirty="0">
                <a:latin typeface="Phetsarath OT" charset="0"/>
                <a:cs typeface="Phetsarath OT" charset="0"/>
              </a:rPr>
              <a:t>=£61.92</a:t>
            </a:r>
          </a:p>
          <a:p>
            <a:pPr marL="171450" lvl="0" indent="-171450">
              <a:buFont typeface="Arial" panose="020B0604020202020204" pitchFamily="34" charset="0"/>
              <a:buChar char="•"/>
            </a:pPr>
            <a:r>
              <a:rPr lang="en-US" dirty="0">
                <a:latin typeface="Phetsarath OT" charset="0"/>
                <a:cs typeface="Phetsarath OT" charset="0"/>
              </a:rPr>
              <a:t>The purchase cost in year 0 = £10</a:t>
            </a:r>
          </a:p>
          <a:p>
            <a:pPr marL="171450" lvl="0" indent="-171450">
              <a:buFont typeface="Arial" panose="020B0604020202020204" pitchFamily="34" charset="0"/>
              <a:buChar char="•"/>
            </a:pPr>
            <a:r>
              <a:rPr lang="en-US" dirty="0">
                <a:latin typeface="Phetsarath OT" charset="0"/>
                <a:cs typeface="Phetsarath OT" charset="0"/>
              </a:rPr>
              <a:t>Planting cost = £1 in year 0</a:t>
            </a:r>
          </a:p>
          <a:p>
            <a:pPr marL="171450" lvl="0" indent="-171450">
              <a:buFont typeface="Arial" panose="020B0604020202020204" pitchFamily="34" charset="0"/>
              <a:buChar char="•"/>
            </a:pPr>
            <a:r>
              <a:rPr lang="en-US" dirty="0">
                <a:latin typeface="Phetsarath OT" charset="0"/>
                <a:cs typeface="Phetsarath OT" charset="0"/>
              </a:rPr>
              <a:t>In F8: =-$E$3*B8</a:t>
            </a:r>
          </a:p>
          <a:p>
            <a:pPr marL="171450" lvl="0" indent="-171450">
              <a:buFont typeface="Arial" panose="020B0604020202020204" pitchFamily="34" charset="0"/>
              <a:buChar char="•"/>
            </a:pPr>
            <a:r>
              <a:rPr lang="en-US" dirty="0">
                <a:latin typeface="Phetsarath OT" charset="0"/>
                <a:cs typeface="Phetsarath OT" charset="0"/>
              </a:rPr>
              <a:t>In G17:=-$F$3*B17</a:t>
            </a:r>
          </a:p>
          <a:p>
            <a:pPr marL="171450" lvl="0" indent="-171450">
              <a:buFont typeface="Arial" panose="020B0604020202020204" pitchFamily="34" charset="0"/>
              <a:buChar char="•"/>
            </a:pPr>
            <a:r>
              <a:rPr lang="en-US" dirty="0">
                <a:latin typeface="Phetsarath OT" charset="0"/>
                <a:cs typeface="Phetsarath OT" charset="0"/>
              </a:rPr>
              <a:t>H7:=SUM(C7:G7).</a:t>
            </a:r>
          </a:p>
          <a:p>
            <a:pPr marL="171450" lvl="0" indent="-171450">
              <a:buFont typeface="Arial" panose="020B0604020202020204" pitchFamily="34" charset="0"/>
              <a:buChar char="•"/>
            </a:pPr>
            <a:r>
              <a:rPr lang="en-US" dirty="0">
                <a:latin typeface="Phetsarath OT" charset="0"/>
                <a:cs typeface="Phetsarath OT" charset="0"/>
              </a:rPr>
              <a:t>In B19:=IRR(H7:H17,0.1)</a:t>
            </a:r>
            <a:r>
              <a:rPr lang="en-US" dirty="0"/>
              <a:t> and this give returns a value of 16.5%.</a:t>
            </a:r>
          </a:p>
          <a:p>
            <a:pPr marL="171450" lvl="0" indent="-171450">
              <a:buFont typeface="Arial" panose="020B0604020202020204" pitchFamily="34" charset="0"/>
              <a:buChar char="•"/>
            </a:pPr>
            <a:r>
              <a:rPr lang="en-US" dirty="0">
                <a:latin typeface="Phetsarath OT" charset="0"/>
                <a:cs typeface="Phetsarath OT" charset="0"/>
              </a:rPr>
              <a:t>In B20: =NPV(G3,H8:H17)+H7</a:t>
            </a:r>
          </a:p>
          <a:p>
            <a:pPr marL="171450" lvl="0" indent="-171450">
              <a:buFont typeface="Arial" panose="020B0604020202020204" pitchFamily="34" charset="0"/>
              <a:buChar char="•"/>
            </a:pPr>
            <a:r>
              <a:rPr lang="en-US" dirty="0">
                <a:latin typeface="Phetsarath OT" charset="0"/>
                <a:cs typeface="Phetsarath OT" charset="0"/>
              </a:rPr>
              <a:t>To calculate NPV for the whole forest, in E20: =B20*H3</a:t>
            </a:r>
          </a:p>
          <a:p>
            <a:pPr marL="171450" lvl="0" indent="-171450">
              <a:buFont typeface="Arial" panose="020B0604020202020204" pitchFamily="34" charset="0"/>
              <a:buChar char="•"/>
            </a:pPr>
            <a:r>
              <a:rPr lang="en-US" dirty="0">
                <a:latin typeface="Phetsarath OT" charset="0"/>
                <a:cs typeface="Phetsarath OT" charset="0"/>
              </a:rPr>
              <a:t>Therefore, the project is viable at the 8% discount rate. </a:t>
            </a:r>
          </a:p>
        </p:txBody>
      </p:sp>
      <p:pic>
        <p:nvPicPr>
          <p:cNvPr id="11" name="Picture 10"/>
          <p:cNvPicPr>
            <a:picLocks noChangeAspect="1"/>
          </p:cNvPicPr>
          <p:nvPr/>
        </p:nvPicPr>
        <p:blipFill rotWithShape="1">
          <a:blip r:embed="rId3"/>
          <a:srcRect t="12675" r="52767" b="37203"/>
          <a:stretch/>
        </p:blipFill>
        <p:spPr>
          <a:xfrm>
            <a:off x="352758" y="2034904"/>
            <a:ext cx="6302464" cy="3760180"/>
          </a:xfrm>
          <a:prstGeom prst="rect">
            <a:avLst/>
          </a:prstGeom>
          <a:ln>
            <a:solidFill>
              <a:schemeClr val="accent6">
                <a:lumMod val="50000"/>
              </a:schemeClr>
            </a:solidFill>
          </a:ln>
          <a:effectLst>
            <a:outerShdw blurRad="292100" dist="139700" dir="2700000" algn="tl" rotWithShape="0">
              <a:srgbClr val="333333">
                <a:alpha val="65000"/>
              </a:srgbClr>
            </a:outerShdw>
          </a:effectLst>
        </p:spPr>
      </p:pic>
      <p:sp>
        <p:nvSpPr>
          <p:cNvPr id="12" name="Rectangle 11"/>
          <p:cNvSpPr/>
          <p:nvPr/>
        </p:nvSpPr>
        <p:spPr>
          <a:xfrm>
            <a:off x="4752550" y="3446471"/>
            <a:ext cx="436731" cy="1820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ular Callout 12"/>
          <p:cNvSpPr/>
          <p:nvPr/>
        </p:nvSpPr>
        <p:spPr>
          <a:xfrm>
            <a:off x="5189281" y="1331785"/>
            <a:ext cx="1610447" cy="398217"/>
          </a:xfrm>
          <a:prstGeom prst="wedgeRoundRectCallout">
            <a:avLst>
              <a:gd name="adj1" fmla="val -57767"/>
              <a:gd name="adj2" fmla="val 4793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=$E$3*B8</a:t>
            </a:r>
          </a:p>
        </p:txBody>
      </p:sp>
      <p:sp>
        <p:nvSpPr>
          <p:cNvPr id="14" name="Rectangle 13"/>
          <p:cNvSpPr/>
          <p:nvPr/>
        </p:nvSpPr>
        <p:spPr>
          <a:xfrm>
            <a:off x="1994728" y="4955931"/>
            <a:ext cx="597043" cy="2217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ular Callout 14"/>
          <p:cNvSpPr/>
          <p:nvPr/>
        </p:nvSpPr>
        <p:spPr>
          <a:xfrm>
            <a:off x="146177" y="3993707"/>
            <a:ext cx="1610447" cy="398217"/>
          </a:xfrm>
          <a:prstGeom prst="wedgeRoundRectCallout">
            <a:avLst>
              <a:gd name="adj1" fmla="val 75172"/>
              <a:gd name="adj2" fmla="val 1817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V=10(1.2)</a:t>
            </a:r>
            <a:r>
              <a:rPr lang="en-US" baseline="30000" dirty="0"/>
              <a:t>10</a:t>
            </a:r>
          </a:p>
        </p:txBody>
      </p:sp>
      <p:sp>
        <p:nvSpPr>
          <p:cNvPr id="17" name="TextBox 16"/>
          <p:cNvSpPr txBox="1"/>
          <p:nvPr/>
        </p:nvSpPr>
        <p:spPr>
          <a:xfrm>
            <a:off x="824791" y="3084745"/>
            <a:ext cx="686684" cy="276999"/>
          </a:xfrm>
          <a:prstGeom prst="rect">
            <a:avLst/>
          </a:prstGeom>
          <a:noFill/>
        </p:spPr>
        <p:txBody>
          <a:bodyPr wrap="square" rtlCol="0">
            <a:spAutoFit/>
          </a:bodyPr>
          <a:lstStyle/>
          <a:p>
            <a:r>
              <a:rPr lang="en-US" sz="1200" dirty="0">
                <a:solidFill>
                  <a:srgbClr val="FF0000"/>
                </a:solidFill>
              </a:rPr>
              <a:t>#4~1</a:t>
            </a:r>
            <a:endParaRPr lang="th-TH" sz="1200" dirty="0">
              <a:solidFill>
                <a:srgbClr val="FF0000"/>
              </a:solidFill>
            </a:endParaRPr>
          </a:p>
        </p:txBody>
      </p:sp>
    </p:spTree>
    <p:extLst>
      <p:ext uri="{BB962C8B-B14F-4D97-AF65-F5344CB8AC3E}">
        <p14:creationId xmlns:p14="http://schemas.microsoft.com/office/powerpoint/2010/main" val="27553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ounded Rectangle 5"/>
          <p:cNvSpPr/>
          <p:nvPr/>
        </p:nvSpPr>
        <p:spPr>
          <a:xfrm>
            <a:off x="2256127" y="1692219"/>
            <a:ext cx="7713166" cy="2749145"/>
          </a:xfrm>
          <a:prstGeom prst="roundRect">
            <a:avLst>
              <a:gd name="adj" fmla="val 9895"/>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Rectangle 22"/>
          <p:cNvSpPr/>
          <p:nvPr/>
        </p:nvSpPr>
        <p:spPr>
          <a:xfrm flipV="1">
            <a:off x="2445302" y="4477016"/>
            <a:ext cx="7344777" cy="45719"/>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3" name="Group 2"/>
          <p:cNvGrpSpPr/>
          <p:nvPr/>
        </p:nvGrpSpPr>
        <p:grpSpPr>
          <a:xfrm>
            <a:off x="2445301" y="1385416"/>
            <a:ext cx="7523991" cy="281706"/>
            <a:chOff x="2375355" y="1430969"/>
            <a:chExt cx="7235370" cy="281706"/>
          </a:xfrm>
        </p:grpSpPr>
        <p:sp>
          <p:nvSpPr>
            <p:cNvPr id="5" name="Rounded Rectangle 4"/>
            <p:cNvSpPr/>
            <p:nvPr/>
          </p:nvSpPr>
          <p:spPr>
            <a:xfrm>
              <a:off x="2375355" y="1430969"/>
              <a:ext cx="7235370" cy="281706"/>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US" sz="1200" dirty="0">
                  <a:solidFill>
                    <a:schemeClr val="accent2">
                      <a:lumMod val="50000"/>
                    </a:schemeClr>
                  </a:solidFill>
                  <a:latin typeface="Phetsarath OT" charset="0"/>
                  <a:cs typeface="Phetsarath OT" charset="0"/>
                </a:rPr>
                <a:t>     Let’s do the quick pre-test about your experience! Please choose the only one right answer!</a:t>
              </a:r>
            </a:p>
          </p:txBody>
        </p:sp>
        <p:sp>
          <p:nvSpPr>
            <p:cNvPr id="2" name="Oval 1"/>
            <p:cNvSpPr/>
            <p:nvPr/>
          </p:nvSpPr>
          <p:spPr>
            <a:xfrm>
              <a:off x="2375355" y="1430969"/>
              <a:ext cx="202472" cy="27699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lumMod val="50000"/>
                    </a:schemeClr>
                  </a:solidFill>
                  <a:latin typeface="Phetsarath OT" charset="0"/>
                  <a:cs typeface="Phetsarath OT" charset="0"/>
                </a:rPr>
                <a:t>!</a:t>
              </a:r>
            </a:p>
          </p:txBody>
        </p:sp>
      </p:grpSp>
      <p:sp>
        <p:nvSpPr>
          <p:cNvPr id="42" name="Rounded Rectangle 41"/>
          <p:cNvSpPr/>
          <p:nvPr/>
        </p:nvSpPr>
        <p:spPr>
          <a:xfrm>
            <a:off x="2445302" y="1714875"/>
            <a:ext cx="7392278" cy="444274"/>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Phetsarath OT" charset="0"/>
                <a:cs typeface="Phetsarath OT" charset="0"/>
              </a:rPr>
              <a:t>Please solve NPV for this project (interest rate of 11 percent) based on data below:</a:t>
            </a:r>
          </a:p>
        </p:txBody>
      </p:sp>
      <p:grpSp>
        <p:nvGrpSpPr>
          <p:cNvPr id="43" name="Group 42"/>
          <p:cNvGrpSpPr/>
          <p:nvPr/>
        </p:nvGrpSpPr>
        <p:grpSpPr>
          <a:xfrm>
            <a:off x="2409897" y="2248117"/>
            <a:ext cx="7380182" cy="1402274"/>
            <a:chOff x="2419350" y="2202938"/>
            <a:chExt cx="7087179" cy="1402274"/>
          </a:xfrm>
          <a:solidFill>
            <a:schemeClr val="bg1"/>
          </a:solidFill>
        </p:grpSpPr>
        <p:grpSp>
          <p:nvGrpSpPr>
            <p:cNvPr id="44" name="Group 43"/>
            <p:cNvGrpSpPr/>
            <p:nvPr/>
          </p:nvGrpSpPr>
          <p:grpSpPr>
            <a:xfrm>
              <a:off x="2419350" y="2202938"/>
              <a:ext cx="6962775" cy="307777"/>
              <a:chOff x="2562225" y="2202938"/>
              <a:chExt cx="6962775" cy="307777"/>
            </a:xfrm>
            <a:grpFill/>
          </p:grpSpPr>
          <p:sp>
            <p:nvSpPr>
              <p:cNvPr id="75" name="TextBox 74"/>
              <p:cNvSpPr txBox="1"/>
              <p:nvPr/>
            </p:nvSpPr>
            <p:spPr>
              <a:xfrm>
                <a:off x="2562225" y="2202938"/>
                <a:ext cx="6962775" cy="307777"/>
              </a:xfrm>
              <a:prstGeom prst="rect">
                <a:avLst/>
              </a:prstGeom>
              <a:grpFill/>
            </p:spPr>
            <p:txBody>
              <a:bodyPr wrap="square" rtlCol="0">
                <a:spAutoFit/>
              </a:bodyPr>
              <a:lstStyle/>
              <a:p>
                <a:pPr lvl="0" eaLnBrk="0" fontAlgn="base" hangingPunct="0">
                  <a:spcBef>
                    <a:spcPct val="20000"/>
                  </a:spcBef>
                  <a:spcAft>
                    <a:spcPct val="0"/>
                  </a:spcAft>
                </a:pPr>
                <a:r>
                  <a:rPr lang="en-US" sz="1400" dirty="0">
                    <a:latin typeface="Phetsarath OT" charset="0"/>
                    <a:cs typeface="Phetsarath OT" charset="0"/>
                    <a:sym typeface="Wingdings 2"/>
                  </a:rPr>
                  <a:t>          </a:t>
                </a:r>
                <a:r>
                  <a:rPr lang="en-US" altLang="ko-KR" sz="1400" dirty="0">
                    <a:latin typeface="Phetsarath OT" charset="0"/>
                    <a:ea typeface="굴림" pitchFamily="50" charset="-127"/>
                    <a:cs typeface="Phetsarath OT" charset="0"/>
                  </a:rPr>
                  <a:t>99.91</a:t>
                </a:r>
              </a:p>
            </p:txBody>
          </p:sp>
          <p:sp>
            <p:nvSpPr>
              <p:cNvPr id="76" name="Oval 75"/>
              <p:cNvSpPr/>
              <p:nvPr/>
            </p:nvSpPr>
            <p:spPr>
              <a:xfrm>
                <a:off x="2671760" y="2229064"/>
                <a:ext cx="238125" cy="258050"/>
              </a:xfrm>
              <a:prstGeom prst="ellipse">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Phetsarath OT" charset="0"/>
                    <a:cs typeface="Phetsarath OT" charset="0"/>
                  </a:rPr>
                  <a:t>1</a:t>
                </a:r>
                <a:endParaRPr lang="th-TH" sz="1200" dirty="0">
                  <a:solidFill>
                    <a:schemeClr val="bg1"/>
                  </a:solidFill>
                  <a:latin typeface="Phetsarath OT" charset="0"/>
                </a:endParaRPr>
              </a:p>
            </p:txBody>
          </p:sp>
        </p:grpSp>
        <p:grpSp>
          <p:nvGrpSpPr>
            <p:cNvPr id="45" name="Group 44"/>
            <p:cNvGrpSpPr/>
            <p:nvPr/>
          </p:nvGrpSpPr>
          <p:grpSpPr>
            <a:xfrm>
              <a:off x="2429328" y="2570236"/>
              <a:ext cx="6952798" cy="307777"/>
              <a:chOff x="2572203" y="2570236"/>
              <a:chExt cx="6952798" cy="307777"/>
            </a:xfrm>
            <a:grpFill/>
          </p:grpSpPr>
          <p:sp>
            <p:nvSpPr>
              <p:cNvPr id="73" name="TextBox 72"/>
              <p:cNvSpPr txBox="1"/>
              <p:nvPr/>
            </p:nvSpPr>
            <p:spPr>
              <a:xfrm>
                <a:off x="2572203" y="2570236"/>
                <a:ext cx="6952798" cy="307777"/>
              </a:xfrm>
              <a:prstGeom prst="rect">
                <a:avLst/>
              </a:prstGeom>
              <a:grpFill/>
            </p:spPr>
            <p:txBody>
              <a:bodyPr wrap="square" rtlCol="0">
                <a:spAutoFit/>
              </a:bodyPr>
              <a:lstStyle/>
              <a:p>
                <a:pPr lvl="0" eaLnBrk="0" fontAlgn="base" hangingPunct="0">
                  <a:spcBef>
                    <a:spcPct val="20000"/>
                  </a:spcBef>
                  <a:spcAft>
                    <a:spcPct val="0"/>
                  </a:spcAft>
                </a:pPr>
                <a:r>
                  <a:rPr lang="en-US" sz="1400" dirty="0">
                    <a:latin typeface="Phetsarath OT" charset="0"/>
                    <a:cs typeface="Phetsarath OT" charset="0"/>
                    <a:sym typeface="Wingdings 2"/>
                  </a:rPr>
                  <a:t>          </a:t>
                </a:r>
                <a:r>
                  <a:rPr lang="en-US" altLang="ko-KR" sz="1400" dirty="0">
                    <a:latin typeface="Phetsarath OT" charset="0"/>
                    <a:ea typeface="굴림" pitchFamily="50" charset="-127"/>
                    <a:cs typeface="Phetsarath OT" charset="0"/>
                  </a:rPr>
                  <a:t>258.21</a:t>
                </a:r>
              </a:p>
            </p:txBody>
          </p:sp>
          <p:sp>
            <p:nvSpPr>
              <p:cNvPr id="74" name="Oval 73"/>
              <p:cNvSpPr/>
              <p:nvPr/>
            </p:nvSpPr>
            <p:spPr>
              <a:xfrm>
                <a:off x="2687946" y="2595257"/>
                <a:ext cx="238125" cy="258050"/>
              </a:xfrm>
              <a:prstGeom prst="ellipse">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Phetsarath OT" charset="0"/>
                    <a:cs typeface="Phetsarath OT" charset="0"/>
                  </a:rPr>
                  <a:t>2</a:t>
                </a:r>
                <a:endParaRPr lang="th-TH" sz="1200" dirty="0">
                  <a:solidFill>
                    <a:schemeClr val="bg1"/>
                  </a:solidFill>
                  <a:latin typeface="Phetsarath OT" charset="0"/>
                </a:endParaRPr>
              </a:p>
            </p:txBody>
          </p:sp>
        </p:grpSp>
        <p:grpSp>
          <p:nvGrpSpPr>
            <p:cNvPr id="46" name="Group 45"/>
            <p:cNvGrpSpPr/>
            <p:nvPr/>
          </p:nvGrpSpPr>
          <p:grpSpPr>
            <a:xfrm>
              <a:off x="2429326" y="2946379"/>
              <a:ext cx="7077203" cy="307777"/>
              <a:chOff x="2572201" y="2946379"/>
              <a:chExt cx="7077203" cy="307777"/>
            </a:xfrm>
            <a:grpFill/>
          </p:grpSpPr>
          <p:sp>
            <p:nvSpPr>
              <p:cNvPr id="50" name="TextBox 49"/>
              <p:cNvSpPr txBox="1"/>
              <p:nvPr/>
            </p:nvSpPr>
            <p:spPr>
              <a:xfrm>
                <a:off x="2572201" y="2946379"/>
                <a:ext cx="7077203" cy="307777"/>
              </a:xfrm>
              <a:prstGeom prst="rect">
                <a:avLst/>
              </a:prstGeom>
              <a:grpFill/>
            </p:spPr>
            <p:txBody>
              <a:bodyPr wrap="square" rtlCol="0">
                <a:spAutoFit/>
              </a:bodyPr>
              <a:lstStyle/>
              <a:p>
                <a:pPr eaLnBrk="0" fontAlgn="base" hangingPunct="0">
                  <a:spcBef>
                    <a:spcPct val="20000"/>
                  </a:spcBef>
                  <a:spcAft>
                    <a:spcPct val="0"/>
                  </a:spcAft>
                </a:pPr>
                <a:r>
                  <a:rPr lang="en-US" sz="1400" dirty="0">
                    <a:latin typeface="Phetsarath OT" charset="0"/>
                    <a:cs typeface="Phetsarath OT" charset="0"/>
                  </a:rPr>
                  <a:t>        </a:t>
                </a:r>
                <a:r>
                  <a:rPr lang="lo-LA" sz="1400" dirty="0">
                    <a:latin typeface="Phetsarath OT" charset="0"/>
                    <a:cs typeface="Phetsarath OT" charset="0"/>
                  </a:rPr>
                  <a:t> </a:t>
                </a:r>
                <a:r>
                  <a:rPr lang="en-US" altLang="ko-KR" sz="1400" dirty="0">
                    <a:latin typeface="Phetsarath OT" charset="0"/>
                    <a:ea typeface="굴림" pitchFamily="50" charset="-127"/>
                    <a:cs typeface="Phetsarath OT" charset="0"/>
                  </a:rPr>
                  <a:t>-198.73</a:t>
                </a:r>
              </a:p>
            </p:txBody>
          </p:sp>
          <p:sp>
            <p:nvSpPr>
              <p:cNvPr id="57" name="Oval 56"/>
              <p:cNvSpPr/>
              <p:nvPr/>
            </p:nvSpPr>
            <p:spPr>
              <a:xfrm>
                <a:off x="2676520" y="2957189"/>
                <a:ext cx="238125" cy="258050"/>
              </a:xfrm>
              <a:prstGeom prst="ellipse">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Phetsarath OT" charset="0"/>
                    <a:cs typeface="Phetsarath OT" charset="0"/>
                  </a:rPr>
                  <a:t>3</a:t>
                </a:r>
                <a:endParaRPr lang="th-TH" sz="1200" dirty="0">
                  <a:solidFill>
                    <a:schemeClr val="bg1"/>
                  </a:solidFill>
                  <a:latin typeface="Phetsarath OT" charset="0"/>
                </a:endParaRPr>
              </a:p>
            </p:txBody>
          </p:sp>
        </p:grpSp>
        <p:grpSp>
          <p:nvGrpSpPr>
            <p:cNvPr id="47" name="Group 46"/>
            <p:cNvGrpSpPr/>
            <p:nvPr/>
          </p:nvGrpSpPr>
          <p:grpSpPr>
            <a:xfrm>
              <a:off x="2429327" y="3286927"/>
              <a:ext cx="7077202" cy="318285"/>
              <a:chOff x="2572202" y="3286927"/>
              <a:chExt cx="7077202" cy="318285"/>
            </a:xfrm>
            <a:grpFill/>
          </p:grpSpPr>
          <p:sp>
            <p:nvSpPr>
              <p:cNvPr id="48" name="TextBox 47"/>
              <p:cNvSpPr txBox="1"/>
              <p:nvPr/>
            </p:nvSpPr>
            <p:spPr>
              <a:xfrm>
                <a:off x="2572202" y="3297435"/>
                <a:ext cx="7077202" cy="307777"/>
              </a:xfrm>
              <a:prstGeom prst="rect">
                <a:avLst/>
              </a:prstGeom>
              <a:grpFill/>
            </p:spPr>
            <p:txBody>
              <a:bodyPr wrap="square" rtlCol="0">
                <a:spAutoFit/>
              </a:bodyPr>
              <a:lstStyle/>
              <a:p>
                <a:pPr lvl="0" eaLnBrk="0" fontAlgn="base" hangingPunct="0">
                  <a:spcBef>
                    <a:spcPct val="20000"/>
                  </a:spcBef>
                  <a:spcAft>
                    <a:spcPct val="0"/>
                  </a:spcAft>
                </a:pPr>
                <a:r>
                  <a:rPr lang="en-US" sz="1400" dirty="0">
                    <a:latin typeface="Phetsarath OT" charset="0"/>
                    <a:cs typeface="Phetsarath OT" charset="0"/>
                  </a:rPr>
                  <a:t>        </a:t>
                </a:r>
                <a:r>
                  <a:rPr lang="lo-LA" sz="1400" dirty="0">
                    <a:latin typeface="Phetsarath OT" charset="0"/>
                    <a:cs typeface="Phetsarath OT" charset="0"/>
                  </a:rPr>
                  <a:t>  </a:t>
                </a:r>
                <a:r>
                  <a:rPr lang="en-US" altLang="ko-KR" sz="1400" dirty="0">
                    <a:latin typeface="Phetsarath OT" charset="0"/>
                    <a:ea typeface="굴림" pitchFamily="50" charset="-127"/>
                    <a:cs typeface="Phetsarath OT" charset="0"/>
                  </a:rPr>
                  <a:t>220.05</a:t>
                </a:r>
              </a:p>
            </p:txBody>
          </p:sp>
          <p:sp>
            <p:nvSpPr>
              <p:cNvPr id="49" name="Oval 48"/>
              <p:cNvSpPr/>
              <p:nvPr/>
            </p:nvSpPr>
            <p:spPr>
              <a:xfrm>
                <a:off x="2676520" y="3286927"/>
                <a:ext cx="238125" cy="258050"/>
              </a:xfrm>
              <a:prstGeom prst="ellipse">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Phetsarath OT" charset="0"/>
                    <a:cs typeface="Phetsarath OT" charset="0"/>
                  </a:rPr>
                  <a:t>4</a:t>
                </a:r>
                <a:endParaRPr lang="th-TH" sz="1200" dirty="0">
                  <a:solidFill>
                    <a:schemeClr val="bg1"/>
                  </a:solidFill>
                  <a:latin typeface="Phetsarath OT" charset="0"/>
                </a:endParaRPr>
              </a:p>
            </p:txBody>
          </p:sp>
        </p:grpSp>
      </p:grpSp>
      <p:pic>
        <p:nvPicPr>
          <p:cNvPr id="77" name="Picture 76"/>
          <p:cNvPicPr>
            <a:picLocks noChangeAspect="1"/>
          </p:cNvPicPr>
          <p:nvPr/>
        </p:nvPicPr>
        <p:blipFill>
          <a:blip r:embed="rId3"/>
          <a:stretch>
            <a:fillRect/>
          </a:stretch>
        </p:blipFill>
        <p:spPr>
          <a:xfrm>
            <a:off x="6246575" y="2166779"/>
            <a:ext cx="1684568" cy="1531875"/>
          </a:xfrm>
          <a:prstGeom prst="rect">
            <a:avLst/>
          </a:prstGeom>
          <a:ln w="19050">
            <a:solidFill>
              <a:schemeClr val="accent6">
                <a:lumMod val="50000"/>
              </a:schemeClr>
            </a:solidFill>
          </a:ln>
        </p:spPr>
      </p:pic>
      <p:sp>
        <p:nvSpPr>
          <p:cNvPr id="54" name="Horizontal Scroll 53"/>
          <p:cNvSpPr/>
          <p:nvPr/>
        </p:nvSpPr>
        <p:spPr>
          <a:xfrm>
            <a:off x="1209194" y="266607"/>
            <a:ext cx="2066925" cy="906593"/>
          </a:xfrm>
          <a:prstGeom prst="horizontalScroll">
            <a:avLst/>
          </a:prstGeom>
          <a:solidFill>
            <a:schemeClr val="accent6">
              <a:lumMod val="60000"/>
              <a:lumOff val="40000"/>
            </a:schemeClr>
          </a:solidFill>
          <a:ln/>
          <a:effectLst>
            <a:innerShdw blurRad="63500" dist="50800" dir="81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r>
              <a:rPr lang="th-TH" sz="2400" b="1" dirty="0">
                <a:ln>
                  <a:solidFill>
                    <a:schemeClr val="accent5">
                      <a:lumMod val="75000"/>
                    </a:schemeClr>
                  </a:solidFill>
                </a:ln>
                <a:latin typeface="Phetsarath OT" charset="0"/>
              </a:rPr>
              <a:t>ຝືກຫັດ </a:t>
            </a:r>
            <a:r>
              <a:rPr lang="en-US" sz="2400" b="1" dirty="0">
                <a:ln>
                  <a:solidFill>
                    <a:schemeClr val="accent5">
                      <a:lumMod val="75000"/>
                    </a:schemeClr>
                  </a:solidFill>
                </a:ln>
                <a:latin typeface="Phetsarath OT" charset="0"/>
              </a:rPr>
              <a:t>1</a:t>
            </a:r>
            <a:endParaRPr lang="th-TH" sz="2400" b="1" dirty="0">
              <a:ln>
                <a:solidFill>
                  <a:schemeClr val="accent5">
                    <a:lumMod val="75000"/>
                  </a:schemeClr>
                </a:solidFill>
              </a:ln>
              <a:latin typeface="Phetsarath OT" charset="0"/>
            </a:endParaRPr>
          </a:p>
        </p:txBody>
      </p:sp>
    </p:spTree>
    <p:extLst>
      <p:ext uri="{BB962C8B-B14F-4D97-AF65-F5344CB8AC3E}">
        <p14:creationId xmlns:p14="http://schemas.microsoft.com/office/powerpoint/2010/main" val="198767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Horizontal Scroll 10"/>
          <p:cNvSpPr/>
          <p:nvPr/>
        </p:nvSpPr>
        <p:spPr>
          <a:xfrm>
            <a:off x="447674" y="722266"/>
            <a:ext cx="2066925" cy="656512"/>
          </a:xfrm>
          <a:prstGeom prst="horizontalScroll">
            <a:avLst/>
          </a:prstGeom>
          <a:solidFill>
            <a:schemeClr val="accent6">
              <a:lumMod val="60000"/>
              <a:lumOff val="40000"/>
            </a:schemeClr>
          </a:solidFill>
          <a:ln/>
          <a:effectLst>
            <a:innerShdw blurRad="63500" dist="50800" dir="81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err="1">
                <a:ln>
                  <a:solidFill>
                    <a:schemeClr val="accent5">
                      <a:lumMod val="75000"/>
                    </a:schemeClr>
                  </a:solidFill>
                </a:ln>
                <a:latin typeface="Phetsarath OT" charset="0"/>
              </a:rPr>
              <a:t>ສັບວິຊາການ</a:t>
            </a:r>
            <a:endParaRPr lang="th-TH" sz="2400" b="1" dirty="0">
              <a:ln>
                <a:solidFill>
                  <a:schemeClr val="accent5">
                    <a:lumMod val="75000"/>
                  </a:schemeClr>
                </a:solidFill>
              </a:ln>
              <a:latin typeface="Phetsarath OT" charset="0"/>
            </a:endParaRPr>
          </a:p>
        </p:txBody>
      </p:sp>
      <p:sp>
        <p:nvSpPr>
          <p:cNvPr id="3" name="Rectangle 2"/>
          <p:cNvSpPr/>
          <p:nvPr/>
        </p:nvSpPr>
        <p:spPr>
          <a:xfrm>
            <a:off x="537473" y="1398163"/>
            <a:ext cx="1618938" cy="827358"/>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6" name="Rectangle 15"/>
          <p:cNvSpPr/>
          <p:nvPr/>
        </p:nvSpPr>
        <p:spPr>
          <a:xfrm>
            <a:off x="537473" y="2299155"/>
            <a:ext cx="1618938" cy="827815"/>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8" name="Rectangle 17"/>
          <p:cNvSpPr/>
          <p:nvPr/>
        </p:nvSpPr>
        <p:spPr>
          <a:xfrm>
            <a:off x="537473" y="3170251"/>
            <a:ext cx="1618938" cy="641145"/>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0" name="Rectangle 19"/>
          <p:cNvSpPr/>
          <p:nvPr/>
        </p:nvSpPr>
        <p:spPr>
          <a:xfrm>
            <a:off x="2336293" y="1403639"/>
            <a:ext cx="9398506" cy="843870"/>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dirty="0" err="1">
                <a:solidFill>
                  <a:schemeClr val="tx1"/>
                </a:solidFill>
                <a:latin typeface="Phetsarath OT" charset="0"/>
                <a:cs typeface="Phetsarath OT" charset="0"/>
              </a:rPr>
              <a:t>ອັດຕາຜົນຕອບແທນຂັ້ນຕໍ່າ</a:t>
            </a:r>
            <a:r>
              <a:rPr lang="en-US" dirty="0">
                <a:solidFill>
                  <a:schemeClr val="tx1"/>
                </a:solidFill>
                <a:latin typeface="Phetsarath OT" charset="0"/>
                <a:cs typeface="Phetsarath OT" charset="0"/>
              </a:rPr>
              <a:t> </a:t>
            </a:r>
            <a:r>
              <a:rPr lang="en-US" dirty="0" err="1">
                <a:solidFill>
                  <a:schemeClr val="tx1"/>
                </a:solidFill>
                <a:latin typeface="Phetsarath OT" charset="0"/>
                <a:cs typeface="Phetsarath OT" charset="0"/>
              </a:rPr>
              <a:t>ຊື່ງຜູ້ຕັດສີນໃຈ</a:t>
            </a:r>
            <a:r>
              <a:rPr lang="en-US" dirty="0">
                <a:solidFill>
                  <a:schemeClr val="tx1"/>
                </a:solidFill>
                <a:latin typeface="Phetsarath OT" charset="0"/>
                <a:cs typeface="Phetsarath OT" charset="0"/>
              </a:rPr>
              <a:t> </a:t>
            </a:r>
            <a:r>
              <a:rPr lang="en-US" dirty="0" err="1">
                <a:solidFill>
                  <a:schemeClr val="tx1"/>
                </a:solidFill>
                <a:latin typeface="Phetsarath OT" charset="0"/>
                <a:cs typeface="Phetsarath OT" charset="0"/>
              </a:rPr>
              <a:t>ຕ້ອງການຕໍ່ຕົ້ນທືນ</a:t>
            </a:r>
            <a:r>
              <a:rPr lang="en-US" dirty="0">
                <a:solidFill>
                  <a:schemeClr val="tx1"/>
                </a:solidFill>
                <a:latin typeface="Phetsarath OT" charset="0"/>
                <a:cs typeface="Phetsarath OT" charset="0"/>
              </a:rPr>
              <a:t>, </a:t>
            </a:r>
            <a:r>
              <a:rPr lang="en-US" dirty="0" err="1">
                <a:solidFill>
                  <a:schemeClr val="tx1"/>
                </a:solidFill>
                <a:latin typeface="Phetsarath OT" charset="0"/>
                <a:cs typeface="Phetsarath OT" charset="0"/>
              </a:rPr>
              <a:t>ຊື່ງຖືກນຳໃຊ້ສຳລັບອັດຕາດອກເບ້ຍຂອງນັກລົງທືນ</a:t>
            </a:r>
            <a:r>
              <a:rPr lang="en-US" dirty="0">
                <a:solidFill>
                  <a:schemeClr val="tx1"/>
                </a:solidFill>
                <a:latin typeface="Phetsarath OT" charset="0"/>
                <a:cs typeface="Phetsarath OT" charset="0"/>
              </a:rPr>
              <a:t>. </a:t>
            </a:r>
            <a:r>
              <a:rPr lang="en-US" dirty="0" err="1">
                <a:solidFill>
                  <a:schemeClr val="tx1"/>
                </a:solidFill>
                <a:latin typeface="Phetsarath OT" charset="0"/>
                <a:cs typeface="Phetsarath OT" charset="0"/>
              </a:rPr>
              <a:t>ຊື່ງບາງຄົ້ນກໍ່ຮຽກວ່າອັດຕາຕອບແທນຈູງໃຈຂັ້ນຕໍ່າ</a:t>
            </a:r>
            <a:endParaRPr lang="en-US" dirty="0">
              <a:solidFill>
                <a:schemeClr val="tx1"/>
              </a:solidFill>
              <a:latin typeface="Phetsarath OT" charset="0"/>
              <a:cs typeface="Phetsarath OT" charset="0"/>
            </a:endParaRPr>
          </a:p>
        </p:txBody>
      </p:sp>
      <p:sp>
        <p:nvSpPr>
          <p:cNvPr id="23" name="Rectangle 22"/>
          <p:cNvSpPr/>
          <p:nvPr/>
        </p:nvSpPr>
        <p:spPr>
          <a:xfrm>
            <a:off x="2336293" y="2314144"/>
            <a:ext cx="9398506" cy="827815"/>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dirty="0" err="1">
                <a:solidFill>
                  <a:schemeClr val="tx1"/>
                </a:solidFill>
                <a:latin typeface="Phetsarath OT" charset="0"/>
                <a:cs typeface="Phetsarath OT" charset="0"/>
              </a:rPr>
              <a:t>ອັດຕາດອກເບ້ຍທີ່ນຳໃຊ້ໃນການຄຳນວນມູນຄ່າອະນາຄົດມາເປັນ</a:t>
            </a:r>
            <a:r>
              <a:rPr lang="en-US" dirty="0">
                <a:solidFill>
                  <a:schemeClr val="tx1"/>
                </a:solidFill>
                <a:latin typeface="Phetsarath OT" charset="0"/>
                <a:cs typeface="Phetsarath OT" charset="0"/>
              </a:rPr>
              <a:t> </a:t>
            </a:r>
            <a:r>
              <a:rPr lang="en-US" dirty="0" err="1">
                <a:solidFill>
                  <a:schemeClr val="tx1"/>
                </a:solidFill>
                <a:latin typeface="Phetsarath OT" charset="0"/>
                <a:cs typeface="Phetsarath OT" charset="0"/>
              </a:rPr>
              <a:t>ຄ່າປະຈຸບັນ</a:t>
            </a:r>
            <a:endParaRPr lang="en-US" dirty="0">
              <a:solidFill>
                <a:schemeClr val="tx1"/>
              </a:solidFill>
              <a:latin typeface="Phetsarath OT" charset="0"/>
              <a:cs typeface="Phetsarath OT" charset="0"/>
            </a:endParaRPr>
          </a:p>
        </p:txBody>
      </p:sp>
      <p:sp>
        <p:nvSpPr>
          <p:cNvPr id="24" name="Rectangle 23"/>
          <p:cNvSpPr/>
          <p:nvPr/>
        </p:nvSpPr>
        <p:spPr>
          <a:xfrm>
            <a:off x="2336292" y="3180771"/>
            <a:ext cx="9398507" cy="630626"/>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dirty="0" err="1">
                <a:solidFill>
                  <a:schemeClr val="tx1"/>
                </a:solidFill>
                <a:latin typeface="Phetsarath OT" charset="0"/>
                <a:cs typeface="Phetsarath OT" charset="0"/>
              </a:rPr>
              <a:t>ອັດຕາຕອບແທນຕໍ່ການລົງທືນເພື່ອການຜະລິດເປັນສີນຄ້າ</a:t>
            </a:r>
            <a:r>
              <a:rPr lang="en-US" dirty="0">
                <a:solidFill>
                  <a:schemeClr val="tx1"/>
                </a:solidFill>
                <a:latin typeface="Phetsarath OT" charset="0"/>
                <a:cs typeface="Phetsarath OT" charset="0"/>
              </a:rPr>
              <a:t> </a:t>
            </a:r>
            <a:r>
              <a:rPr lang="en-US" dirty="0" err="1">
                <a:solidFill>
                  <a:schemeClr val="tx1"/>
                </a:solidFill>
                <a:latin typeface="Phetsarath OT" charset="0"/>
                <a:cs typeface="Phetsarath OT" charset="0"/>
              </a:rPr>
              <a:t>ແລະ</a:t>
            </a:r>
            <a:r>
              <a:rPr lang="en-US" dirty="0">
                <a:solidFill>
                  <a:schemeClr val="tx1"/>
                </a:solidFill>
                <a:latin typeface="Phetsarath OT" charset="0"/>
                <a:cs typeface="Phetsarath OT" charset="0"/>
              </a:rPr>
              <a:t> </a:t>
            </a:r>
            <a:r>
              <a:rPr lang="en-US" dirty="0" err="1">
                <a:solidFill>
                  <a:schemeClr val="tx1"/>
                </a:solidFill>
                <a:latin typeface="Phetsarath OT" charset="0"/>
                <a:cs typeface="Phetsarath OT" charset="0"/>
              </a:rPr>
              <a:t>ການບໍລິການ</a:t>
            </a:r>
            <a:endParaRPr lang="en-US" dirty="0">
              <a:solidFill>
                <a:schemeClr val="tx1"/>
              </a:solidFill>
              <a:latin typeface="Phetsarath OT" charset="0"/>
              <a:cs typeface="Phetsarath OT" charset="0"/>
            </a:endParaRPr>
          </a:p>
        </p:txBody>
      </p:sp>
      <p:sp>
        <p:nvSpPr>
          <p:cNvPr id="25" name="Rounded Rectangle 24"/>
          <p:cNvSpPr/>
          <p:nvPr/>
        </p:nvSpPr>
        <p:spPr>
          <a:xfrm>
            <a:off x="537473" y="4083640"/>
            <a:ext cx="11158904" cy="961922"/>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8" name="Rectangle 27"/>
          <p:cNvSpPr/>
          <p:nvPr/>
        </p:nvSpPr>
        <p:spPr>
          <a:xfrm>
            <a:off x="1320780" y="4268437"/>
            <a:ext cx="2219413" cy="64457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err="1">
                <a:latin typeface="Phetsarath OT" charset="0"/>
                <a:cs typeface="Phetsarath OT" charset="0"/>
              </a:rPr>
              <a:t>ອັດຕາຜົນຕອບແທນຍອມຮັບຂັ້ນຕໍ່າ</a:t>
            </a:r>
            <a:r>
              <a:rPr lang="en-US" dirty="0">
                <a:latin typeface="Phetsarath OT" charset="0"/>
                <a:cs typeface="Phetsarath OT" charset="0"/>
              </a:rPr>
              <a:t>(MAR)</a:t>
            </a:r>
          </a:p>
        </p:txBody>
      </p:sp>
      <p:sp>
        <p:nvSpPr>
          <p:cNvPr id="7" name="TextBox 6"/>
          <p:cNvSpPr txBox="1"/>
          <p:nvPr/>
        </p:nvSpPr>
        <p:spPr>
          <a:xfrm>
            <a:off x="550536" y="4057514"/>
            <a:ext cx="337013" cy="981789"/>
          </a:xfrm>
          <a:prstGeom prst="roundRect">
            <a:avLst/>
          </a:prstGeom>
          <a:noFill/>
          <a:ln>
            <a:solidFill>
              <a:schemeClr val="accent6">
                <a:lumMod val="50000"/>
              </a:schemeClr>
            </a:solidFill>
          </a:ln>
        </p:spPr>
        <p:txBody>
          <a:bodyPr wrap="square" rtlCol="0">
            <a:spAutoFit/>
          </a:bodyPr>
          <a:lstStyle/>
          <a:p>
            <a:r>
              <a:rPr lang="en-US" sz="800" dirty="0">
                <a:latin typeface="Phetsarath OT" charset="0"/>
                <a:cs typeface="Phetsarath OT" charset="0"/>
              </a:rPr>
              <a:t>K</a:t>
            </a:r>
          </a:p>
          <a:p>
            <a:r>
              <a:rPr lang="en-US" sz="800" dirty="0">
                <a:latin typeface="Phetsarath OT" charset="0"/>
                <a:cs typeface="Phetsarath OT" charset="0"/>
              </a:rPr>
              <a:t>E</a:t>
            </a:r>
          </a:p>
          <a:p>
            <a:r>
              <a:rPr lang="en-US" sz="800" dirty="0">
                <a:latin typeface="Phetsarath OT" charset="0"/>
                <a:cs typeface="Phetsarath OT" charset="0"/>
              </a:rPr>
              <a:t>Y</a:t>
            </a:r>
          </a:p>
          <a:p>
            <a:r>
              <a:rPr lang="en-US" sz="800" dirty="0">
                <a:latin typeface="Phetsarath OT" charset="0"/>
                <a:cs typeface="Phetsarath OT" charset="0"/>
              </a:rPr>
              <a:t>W</a:t>
            </a:r>
          </a:p>
          <a:p>
            <a:r>
              <a:rPr lang="en-US" sz="800" dirty="0">
                <a:latin typeface="Phetsarath OT" charset="0"/>
                <a:cs typeface="Phetsarath OT" charset="0"/>
              </a:rPr>
              <a:t>O</a:t>
            </a:r>
          </a:p>
          <a:p>
            <a:r>
              <a:rPr lang="en-US" sz="800" dirty="0">
                <a:latin typeface="Phetsarath OT" charset="0"/>
                <a:cs typeface="Phetsarath OT" charset="0"/>
              </a:rPr>
              <a:t>R</a:t>
            </a:r>
          </a:p>
          <a:p>
            <a:r>
              <a:rPr lang="en-US" sz="800" dirty="0">
                <a:latin typeface="Phetsarath OT" charset="0"/>
                <a:cs typeface="Phetsarath OT" charset="0"/>
              </a:rPr>
              <a:t>D</a:t>
            </a:r>
            <a:endParaRPr lang="th-TH" sz="800" dirty="0">
              <a:latin typeface="Phetsarath OT" charset="0"/>
            </a:endParaRPr>
          </a:p>
        </p:txBody>
      </p:sp>
      <p:sp>
        <p:nvSpPr>
          <p:cNvPr id="35" name="Rectangle 34"/>
          <p:cNvSpPr/>
          <p:nvPr/>
        </p:nvSpPr>
        <p:spPr>
          <a:xfrm>
            <a:off x="6144334" y="4278732"/>
            <a:ext cx="1718643" cy="64457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err="1">
                <a:latin typeface="Phetsarath OT" charset="0"/>
                <a:cs typeface="Phetsarath OT" charset="0"/>
              </a:rPr>
              <a:t>ອັດຕາດອກເບ້ຍ</a:t>
            </a:r>
            <a:endParaRPr lang="en-US" dirty="0">
              <a:latin typeface="Phetsarath OT" charset="0"/>
              <a:cs typeface="Phetsarath OT" charset="0"/>
            </a:endParaRPr>
          </a:p>
        </p:txBody>
      </p:sp>
      <p:sp>
        <p:nvSpPr>
          <p:cNvPr id="17" name="Rectangle 16"/>
          <p:cNvSpPr/>
          <p:nvPr/>
        </p:nvSpPr>
        <p:spPr>
          <a:xfrm>
            <a:off x="9384632" y="4224038"/>
            <a:ext cx="2311745" cy="64457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a:latin typeface="Phetsarath OT" charset="0"/>
                <a:cs typeface="Phetsarath OT" charset="0"/>
              </a:rPr>
              <a:t>ອັດຕາຜົນຕອບແທນ</a:t>
            </a:r>
            <a:endParaRPr lang="en-US" dirty="0">
              <a:latin typeface="Phetsarath OT" charset="0"/>
              <a:cs typeface="Phetsarath OT" charset="0"/>
            </a:endParaRPr>
          </a:p>
        </p:txBody>
      </p:sp>
    </p:spTree>
    <p:extLst>
      <p:ext uri="{BB962C8B-B14F-4D97-AF65-F5344CB8AC3E}">
        <p14:creationId xmlns:p14="http://schemas.microsoft.com/office/powerpoint/2010/main" val="191520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ounded Rectangle 5"/>
          <p:cNvSpPr/>
          <p:nvPr/>
        </p:nvSpPr>
        <p:spPr>
          <a:xfrm>
            <a:off x="2256127" y="1692220"/>
            <a:ext cx="7713166" cy="2226638"/>
          </a:xfrm>
          <a:prstGeom prst="roundRect">
            <a:avLst>
              <a:gd name="adj" fmla="val 9895"/>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Rectangle 22"/>
          <p:cNvSpPr/>
          <p:nvPr/>
        </p:nvSpPr>
        <p:spPr>
          <a:xfrm flipV="1">
            <a:off x="2445302" y="3934091"/>
            <a:ext cx="7344777" cy="45719"/>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3" name="Group 2"/>
          <p:cNvGrpSpPr/>
          <p:nvPr/>
        </p:nvGrpSpPr>
        <p:grpSpPr>
          <a:xfrm>
            <a:off x="2445301" y="1385416"/>
            <a:ext cx="7523991" cy="281706"/>
            <a:chOff x="2375355" y="1430969"/>
            <a:chExt cx="7235370" cy="281706"/>
          </a:xfrm>
        </p:grpSpPr>
        <p:sp>
          <p:nvSpPr>
            <p:cNvPr id="5" name="Rounded Rectangle 4"/>
            <p:cNvSpPr/>
            <p:nvPr/>
          </p:nvSpPr>
          <p:spPr>
            <a:xfrm>
              <a:off x="2375355" y="1430969"/>
              <a:ext cx="7235370" cy="281706"/>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US" sz="1200" dirty="0">
                  <a:solidFill>
                    <a:schemeClr val="accent2">
                      <a:lumMod val="50000"/>
                    </a:schemeClr>
                  </a:solidFill>
                  <a:latin typeface="Phetsarath OT" charset="0"/>
                  <a:cs typeface="Phetsarath OT" charset="0"/>
                </a:rPr>
                <a:t>     Let’s do the quick pre-test about your experience! Please choose the only one right answer!</a:t>
              </a:r>
            </a:p>
          </p:txBody>
        </p:sp>
        <p:sp>
          <p:nvSpPr>
            <p:cNvPr id="2" name="Oval 1"/>
            <p:cNvSpPr/>
            <p:nvPr/>
          </p:nvSpPr>
          <p:spPr>
            <a:xfrm>
              <a:off x="2375355" y="1430969"/>
              <a:ext cx="202472" cy="27699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lumMod val="50000"/>
                    </a:schemeClr>
                  </a:solidFill>
                  <a:latin typeface="Phetsarath OT" charset="0"/>
                  <a:cs typeface="Phetsarath OT" charset="0"/>
                </a:rPr>
                <a:t>!</a:t>
              </a:r>
            </a:p>
          </p:txBody>
        </p:sp>
      </p:grpSp>
      <p:sp>
        <p:nvSpPr>
          <p:cNvPr id="55" name="Rounded Rectangle 54"/>
          <p:cNvSpPr/>
          <p:nvPr/>
        </p:nvSpPr>
        <p:spPr>
          <a:xfrm>
            <a:off x="2445302" y="1714875"/>
            <a:ext cx="7392278" cy="305774"/>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Phetsarath OT" charset="0"/>
                <a:cs typeface="Phetsarath OT" charset="0"/>
              </a:rPr>
              <a:t>Please solve B/C for the following project(interest rate of 11 percent) based on data below:</a:t>
            </a:r>
          </a:p>
        </p:txBody>
      </p:sp>
      <p:grpSp>
        <p:nvGrpSpPr>
          <p:cNvPr id="56" name="Group 55"/>
          <p:cNvGrpSpPr/>
          <p:nvPr/>
        </p:nvGrpSpPr>
        <p:grpSpPr>
          <a:xfrm>
            <a:off x="2409897" y="2248117"/>
            <a:ext cx="7380182" cy="1402274"/>
            <a:chOff x="2419350" y="2202938"/>
            <a:chExt cx="7087179" cy="1402274"/>
          </a:xfrm>
          <a:solidFill>
            <a:schemeClr val="bg1"/>
          </a:solidFill>
        </p:grpSpPr>
        <p:grpSp>
          <p:nvGrpSpPr>
            <p:cNvPr id="62" name="Group 61"/>
            <p:cNvGrpSpPr/>
            <p:nvPr/>
          </p:nvGrpSpPr>
          <p:grpSpPr>
            <a:xfrm>
              <a:off x="2419350" y="2202938"/>
              <a:ext cx="6962775" cy="307777"/>
              <a:chOff x="2562225" y="2202938"/>
              <a:chExt cx="6962775" cy="307777"/>
            </a:xfrm>
            <a:grpFill/>
          </p:grpSpPr>
          <p:sp>
            <p:nvSpPr>
              <p:cNvPr id="72" name="TextBox 71"/>
              <p:cNvSpPr txBox="1"/>
              <p:nvPr/>
            </p:nvSpPr>
            <p:spPr>
              <a:xfrm>
                <a:off x="2562225" y="2202938"/>
                <a:ext cx="6962775" cy="307777"/>
              </a:xfrm>
              <a:prstGeom prst="rect">
                <a:avLst/>
              </a:prstGeom>
              <a:grpFill/>
            </p:spPr>
            <p:txBody>
              <a:bodyPr wrap="square" rtlCol="0">
                <a:spAutoFit/>
              </a:bodyPr>
              <a:lstStyle/>
              <a:p>
                <a:pPr lvl="0" fontAlgn="base" latinLnBrk="1">
                  <a:spcBef>
                    <a:spcPct val="20000"/>
                  </a:spcBef>
                  <a:spcAft>
                    <a:spcPct val="0"/>
                  </a:spcAft>
                </a:pPr>
                <a:r>
                  <a:rPr lang="en-US" sz="1400" dirty="0">
                    <a:latin typeface="Phetsarath OT" charset="0"/>
                    <a:cs typeface="Phetsarath OT" charset="0"/>
                    <a:sym typeface="Wingdings 2"/>
                  </a:rPr>
                  <a:t>          </a:t>
                </a:r>
                <a:r>
                  <a:rPr lang="en-US" altLang="ko-KR" sz="1400" dirty="0">
                    <a:latin typeface="Phetsarath OT" charset="0"/>
                    <a:ea typeface="맑은 고딕" pitchFamily="50" charset="-127"/>
                    <a:cs typeface="Phetsarath OT" charset="0"/>
                  </a:rPr>
                  <a:t>2.0</a:t>
                </a:r>
              </a:p>
            </p:txBody>
          </p:sp>
          <p:sp>
            <p:nvSpPr>
              <p:cNvPr id="79" name="Oval 78"/>
              <p:cNvSpPr/>
              <p:nvPr/>
            </p:nvSpPr>
            <p:spPr>
              <a:xfrm>
                <a:off x="2671760" y="2229064"/>
                <a:ext cx="238125" cy="258050"/>
              </a:xfrm>
              <a:prstGeom prst="ellipse">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Phetsarath OT" charset="0"/>
                    <a:cs typeface="Phetsarath OT" charset="0"/>
                  </a:rPr>
                  <a:t>1</a:t>
                </a:r>
                <a:endParaRPr lang="th-TH" sz="1200" dirty="0">
                  <a:solidFill>
                    <a:schemeClr val="bg1"/>
                  </a:solidFill>
                  <a:latin typeface="Phetsarath OT" charset="0"/>
                </a:endParaRPr>
              </a:p>
            </p:txBody>
          </p:sp>
        </p:grpSp>
        <p:grpSp>
          <p:nvGrpSpPr>
            <p:cNvPr id="63" name="Group 62"/>
            <p:cNvGrpSpPr/>
            <p:nvPr/>
          </p:nvGrpSpPr>
          <p:grpSpPr>
            <a:xfrm>
              <a:off x="2429328" y="2570236"/>
              <a:ext cx="6952798" cy="307777"/>
              <a:chOff x="2572203" y="2570236"/>
              <a:chExt cx="6952798" cy="307777"/>
            </a:xfrm>
            <a:grpFill/>
          </p:grpSpPr>
          <p:sp>
            <p:nvSpPr>
              <p:cNvPr id="70" name="TextBox 69"/>
              <p:cNvSpPr txBox="1"/>
              <p:nvPr/>
            </p:nvSpPr>
            <p:spPr>
              <a:xfrm>
                <a:off x="2572203" y="2570236"/>
                <a:ext cx="6952798" cy="307777"/>
              </a:xfrm>
              <a:prstGeom prst="rect">
                <a:avLst/>
              </a:prstGeom>
              <a:grpFill/>
            </p:spPr>
            <p:txBody>
              <a:bodyPr wrap="square" rtlCol="0">
                <a:spAutoFit/>
              </a:bodyPr>
              <a:lstStyle/>
              <a:p>
                <a:pPr lvl="0" fontAlgn="base" latinLnBrk="1">
                  <a:spcBef>
                    <a:spcPct val="20000"/>
                  </a:spcBef>
                  <a:spcAft>
                    <a:spcPct val="0"/>
                  </a:spcAft>
                </a:pPr>
                <a:r>
                  <a:rPr lang="en-US" sz="1400" dirty="0">
                    <a:latin typeface="Phetsarath OT" charset="0"/>
                    <a:cs typeface="Phetsarath OT" charset="0"/>
                    <a:sym typeface="Wingdings 2"/>
                  </a:rPr>
                  <a:t>          </a:t>
                </a:r>
                <a:r>
                  <a:rPr lang="en-US" altLang="ko-KR" sz="1400" dirty="0">
                    <a:latin typeface="Phetsarath OT" charset="0"/>
                    <a:ea typeface="맑은 고딕" pitchFamily="50" charset="-127"/>
                    <a:cs typeface="Phetsarath OT" charset="0"/>
                  </a:rPr>
                  <a:t>0.9</a:t>
                </a:r>
              </a:p>
            </p:txBody>
          </p:sp>
          <p:sp>
            <p:nvSpPr>
              <p:cNvPr id="71" name="Oval 70"/>
              <p:cNvSpPr/>
              <p:nvPr/>
            </p:nvSpPr>
            <p:spPr>
              <a:xfrm>
                <a:off x="2687946" y="2595257"/>
                <a:ext cx="238125" cy="258050"/>
              </a:xfrm>
              <a:prstGeom prst="ellipse">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Phetsarath OT" charset="0"/>
                    <a:cs typeface="Phetsarath OT" charset="0"/>
                  </a:rPr>
                  <a:t>2</a:t>
                </a:r>
                <a:endParaRPr lang="th-TH" sz="1200" dirty="0">
                  <a:solidFill>
                    <a:schemeClr val="bg1"/>
                  </a:solidFill>
                  <a:latin typeface="Phetsarath OT" charset="0"/>
                </a:endParaRPr>
              </a:p>
            </p:txBody>
          </p:sp>
        </p:grpSp>
        <p:grpSp>
          <p:nvGrpSpPr>
            <p:cNvPr id="64" name="Group 63"/>
            <p:cNvGrpSpPr/>
            <p:nvPr/>
          </p:nvGrpSpPr>
          <p:grpSpPr>
            <a:xfrm>
              <a:off x="2429326" y="2946379"/>
              <a:ext cx="7077203" cy="307777"/>
              <a:chOff x="2572201" y="2946379"/>
              <a:chExt cx="7077203" cy="307777"/>
            </a:xfrm>
            <a:grpFill/>
          </p:grpSpPr>
          <p:sp>
            <p:nvSpPr>
              <p:cNvPr id="68" name="TextBox 67"/>
              <p:cNvSpPr txBox="1"/>
              <p:nvPr/>
            </p:nvSpPr>
            <p:spPr>
              <a:xfrm>
                <a:off x="2572201" y="2946379"/>
                <a:ext cx="7077203" cy="307777"/>
              </a:xfrm>
              <a:prstGeom prst="rect">
                <a:avLst/>
              </a:prstGeom>
              <a:grpFill/>
            </p:spPr>
            <p:txBody>
              <a:bodyPr wrap="square" rtlCol="0">
                <a:spAutoFit/>
              </a:bodyPr>
              <a:lstStyle/>
              <a:p>
                <a:pPr lvl="0" fontAlgn="base" latinLnBrk="1">
                  <a:spcBef>
                    <a:spcPct val="20000"/>
                  </a:spcBef>
                  <a:spcAft>
                    <a:spcPct val="0"/>
                  </a:spcAft>
                </a:pPr>
                <a:r>
                  <a:rPr lang="en-US" altLang="ko-KR" sz="1400" dirty="0">
                    <a:latin typeface="Phetsarath OT" charset="0"/>
                    <a:ea typeface="맑은 고딕" pitchFamily="50" charset="-127"/>
                    <a:cs typeface="Phetsarath OT" charset="0"/>
                  </a:rPr>
                  <a:t>          1.5</a:t>
                </a:r>
              </a:p>
            </p:txBody>
          </p:sp>
          <p:sp>
            <p:nvSpPr>
              <p:cNvPr id="69" name="Oval 68"/>
              <p:cNvSpPr/>
              <p:nvPr/>
            </p:nvSpPr>
            <p:spPr>
              <a:xfrm>
                <a:off x="2676520" y="2957189"/>
                <a:ext cx="238125" cy="258050"/>
              </a:xfrm>
              <a:prstGeom prst="ellipse">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Phetsarath OT" charset="0"/>
                    <a:cs typeface="Phetsarath OT" charset="0"/>
                  </a:rPr>
                  <a:t>3</a:t>
                </a:r>
                <a:endParaRPr lang="th-TH" sz="1200" dirty="0">
                  <a:solidFill>
                    <a:schemeClr val="bg1"/>
                  </a:solidFill>
                  <a:latin typeface="Phetsarath OT" charset="0"/>
                </a:endParaRPr>
              </a:p>
            </p:txBody>
          </p:sp>
        </p:grpSp>
        <p:grpSp>
          <p:nvGrpSpPr>
            <p:cNvPr id="65" name="Group 64"/>
            <p:cNvGrpSpPr/>
            <p:nvPr/>
          </p:nvGrpSpPr>
          <p:grpSpPr>
            <a:xfrm>
              <a:off x="2429327" y="3286927"/>
              <a:ext cx="7077202" cy="318285"/>
              <a:chOff x="2572202" y="3286927"/>
              <a:chExt cx="7077202" cy="318285"/>
            </a:xfrm>
            <a:grpFill/>
          </p:grpSpPr>
          <p:sp>
            <p:nvSpPr>
              <p:cNvPr id="66" name="TextBox 65"/>
              <p:cNvSpPr txBox="1"/>
              <p:nvPr/>
            </p:nvSpPr>
            <p:spPr>
              <a:xfrm>
                <a:off x="2572202" y="3297435"/>
                <a:ext cx="7077202" cy="307777"/>
              </a:xfrm>
              <a:prstGeom prst="rect">
                <a:avLst/>
              </a:prstGeom>
              <a:grpFill/>
            </p:spPr>
            <p:txBody>
              <a:bodyPr wrap="square" rtlCol="0">
                <a:spAutoFit/>
              </a:bodyPr>
              <a:lstStyle/>
              <a:p>
                <a:pPr lvl="0" fontAlgn="base" latinLnBrk="1">
                  <a:spcBef>
                    <a:spcPct val="20000"/>
                  </a:spcBef>
                  <a:spcAft>
                    <a:spcPct val="0"/>
                  </a:spcAft>
                </a:pPr>
                <a:r>
                  <a:rPr lang="en-US" sz="1400" dirty="0">
                    <a:latin typeface="Phetsarath OT" charset="0"/>
                    <a:cs typeface="Phetsarath OT" charset="0"/>
                  </a:rPr>
                  <a:t>        </a:t>
                </a:r>
                <a:r>
                  <a:rPr lang="lo-LA" sz="1400" dirty="0">
                    <a:latin typeface="Phetsarath OT" charset="0"/>
                    <a:cs typeface="Phetsarath OT" charset="0"/>
                  </a:rPr>
                  <a:t>  </a:t>
                </a:r>
                <a:r>
                  <a:rPr lang="en-US" altLang="ko-KR" sz="1400" dirty="0">
                    <a:latin typeface="Phetsarath OT" charset="0"/>
                    <a:ea typeface="맑은 고딕" pitchFamily="50" charset="-127"/>
                    <a:cs typeface="Phetsarath OT" charset="0"/>
                  </a:rPr>
                  <a:t>0.68</a:t>
                </a:r>
              </a:p>
            </p:txBody>
          </p:sp>
          <p:sp>
            <p:nvSpPr>
              <p:cNvPr id="67" name="Oval 66"/>
              <p:cNvSpPr/>
              <p:nvPr/>
            </p:nvSpPr>
            <p:spPr>
              <a:xfrm>
                <a:off x="2676520" y="3286927"/>
                <a:ext cx="238125" cy="258050"/>
              </a:xfrm>
              <a:prstGeom prst="ellipse">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Phetsarath OT" charset="0"/>
                    <a:cs typeface="Phetsarath OT" charset="0"/>
                  </a:rPr>
                  <a:t>4</a:t>
                </a:r>
                <a:endParaRPr lang="th-TH" sz="1200" dirty="0">
                  <a:solidFill>
                    <a:schemeClr val="bg1"/>
                  </a:solidFill>
                  <a:latin typeface="Phetsarath OT" charset="0"/>
                </a:endParaRPr>
              </a:p>
            </p:txBody>
          </p:sp>
        </p:grpSp>
      </p:grpSp>
      <p:pic>
        <p:nvPicPr>
          <p:cNvPr id="35" name="Picture 34"/>
          <p:cNvPicPr>
            <a:picLocks noChangeAspect="1"/>
          </p:cNvPicPr>
          <p:nvPr/>
        </p:nvPicPr>
        <p:blipFill>
          <a:blip r:embed="rId3"/>
          <a:stretch>
            <a:fillRect/>
          </a:stretch>
        </p:blipFill>
        <p:spPr>
          <a:xfrm>
            <a:off x="6246575" y="2166779"/>
            <a:ext cx="1684568" cy="1531875"/>
          </a:xfrm>
          <a:prstGeom prst="rect">
            <a:avLst/>
          </a:prstGeom>
          <a:ln w="19050">
            <a:solidFill>
              <a:schemeClr val="accent6">
                <a:lumMod val="50000"/>
              </a:schemeClr>
            </a:solidFill>
          </a:ln>
        </p:spPr>
      </p:pic>
      <p:sp>
        <p:nvSpPr>
          <p:cNvPr id="42" name="Horizontal Scroll 41"/>
          <p:cNvSpPr/>
          <p:nvPr/>
        </p:nvSpPr>
        <p:spPr>
          <a:xfrm>
            <a:off x="1209194" y="266607"/>
            <a:ext cx="2066925" cy="906593"/>
          </a:xfrm>
          <a:prstGeom prst="horizontalScroll">
            <a:avLst/>
          </a:prstGeom>
          <a:solidFill>
            <a:schemeClr val="accent6">
              <a:lumMod val="60000"/>
              <a:lumOff val="40000"/>
            </a:schemeClr>
          </a:solidFill>
          <a:ln/>
          <a:effectLst>
            <a:innerShdw blurRad="63500" dist="50800" dir="81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r>
              <a:rPr lang="th-TH" sz="2400" b="1" dirty="0">
                <a:ln>
                  <a:solidFill>
                    <a:schemeClr val="accent5">
                      <a:lumMod val="75000"/>
                    </a:schemeClr>
                  </a:solidFill>
                </a:ln>
                <a:latin typeface="Phetsarath OT" charset="0"/>
              </a:rPr>
              <a:t>ຝືກຫັດ </a:t>
            </a:r>
            <a:r>
              <a:rPr lang="en-US" sz="2400" b="1" dirty="0">
                <a:ln>
                  <a:solidFill>
                    <a:schemeClr val="accent5">
                      <a:lumMod val="75000"/>
                    </a:schemeClr>
                  </a:solidFill>
                </a:ln>
                <a:latin typeface="Phetsarath OT" charset="0"/>
              </a:rPr>
              <a:t>2</a:t>
            </a:r>
            <a:endParaRPr lang="th-TH" sz="2400" b="1" dirty="0">
              <a:ln>
                <a:solidFill>
                  <a:schemeClr val="accent5">
                    <a:lumMod val="75000"/>
                  </a:schemeClr>
                </a:solidFill>
              </a:ln>
              <a:latin typeface="Phetsarath OT" charset="0"/>
            </a:endParaRPr>
          </a:p>
        </p:txBody>
      </p:sp>
    </p:spTree>
    <p:extLst>
      <p:ext uri="{BB962C8B-B14F-4D97-AF65-F5344CB8AC3E}">
        <p14:creationId xmlns:p14="http://schemas.microsoft.com/office/powerpoint/2010/main" val="1491821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ounded Rectangle 5"/>
          <p:cNvSpPr/>
          <p:nvPr/>
        </p:nvSpPr>
        <p:spPr>
          <a:xfrm>
            <a:off x="2256127" y="1692219"/>
            <a:ext cx="7713166" cy="2749145"/>
          </a:xfrm>
          <a:prstGeom prst="roundRect">
            <a:avLst>
              <a:gd name="adj" fmla="val 9895"/>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2445302" y="1714874"/>
            <a:ext cx="7392278" cy="44427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Phetsarath OT" charset="0"/>
                <a:cs typeface="Phetsarath OT" charset="0"/>
              </a:rPr>
              <a:t>    Based on data below, IRR will be 15%</a:t>
            </a:r>
          </a:p>
        </p:txBody>
      </p:sp>
      <p:sp>
        <p:nvSpPr>
          <p:cNvPr id="38" name="TextBox 37"/>
          <p:cNvSpPr txBox="1"/>
          <p:nvPr/>
        </p:nvSpPr>
        <p:spPr>
          <a:xfrm>
            <a:off x="2040012" y="1430969"/>
            <a:ext cx="405290" cy="276999"/>
          </a:xfrm>
          <a:prstGeom prst="rect">
            <a:avLst/>
          </a:prstGeom>
          <a:noFill/>
        </p:spPr>
        <p:txBody>
          <a:bodyPr wrap="square" rtlCol="0">
            <a:spAutoFit/>
          </a:bodyPr>
          <a:lstStyle/>
          <a:p>
            <a:r>
              <a:rPr lang="en-US" sz="1200" dirty="0">
                <a:solidFill>
                  <a:srgbClr val="FF0000"/>
                </a:solidFill>
              </a:rPr>
              <a:t>#2</a:t>
            </a:r>
            <a:endParaRPr lang="th-TH" sz="1200" dirty="0">
              <a:solidFill>
                <a:srgbClr val="FF0000"/>
              </a:solidFill>
            </a:endParaRPr>
          </a:p>
        </p:txBody>
      </p:sp>
      <p:grpSp>
        <p:nvGrpSpPr>
          <p:cNvPr id="43" name="Group 42"/>
          <p:cNvGrpSpPr/>
          <p:nvPr/>
        </p:nvGrpSpPr>
        <p:grpSpPr>
          <a:xfrm>
            <a:off x="2304105" y="1379051"/>
            <a:ext cx="7610474" cy="286124"/>
            <a:chOff x="2375355" y="1426551"/>
            <a:chExt cx="7610474" cy="286124"/>
          </a:xfrm>
        </p:grpSpPr>
        <p:sp>
          <p:nvSpPr>
            <p:cNvPr id="44" name="Rounded Rectangle 43"/>
            <p:cNvSpPr/>
            <p:nvPr/>
          </p:nvSpPr>
          <p:spPr>
            <a:xfrm>
              <a:off x="2375355" y="1430969"/>
              <a:ext cx="7610474" cy="281706"/>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1313"/>
              <a:r>
                <a:rPr lang="en-US" sz="1200" b="1" dirty="0">
                  <a:solidFill>
                    <a:schemeClr val="accent2">
                      <a:lumMod val="50000"/>
                    </a:schemeClr>
                  </a:solidFill>
                  <a:latin typeface="Phetsarath OT" charset="0"/>
                  <a:cs typeface="Phetsarath OT" charset="0"/>
                </a:rPr>
                <a:t>Let’s take a quiz to review what we learn ……by answer the question as show in screen</a:t>
              </a:r>
              <a:endParaRPr lang="th-TH" sz="1200" b="1" dirty="0">
                <a:solidFill>
                  <a:schemeClr val="accent2">
                    <a:lumMod val="50000"/>
                  </a:schemeClr>
                </a:solidFill>
                <a:latin typeface="Phetsarath OT" charset="0"/>
              </a:endParaRPr>
            </a:p>
          </p:txBody>
        </p:sp>
        <p:sp>
          <p:nvSpPr>
            <p:cNvPr id="46" name="Oval 45"/>
            <p:cNvSpPr/>
            <p:nvPr/>
          </p:nvSpPr>
          <p:spPr>
            <a:xfrm>
              <a:off x="2445302" y="1426551"/>
              <a:ext cx="243116" cy="28141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Phetsarath OT" charset="0"/>
                  <a:cs typeface="Phetsarath OT" charset="0"/>
                </a:rPr>
                <a:t>!</a:t>
              </a:r>
            </a:p>
          </p:txBody>
        </p:sp>
      </p:grpSp>
      <p:sp>
        <p:nvSpPr>
          <p:cNvPr id="48" name="Oval 47"/>
          <p:cNvSpPr/>
          <p:nvPr/>
        </p:nvSpPr>
        <p:spPr>
          <a:xfrm>
            <a:off x="2402897" y="1803497"/>
            <a:ext cx="261750" cy="258050"/>
          </a:xfrm>
          <a:prstGeom prst="ellipse">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1</a:t>
            </a:r>
            <a:endParaRPr lang="th-TH" sz="1200" dirty="0">
              <a:solidFill>
                <a:schemeClr val="bg1"/>
              </a:solidFill>
            </a:endParaRPr>
          </a:p>
        </p:txBody>
      </p:sp>
      <p:grpSp>
        <p:nvGrpSpPr>
          <p:cNvPr id="49" name="Group 48"/>
          <p:cNvGrpSpPr/>
          <p:nvPr/>
        </p:nvGrpSpPr>
        <p:grpSpPr>
          <a:xfrm>
            <a:off x="3572478" y="2622872"/>
            <a:ext cx="1263447" cy="625492"/>
            <a:chOff x="3825421" y="2805394"/>
            <a:chExt cx="1263447" cy="625492"/>
          </a:xfrm>
          <a:solidFill>
            <a:schemeClr val="accent6">
              <a:lumMod val="75000"/>
            </a:schemeClr>
          </a:solidFill>
        </p:grpSpPr>
        <p:sp>
          <p:nvSpPr>
            <p:cNvPr id="50" name="Rounded Rectangle 49"/>
            <p:cNvSpPr/>
            <p:nvPr/>
          </p:nvSpPr>
          <p:spPr>
            <a:xfrm>
              <a:off x="3825421" y="2805394"/>
              <a:ext cx="1263447" cy="62549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3969073" y="2933474"/>
              <a:ext cx="976141" cy="369332"/>
            </a:xfrm>
            <a:prstGeom prst="rect">
              <a:avLst/>
            </a:prstGeom>
            <a:grp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Phetsarath OT" charset="0"/>
                  <a:cs typeface="Phetsarath OT" charset="0"/>
                </a:rPr>
                <a:t>True</a:t>
              </a:r>
            </a:p>
          </p:txBody>
        </p:sp>
      </p:grpSp>
      <p:grpSp>
        <p:nvGrpSpPr>
          <p:cNvPr id="68" name="Group 67"/>
          <p:cNvGrpSpPr/>
          <p:nvPr/>
        </p:nvGrpSpPr>
        <p:grpSpPr>
          <a:xfrm>
            <a:off x="5212628" y="2622872"/>
            <a:ext cx="1263447" cy="625492"/>
            <a:chOff x="3825421" y="2805394"/>
            <a:chExt cx="1263447" cy="625492"/>
          </a:xfrm>
          <a:solidFill>
            <a:schemeClr val="accent6">
              <a:lumMod val="75000"/>
            </a:schemeClr>
          </a:solidFill>
        </p:grpSpPr>
        <p:sp>
          <p:nvSpPr>
            <p:cNvPr id="69" name="Rounded Rectangle 68"/>
            <p:cNvSpPr/>
            <p:nvPr/>
          </p:nvSpPr>
          <p:spPr>
            <a:xfrm>
              <a:off x="3825421" y="2805394"/>
              <a:ext cx="1263447" cy="62549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p:cNvSpPr/>
            <p:nvPr/>
          </p:nvSpPr>
          <p:spPr>
            <a:xfrm>
              <a:off x="3969073" y="2933474"/>
              <a:ext cx="976141" cy="369332"/>
            </a:xfrm>
            <a:prstGeom prst="rect">
              <a:avLst/>
            </a:prstGeom>
            <a:grp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Phetsarath OT" charset="0"/>
                  <a:cs typeface="Phetsarath OT" charset="0"/>
                </a:rPr>
                <a:t>False</a:t>
              </a:r>
            </a:p>
          </p:txBody>
        </p:sp>
      </p:grpSp>
      <p:pic>
        <p:nvPicPr>
          <p:cNvPr id="30" name="Picture 29"/>
          <p:cNvPicPr>
            <a:picLocks noChangeAspect="1"/>
          </p:cNvPicPr>
          <p:nvPr/>
        </p:nvPicPr>
        <p:blipFill>
          <a:blip r:embed="rId3"/>
          <a:stretch>
            <a:fillRect/>
          </a:stretch>
        </p:blipFill>
        <p:spPr>
          <a:xfrm>
            <a:off x="7259098" y="1721164"/>
            <a:ext cx="1720410" cy="1638750"/>
          </a:xfrm>
          <a:prstGeom prst="rect">
            <a:avLst/>
          </a:prstGeom>
        </p:spPr>
      </p:pic>
    </p:spTree>
    <p:extLst>
      <p:ext uri="{BB962C8B-B14F-4D97-AF65-F5344CB8AC3E}">
        <p14:creationId xmlns:p14="http://schemas.microsoft.com/office/powerpoint/2010/main" val="3438673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모서리가 둥근 직사각형 39"/>
          <p:cNvSpPr/>
          <p:nvPr/>
        </p:nvSpPr>
        <p:spPr bwMode="auto">
          <a:xfrm>
            <a:off x="536028" y="425669"/>
            <a:ext cx="11398469" cy="5943600"/>
          </a:xfrm>
          <a:prstGeom prst="roundRect">
            <a:avLst>
              <a:gd name="adj" fmla="val 8984"/>
            </a:avLst>
          </a:prstGeom>
          <a:solidFill>
            <a:schemeClr val="bg2">
              <a:lumMod val="25000"/>
              <a:alpha val="60000"/>
            </a:schemeClr>
          </a:solidFill>
          <a:ln w="9525" cap="flat" cmpd="sng" algn="ctr">
            <a:gradFill>
              <a:gsLst>
                <a:gs pos="0">
                  <a:srgbClr val="0070C0"/>
                </a:gs>
                <a:gs pos="50000">
                  <a:srgbClr val="0070C0"/>
                </a:gs>
                <a:gs pos="100000">
                  <a:srgbClr val="0070C0"/>
                </a:gs>
              </a:gsLst>
              <a:lin ang="5400000" scaled="0"/>
            </a:gradFill>
            <a:prstDash val="solid"/>
            <a:round/>
            <a:headEnd type="none" w="med" len="med"/>
            <a:tailEnd type="none" w="med" len="med"/>
          </a:ln>
          <a:effectLst>
            <a:outerShdw blurRad="50800" dist="38100" dir="2700000" algn="tl" rotWithShape="0">
              <a:prstClr val="black">
                <a:alpha val="25000"/>
              </a:prstClr>
            </a:outerShdw>
          </a:effectLst>
        </p:spPr>
        <p:txBody>
          <a:bodyPr vert="horz" wrap="none" lIns="90000" tIns="46800" rIns="90000" bIns="46800" numCol="1" rtlCol="0" anchor="ctr" anchorCtr="0" compatLnSpc="1">
            <a:prstTxWarp prst="textNoShape">
              <a:avLst/>
            </a:prstTxWarp>
            <a:noAutofit/>
          </a:bodyPr>
          <a:lstStyle/>
          <a:p>
            <a:r>
              <a:rPr lang="en-US" sz="2800" b="1" dirty="0">
                <a:solidFill>
                  <a:schemeClr val="bg1"/>
                </a:solidFill>
                <a:latin typeface="Phetsarath OT" charset="0"/>
                <a:cs typeface="Phetsarath OT" charset="0"/>
              </a:rPr>
              <a:t>References:</a:t>
            </a:r>
          </a:p>
          <a:p>
            <a:endParaRPr lang="en-US" sz="2800" dirty="0">
              <a:solidFill>
                <a:schemeClr val="bg1"/>
              </a:solidFill>
              <a:latin typeface="Phetsarath OT" charset="0"/>
              <a:cs typeface="Phetsarath OT" charset="0"/>
            </a:endParaRPr>
          </a:p>
          <a:p>
            <a:pPr marL="171450" indent="-171450">
              <a:buFont typeface="Wingdings 2" pitchFamily="18" charset="2"/>
              <a:buChar char=""/>
            </a:pPr>
            <a:r>
              <a:rPr lang="en-US" sz="1400" dirty="0" err="1">
                <a:solidFill>
                  <a:schemeClr val="bg1"/>
                </a:solidFill>
                <a:latin typeface="Phetsarath OT" charset="0"/>
                <a:cs typeface="Phetsarath OT" charset="0"/>
              </a:rPr>
              <a:t>Phimmavong</a:t>
            </a:r>
            <a:r>
              <a:rPr lang="en-US" sz="1400" dirty="0">
                <a:solidFill>
                  <a:schemeClr val="bg1"/>
                </a:solidFill>
                <a:latin typeface="Phetsarath OT" charset="0"/>
                <a:cs typeface="Phetsarath OT" charset="0"/>
              </a:rPr>
              <a:t>, S. (2012). Forest plantation development, poverty, and inequality in Laos: a CGE </a:t>
            </a:r>
            <a:r>
              <a:rPr lang="en-US" sz="1400" dirty="0" err="1">
                <a:solidFill>
                  <a:schemeClr val="bg1"/>
                </a:solidFill>
                <a:latin typeface="Phetsarath OT" charset="0"/>
                <a:cs typeface="Phetsarath OT" charset="0"/>
              </a:rPr>
              <a:t>microsimulation</a:t>
            </a:r>
            <a:endParaRPr lang="en-US" sz="1400" dirty="0">
              <a:solidFill>
                <a:schemeClr val="bg1"/>
              </a:solidFill>
              <a:latin typeface="Phetsarath OT" charset="0"/>
              <a:cs typeface="Phetsarath OT" charset="0"/>
            </a:endParaRPr>
          </a:p>
          <a:p>
            <a:pPr marL="171450" indent="-171450">
              <a:buFont typeface="Wingdings 2" pitchFamily="18" charset="2"/>
              <a:buChar char=""/>
            </a:pPr>
            <a:r>
              <a:rPr lang="en-US" sz="1400" dirty="0">
                <a:solidFill>
                  <a:schemeClr val="bg1"/>
                </a:solidFill>
                <a:latin typeface="Phetsarath OT" charset="0"/>
                <a:cs typeface="Phetsarath OT" charset="0"/>
              </a:rPr>
              <a:t> analysis. The University of Melbourne, Melbourne.</a:t>
            </a:r>
          </a:p>
          <a:p>
            <a:pPr marL="171450" indent="-171450">
              <a:buFont typeface="Wingdings 2" pitchFamily="18" charset="2"/>
              <a:buChar char=""/>
            </a:pPr>
            <a:endParaRPr lang="en-US" sz="1400" dirty="0">
              <a:solidFill>
                <a:schemeClr val="bg1"/>
              </a:solidFill>
              <a:latin typeface="Phetsarath OT" charset="0"/>
              <a:cs typeface="Phetsarath OT" charset="0"/>
            </a:endParaRPr>
          </a:p>
          <a:p>
            <a:pPr marL="171450" indent="-171450">
              <a:buFont typeface="Wingdings 2" pitchFamily="18" charset="2"/>
              <a:buChar char=""/>
            </a:pPr>
            <a:endParaRPr lang="en-US" sz="1400" dirty="0">
              <a:solidFill>
                <a:schemeClr val="bg1"/>
              </a:solidFill>
              <a:latin typeface="Phetsarath OT" charset="0"/>
              <a:cs typeface="Phetsarath OT" charset="0"/>
            </a:endParaRPr>
          </a:p>
          <a:p>
            <a:pPr marL="171450" indent="-171450">
              <a:buFont typeface="Wingdings 2" pitchFamily="18" charset="2"/>
              <a:buChar char=""/>
            </a:pPr>
            <a:r>
              <a:rPr lang="en-US" sz="1400" dirty="0" err="1">
                <a:solidFill>
                  <a:schemeClr val="bg1"/>
                </a:solidFill>
                <a:latin typeface="Phetsarath OT" charset="0"/>
                <a:cs typeface="Phetsarath OT" charset="0"/>
              </a:rPr>
              <a:t>Whigham</a:t>
            </a:r>
            <a:r>
              <a:rPr lang="en-US" sz="1400" dirty="0">
                <a:solidFill>
                  <a:schemeClr val="bg1"/>
                </a:solidFill>
                <a:latin typeface="Phetsarath OT" charset="0"/>
                <a:cs typeface="Phetsarath OT" charset="0"/>
              </a:rPr>
              <a:t> D. (2001). Managerial Economics using Excel. Cengage Learning EMEA; 1 edition (March 8, 2001)</a:t>
            </a:r>
          </a:p>
          <a:p>
            <a:pPr marL="171450" indent="-171450">
              <a:buFont typeface="Wingdings 2" pitchFamily="18" charset="2"/>
              <a:buChar char=""/>
            </a:pPr>
            <a:endParaRPr lang="en-US" altLang="ko-KR" sz="1400" dirty="0">
              <a:solidFill>
                <a:schemeClr val="bg1"/>
              </a:solidFill>
              <a:latin typeface="Phetsarath OT" charset="0"/>
              <a:ea typeface="굴림" pitchFamily="34" charset="-127"/>
              <a:cs typeface="Phetsarath OT" charset="0"/>
            </a:endParaRPr>
          </a:p>
          <a:p>
            <a:pPr marL="171450" indent="-171450">
              <a:buFont typeface="Wingdings 2" pitchFamily="18" charset="2"/>
              <a:buChar char=""/>
            </a:pPr>
            <a:r>
              <a:rPr lang="en-US" sz="1400" dirty="0">
                <a:solidFill>
                  <a:schemeClr val="bg1"/>
                </a:solidFill>
                <a:latin typeface="Phetsarath OT" charset="0"/>
                <a:cs typeface="Phetsarath OT" charset="0"/>
              </a:rPr>
              <a:t>W. David Klemperer. (1996,2003). Forest resource economics and finance. New York: McGraw Hill.</a:t>
            </a:r>
          </a:p>
          <a:p>
            <a:endParaRPr lang="en-US" altLang="ko-KR" sz="1400" dirty="0">
              <a:latin typeface="Phetsarath OT" charset="0"/>
              <a:ea typeface="굴림" pitchFamily="34" charset="-127"/>
              <a:cs typeface="Phetsarath OT" charset="0"/>
            </a:endParaRPr>
          </a:p>
          <a:p>
            <a:endParaRPr lang="en-US" sz="1400" dirty="0">
              <a:solidFill>
                <a:schemeClr val="bg1"/>
              </a:solidFill>
              <a:latin typeface="Phetsarath OT" charset="0"/>
              <a:cs typeface="Phetsarath OT" charset="0"/>
            </a:endParaRPr>
          </a:p>
        </p:txBody>
      </p:sp>
    </p:spTree>
    <p:extLst>
      <p:ext uri="{BB962C8B-B14F-4D97-AF65-F5344CB8AC3E}">
        <p14:creationId xmlns:p14="http://schemas.microsoft.com/office/powerpoint/2010/main" val="76764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Box 21"/>
          <p:cNvSpPr txBox="1"/>
          <p:nvPr/>
        </p:nvSpPr>
        <p:spPr>
          <a:xfrm>
            <a:off x="8705850" y="0"/>
            <a:ext cx="585416" cy="261610"/>
          </a:xfrm>
          <a:prstGeom prst="rect">
            <a:avLst/>
          </a:prstGeom>
          <a:noFill/>
        </p:spPr>
        <p:txBody>
          <a:bodyPr wrap="square" rtlCol="0">
            <a:spAutoFit/>
          </a:bodyPr>
          <a:lstStyle/>
          <a:p>
            <a:r>
              <a:rPr lang="en-US" sz="1100" dirty="0"/>
              <a:t>03_01</a:t>
            </a:r>
            <a:endParaRPr lang="th-TH" sz="1100" dirty="0"/>
          </a:p>
        </p:txBody>
      </p:sp>
      <p:grpSp>
        <p:nvGrpSpPr>
          <p:cNvPr id="2" name="Group 1"/>
          <p:cNvGrpSpPr/>
          <p:nvPr/>
        </p:nvGrpSpPr>
        <p:grpSpPr>
          <a:xfrm>
            <a:off x="1335644" y="1757894"/>
            <a:ext cx="9091726" cy="892856"/>
            <a:chOff x="4676200" y="1898759"/>
            <a:chExt cx="5166384" cy="648241"/>
          </a:xfrm>
        </p:grpSpPr>
        <p:grpSp>
          <p:nvGrpSpPr>
            <p:cNvPr id="61" name="Group 60"/>
            <p:cNvGrpSpPr/>
            <p:nvPr/>
          </p:nvGrpSpPr>
          <p:grpSpPr>
            <a:xfrm>
              <a:off x="4676200" y="1898759"/>
              <a:ext cx="5166384" cy="558418"/>
              <a:chOff x="4650023" y="1040888"/>
              <a:chExt cx="5166384" cy="558418"/>
            </a:xfrm>
          </p:grpSpPr>
          <p:sp>
            <p:nvSpPr>
              <p:cNvPr id="62" name="Rectangle 61"/>
              <p:cNvSpPr/>
              <p:nvPr/>
            </p:nvSpPr>
            <p:spPr>
              <a:xfrm>
                <a:off x="4650024" y="1040888"/>
                <a:ext cx="5166383" cy="558417"/>
              </a:xfrm>
              <a:prstGeom prst="rect">
                <a:avLst/>
              </a:prstGeom>
              <a:ln w="12700">
                <a:solidFill>
                  <a:schemeClr val="accent6">
                    <a:lumMod val="50000"/>
                  </a:schemeClr>
                </a:solidFill>
              </a:ln>
              <a:effectLst>
                <a:reflection blurRad="6350" stA="50000" endA="300" endPos="55000" dir="5400000" sy="-100000" algn="bl" rotWithShape="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th-TH" sz="2400"/>
              </a:p>
            </p:txBody>
          </p:sp>
          <p:grpSp>
            <p:nvGrpSpPr>
              <p:cNvPr id="63" name="Group 62"/>
              <p:cNvGrpSpPr/>
              <p:nvPr/>
            </p:nvGrpSpPr>
            <p:grpSpPr>
              <a:xfrm>
                <a:off x="4650023" y="1048580"/>
                <a:ext cx="550980" cy="550726"/>
                <a:chOff x="4650023" y="1048580"/>
                <a:chExt cx="550980" cy="550726"/>
              </a:xfrm>
            </p:grpSpPr>
            <p:sp>
              <p:nvSpPr>
                <p:cNvPr id="64" name="Isosceles Triangle 63"/>
                <p:cNvSpPr/>
                <p:nvPr/>
              </p:nvSpPr>
              <p:spPr>
                <a:xfrm rot="10800000">
                  <a:off x="4662282" y="1048580"/>
                  <a:ext cx="538720" cy="271513"/>
                </a:xfrm>
                <a:prstGeom prst="triangle">
                  <a:avLst/>
                </a:prstGeom>
                <a:solidFill>
                  <a:schemeClr val="accent5">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sp>
              <p:nvSpPr>
                <p:cNvPr id="65" name="Isosceles Triangle 64"/>
                <p:cNvSpPr/>
                <p:nvPr/>
              </p:nvSpPr>
              <p:spPr>
                <a:xfrm>
                  <a:off x="4662284" y="1320101"/>
                  <a:ext cx="538719" cy="271513"/>
                </a:xfrm>
                <a:prstGeom prst="triangle">
                  <a:avLst/>
                </a:prstGeom>
                <a:solidFill>
                  <a:schemeClr val="accent5">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sp>
              <p:nvSpPr>
                <p:cNvPr id="66" name="Isosceles Triangle 65"/>
                <p:cNvSpPr/>
                <p:nvPr/>
              </p:nvSpPr>
              <p:spPr>
                <a:xfrm rot="5400000">
                  <a:off x="4515470" y="1183134"/>
                  <a:ext cx="550725" cy="281620"/>
                </a:xfrm>
                <a:prstGeom prst="triangle">
                  <a:avLst/>
                </a:prstGeom>
                <a:solidFill>
                  <a:schemeClr val="accent5">
                    <a:lumMod val="60000"/>
                    <a:lumOff val="40000"/>
                  </a:schemeClr>
                </a:solidFill>
                <a:ln>
                  <a:solidFill>
                    <a:schemeClr val="accent6">
                      <a:lumMod val="50000"/>
                    </a:schemeClr>
                  </a:solidFill>
                </a:ln>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grpSp>
        </p:grpSp>
        <p:sp>
          <p:nvSpPr>
            <p:cNvPr id="107" name="TextBox 106"/>
            <p:cNvSpPr txBox="1"/>
            <p:nvPr/>
          </p:nvSpPr>
          <p:spPr>
            <a:xfrm>
              <a:off x="5174761" y="1943670"/>
              <a:ext cx="4624931" cy="603330"/>
            </a:xfrm>
            <a:prstGeom prst="rect">
              <a:avLst/>
            </a:prstGeom>
            <a:noFill/>
          </p:spPr>
          <p:txBody>
            <a:bodyPr wrap="square" rtlCol="0">
              <a:spAutoFit/>
            </a:bodyPr>
            <a:lstStyle/>
            <a:p>
              <a:pPr lvl="0" eaLnBrk="0" fontAlgn="base" hangingPunct="0">
                <a:spcBef>
                  <a:spcPct val="0"/>
                </a:spcBef>
                <a:spcAft>
                  <a:spcPct val="0"/>
                </a:spcAft>
                <a:defRPr/>
              </a:pPr>
              <a:r>
                <a:rPr lang="en-US" altLang="ko-KR" sz="2400" dirty="0">
                  <a:latin typeface="Phetsarath OT" charset="0"/>
                  <a:ea typeface="Arial Unicode MS" pitchFamily="50" charset="-127"/>
                  <a:cs typeface="Phetsarath OT" charset="0"/>
                </a:rPr>
                <a:t>Learner</a:t>
              </a:r>
              <a:r>
                <a:rPr lang="en-US" sz="2400" dirty="0">
                  <a:latin typeface="Phetsarath OT" charset="0"/>
                  <a:cs typeface="Phetsarath OT" charset="0"/>
                </a:rPr>
                <a:t> can understand the basic theory of capital and interest</a:t>
              </a:r>
              <a:endParaRPr lang="en-US" altLang="ko-KR" sz="2400" dirty="0">
                <a:latin typeface="Phetsarath OT" charset="0"/>
                <a:ea typeface="Arial Unicode MS" pitchFamily="34" charset="-128"/>
                <a:cs typeface="Phetsarath OT" charset="0"/>
              </a:endParaRPr>
            </a:p>
          </p:txBody>
        </p:sp>
      </p:grpSp>
      <p:grpSp>
        <p:nvGrpSpPr>
          <p:cNvPr id="4" name="Group 3"/>
          <p:cNvGrpSpPr/>
          <p:nvPr/>
        </p:nvGrpSpPr>
        <p:grpSpPr>
          <a:xfrm>
            <a:off x="1351239" y="2805446"/>
            <a:ext cx="9091726" cy="895915"/>
            <a:chOff x="4696794" y="2534997"/>
            <a:chExt cx="5166384" cy="650462"/>
          </a:xfrm>
        </p:grpSpPr>
        <p:grpSp>
          <p:nvGrpSpPr>
            <p:cNvPr id="67" name="Group 66"/>
            <p:cNvGrpSpPr/>
            <p:nvPr/>
          </p:nvGrpSpPr>
          <p:grpSpPr>
            <a:xfrm>
              <a:off x="4696794" y="2534997"/>
              <a:ext cx="5166384" cy="558418"/>
              <a:chOff x="4650023" y="1040888"/>
              <a:chExt cx="5166384" cy="558418"/>
            </a:xfrm>
          </p:grpSpPr>
          <p:sp>
            <p:nvSpPr>
              <p:cNvPr id="68" name="Rectangle 67"/>
              <p:cNvSpPr/>
              <p:nvPr/>
            </p:nvSpPr>
            <p:spPr>
              <a:xfrm>
                <a:off x="4650024" y="1040888"/>
                <a:ext cx="5166383" cy="558417"/>
              </a:xfrm>
              <a:prstGeom prst="rect">
                <a:avLst/>
              </a:prstGeom>
              <a:ln w="12700">
                <a:solidFill>
                  <a:schemeClr val="accent6">
                    <a:lumMod val="50000"/>
                  </a:schemeClr>
                </a:solidFill>
              </a:ln>
              <a:effectLst>
                <a:reflection blurRad="6350" stA="50000" endA="300" endPos="55000" dir="5400000" sy="-100000" algn="bl" rotWithShape="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th-TH" sz="2400"/>
              </a:p>
            </p:txBody>
          </p:sp>
          <p:grpSp>
            <p:nvGrpSpPr>
              <p:cNvPr id="69" name="Group 68"/>
              <p:cNvGrpSpPr/>
              <p:nvPr/>
            </p:nvGrpSpPr>
            <p:grpSpPr>
              <a:xfrm>
                <a:off x="4650023" y="1048580"/>
                <a:ext cx="550980" cy="550726"/>
                <a:chOff x="4650023" y="1048580"/>
                <a:chExt cx="550980" cy="550726"/>
              </a:xfrm>
            </p:grpSpPr>
            <p:sp>
              <p:nvSpPr>
                <p:cNvPr id="70" name="Isosceles Triangle 69"/>
                <p:cNvSpPr/>
                <p:nvPr/>
              </p:nvSpPr>
              <p:spPr>
                <a:xfrm rot="10800000">
                  <a:off x="4662282" y="1048580"/>
                  <a:ext cx="538720" cy="271513"/>
                </a:xfrm>
                <a:prstGeom prst="triangle">
                  <a:avLst/>
                </a:prstGeom>
                <a:solidFill>
                  <a:schemeClr val="accent5">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sp>
              <p:nvSpPr>
                <p:cNvPr id="71" name="Isosceles Triangle 70"/>
                <p:cNvSpPr/>
                <p:nvPr/>
              </p:nvSpPr>
              <p:spPr>
                <a:xfrm>
                  <a:off x="4662284" y="1320101"/>
                  <a:ext cx="538719" cy="271513"/>
                </a:xfrm>
                <a:prstGeom prst="triangle">
                  <a:avLst/>
                </a:prstGeom>
                <a:solidFill>
                  <a:schemeClr val="accent5">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sp>
              <p:nvSpPr>
                <p:cNvPr id="72" name="Isosceles Triangle 71"/>
                <p:cNvSpPr/>
                <p:nvPr/>
              </p:nvSpPr>
              <p:spPr>
                <a:xfrm rot="5400000">
                  <a:off x="4515470" y="1183134"/>
                  <a:ext cx="550725" cy="281620"/>
                </a:xfrm>
                <a:prstGeom prst="triangle">
                  <a:avLst/>
                </a:prstGeom>
                <a:solidFill>
                  <a:schemeClr val="accent5">
                    <a:lumMod val="60000"/>
                    <a:lumOff val="40000"/>
                  </a:schemeClr>
                </a:solidFill>
                <a:ln>
                  <a:solidFill>
                    <a:schemeClr val="accent6">
                      <a:lumMod val="50000"/>
                    </a:schemeClr>
                  </a:solidFill>
                </a:ln>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grpSp>
        </p:grpSp>
        <p:sp>
          <p:nvSpPr>
            <p:cNvPr id="114" name="TextBox 113"/>
            <p:cNvSpPr txBox="1"/>
            <p:nvPr/>
          </p:nvSpPr>
          <p:spPr>
            <a:xfrm>
              <a:off x="5193918" y="2582129"/>
              <a:ext cx="4624931" cy="603330"/>
            </a:xfrm>
            <a:prstGeom prst="rect">
              <a:avLst/>
            </a:prstGeom>
            <a:noFill/>
          </p:spPr>
          <p:txBody>
            <a:bodyPr wrap="square" rtlCol="0">
              <a:spAutoFit/>
            </a:bodyPr>
            <a:lstStyle/>
            <a:p>
              <a:pPr lvl="0" eaLnBrk="0" fontAlgn="base" hangingPunct="0">
                <a:spcBef>
                  <a:spcPct val="0"/>
                </a:spcBef>
                <a:spcAft>
                  <a:spcPct val="0"/>
                </a:spcAft>
              </a:pPr>
              <a:r>
                <a:rPr lang="en-US" altLang="ko-KR" sz="2400" dirty="0">
                  <a:latin typeface="Phetsarath OT" charset="0"/>
                  <a:ea typeface="Arial Unicode MS" pitchFamily="50" charset="-127"/>
                  <a:cs typeface="Phetsarath OT" charset="0"/>
                </a:rPr>
                <a:t>Learner are able to calculate present and net present value of a project</a:t>
              </a:r>
            </a:p>
          </p:txBody>
        </p:sp>
      </p:grpSp>
      <p:grpSp>
        <p:nvGrpSpPr>
          <p:cNvPr id="5" name="Group 4"/>
          <p:cNvGrpSpPr/>
          <p:nvPr/>
        </p:nvGrpSpPr>
        <p:grpSpPr>
          <a:xfrm>
            <a:off x="1363677" y="3697000"/>
            <a:ext cx="9107323" cy="949447"/>
            <a:chOff x="4672177" y="3181276"/>
            <a:chExt cx="5175247" cy="689328"/>
          </a:xfrm>
        </p:grpSpPr>
        <p:grpSp>
          <p:nvGrpSpPr>
            <p:cNvPr id="73" name="Group 72"/>
            <p:cNvGrpSpPr/>
            <p:nvPr/>
          </p:nvGrpSpPr>
          <p:grpSpPr>
            <a:xfrm>
              <a:off x="4672177" y="3181276"/>
              <a:ext cx="5166383" cy="609218"/>
              <a:chOff x="4624624" y="990088"/>
              <a:chExt cx="5166383" cy="609218"/>
            </a:xfrm>
          </p:grpSpPr>
          <p:sp>
            <p:nvSpPr>
              <p:cNvPr id="74" name="Rectangle 73"/>
              <p:cNvSpPr/>
              <p:nvPr/>
            </p:nvSpPr>
            <p:spPr>
              <a:xfrm>
                <a:off x="4624624" y="990088"/>
                <a:ext cx="5166383" cy="558417"/>
              </a:xfrm>
              <a:prstGeom prst="rect">
                <a:avLst/>
              </a:prstGeom>
              <a:ln w="12700">
                <a:solidFill>
                  <a:schemeClr val="accent6">
                    <a:lumMod val="50000"/>
                  </a:schemeClr>
                </a:solidFill>
              </a:ln>
              <a:effectLst>
                <a:reflection blurRad="6350" stA="50000" endA="300" endPos="55000" dir="5400000" sy="-100000" algn="bl" rotWithShape="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th-TH" sz="2400"/>
              </a:p>
            </p:txBody>
          </p:sp>
          <p:grpSp>
            <p:nvGrpSpPr>
              <p:cNvPr id="75" name="Group 74"/>
              <p:cNvGrpSpPr/>
              <p:nvPr/>
            </p:nvGrpSpPr>
            <p:grpSpPr>
              <a:xfrm>
                <a:off x="4650023" y="1048580"/>
                <a:ext cx="550980" cy="550726"/>
                <a:chOff x="4650023" y="1048580"/>
                <a:chExt cx="550980" cy="550726"/>
              </a:xfrm>
            </p:grpSpPr>
            <p:sp>
              <p:nvSpPr>
                <p:cNvPr id="76" name="Isosceles Triangle 75"/>
                <p:cNvSpPr/>
                <p:nvPr/>
              </p:nvSpPr>
              <p:spPr>
                <a:xfrm rot="10800000">
                  <a:off x="4662282" y="1048580"/>
                  <a:ext cx="538720" cy="271513"/>
                </a:xfrm>
                <a:prstGeom prst="triangle">
                  <a:avLst/>
                </a:prstGeom>
                <a:solidFill>
                  <a:schemeClr val="accent5">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sp>
              <p:nvSpPr>
                <p:cNvPr id="77" name="Isosceles Triangle 76"/>
                <p:cNvSpPr/>
                <p:nvPr/>
              </p:nvSpPr>
              <p:spPr>
                <a:xfrm>
                  <a:off x="4662284" y="1320101"/>
                  <a:ext cx="538719" cy="271513"/>
                </a:xfrm>
                <a:prstGeom prst="triangle">
                  <a:avLst/>
                </a:prstGeom>
                <a:solidFill>
                  <a:schemeClr val="accent5">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sp>
              <p:nvSpPr>
                <p:cNvPr id="78" name="Isosceles Triangle 77"/>
                <p:cNvSpPr/>
                <p:nvPr/>
              </p:nvSpPr>
              <p:spPr>
                <a:xfrm rot="5400000">
                  <a:off x="4515470" y="1183134"/>
                  <a:ext cx="550725" cy="281620"/>
                </a:xfrm>
                <a:prstGeom prst="triangle">
                  <a:avLst/>
                </a:prstGeom>
                <a:solidFill>
                  <a:schemeClr val="accent5">
                    <a:lumMod val="60000"/>
                    <a:lumOff val="40000"/>
                  </a:schemeClr>
                </a:solidFill>
                <a:ln>
                  <a:solidFill>
                    <a:schemeClr val="accent6">
                      <a:lumMod val="50000"/>
                    </a:schemeClr>
                  </a:solidFill>
                </a:ln>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grpSp>
        </p:grpSp>
        <p:sp>
          <p:nvSpPr>
            <p:cNvPr id="115" name="TextBox 114"/>
            <p:cNvSpPr txBox="1"/>
            <p:nvPr/>
          </p:nvSpPr>
          <p:spPr>
            <a:xfrm>
              <a:off x="5222493" y="3267274"/>
              <a:ext cx="4624931" cy="603330"/>
            </a:xfrm>
            <a:prstGeom prst="rect">
              <a:avLst/>
            </a:prstGeom>
            <a:noFill/>
          </p:spPr>
          <p:txBody>
            <a:bodyPr wrap="square" rtlCol="0">
              <a:spAutoFit/>
            </a:bodyPr>
            <a:lstStyle/>
            <a:p>
              <a:pPr lvl="0" eaLnBrk="0" fontAlgn="base" hangingPunct="0">
                <a:spcBef>
                  <a:spcPct val="0"/>
                </a:spcBef>
                <a:spcAft>
                  <a:spcPct val="0"/>
                </a:spcAft>
              </a:pPr>
              <a:r>
                <a:rPr lang="en-US" altLang="ko-KR" sz="2400" dirty="0">
                  <a:latin typeface="Phetsarath OT" charset="0"/>
                  <a:ea typeface="Arial Unicode MS" pitchFamily="50" charset="-127"/>
                  <a:cs typeface="Phetsarath OT" charset="0"/>
                </a:rPr>
                <a:t>Learners are able to apply economic tool for the analysis of the government policy and investment project </a:t>
              </a:r>
            </a:p>
          </p:txBody>
        </p:sp>
      </p:grpSp>
      <p:sp>
        <p:nvSpPr>
          <p:cNvPr id="3" name="Horizontal Scroll 2"/>
          <p:cNvSpPr/>
          <p:nvPr/>
        </p:nvSpPr>
        <p:spPr>
          <a:xfrm>
            <a:off x="1659330" y="469282"/>
            <a:ext cx="2450759" cy="678190"/>
          </a:xfrm>
          <a:prstGeom prst="horizontalScroll">
            <a:avLst/>
          </a:prstGeom>
          <a:solidFill>
            <a:schemeClr val="accent6">
              <a:lumMod val="60000"/>
              <a:lumOff val="40000"/>
            </a:schemeClr>
          </a:solidFill>
          <a:ln/>
          <a:effectLst>
            <a:innerShdw blurRad="63500" dist="50800" dir="81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ln>
                  <a:solidFill>
                    <a:schemeClr val="accent5">
                      <a:lumMod val="75000"/>
                    </a:schemeClr>
                  </a:solidFill>
                </a:ln>
                <a:latin typeface="Phetsarath OT" charset="0"/>
              </a:rPr>
              <a:t>ຈຸດປະສົງ</a:t>
            </a:r>
            <a:endParaRPr lang="th-TH" sz="3200" b="1" dirty="0">
              <a:ln>
                <a:solidFill>
                  <a:schemeClr val="accent5">
                    <a:lumMod val="75000"/>
                  </a:schemeClr>
                </a:solidFill>
              </a:ln>
              <a:latin typeface="Phetsarath OT" charset="0"/>
            </a:endParaRPr>
          </a:p>
        </p:txBody>
      </p:sp>
      <p:grpSp>
        <p:nvGrpSpPr>
          <p:cNvPr id="28" name="Group 27"/>
          <p:cNvGrpSpPr/>
          <p:nvPr/>
        </p:nvGrpSpPr>
        <p:grpSpPr>
          <a:xfrm>
            <a:off x="1335642" y="4872203"/>
            <a:ext cx="9107323" cy="949447"/>
            <a:chOff x="4672177" y="3181276"/>
            <a:chExt cx="5175247" cy="689328"/>
          </a:xfrm>
        </p:grpSpPr>
        <p:grpSp>
          <p:nvGrpSpPr>
            <p:cNvPr id="29" name="Group 28"/>
            <p:cNvGrpSpPr/>
            <p:nvPr/>
          </p:nvGrpSpPr>
          <p:grpSpPr>
            <a:xfrm>
              <a:off x="4672177" y="3181276"/>
              <a:ext cx="5166383" cy="609218"/>
              <a:chOff x="4624624" y="990088"/>
              <a:chExt cx="5166383" cy="609218"/>
            </a:xfrm>
          </p:grpSpPr>
          <p:sp>
            <p:nvSpPr>
              <p:cNvPr id="31" name="Rectangle 30"/>
              <p:cNvSpPr/>
              <p:nvPr/>
            </p:nvSpPr>
            <p:spPr>
              <a:xfrm>
                <a:off x="4624624" y="990088"/>
                <a:ext cx="5166383" cy="558417"/>
              </a:xfrm>
              <a:prstGeom prst="rect">
                <a:avLst/>
              </a:prstGeom>
              <a:ln w="12700">
                <a:solidFill>
                  <a:schemeClr val="accent6">
                    <a:lumMod val="50000"/>
                  </a:schemeClr>
                </a:solidFill>
              </a:ln>
              <a:effectLst>
                <a:reflection blurRad="6350" stA="50000" endA="300" endPos="55000" dir="5400000" sy="-100000" algn="bl" rotWithShape="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th-TH" sz="2400"/>
              </a:p>
            </p:txBody>
          </p:sp>
          <p:grpSp>
            <p:nvGrpSpPr>
              <p:cNvPr id="32" name="Group 31"/>
              <p:cNvGrpSpPr/>
              <p:nvPr/>
            </p:nvGrpSpPr>
            <p:grpSpPr>
              <a:xfrm>
                <a:off x="4650023" y="1048580"/>
                <a:ext cx="550980" cy="550726"/>
                <a:chOff x="4650023" y="1048580"/>
                <a:chExt cx="550980" cy="550726"/>
              </a:xfrm>
            </p:grpSpPr>
            <p:sp>
              <p:nvSpPr>
                <p:cNvPr id="33" name="Isosceles Triangle 75"/>
                <p:cNvSpPr/>
                <p:nvPr/>
              </p:nvSpPr>
              <p:spPr>
                <a:xfrm rot="10800000">
                  <a:off x="4662282" y="1048580"/>
                  <a:ext cx="538720" cy="271513"/>
                </a:xfrm>
                <a:prstGeom prst="triangle">
                  <a:avLst/>
                </a:prstGeom>
                <a:solidFill>
                  <a:schemeClr val="accent5">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sp>
              <p:nvSpPr>
                <p:cNvPr id="34" name="Isosceles Triangle 76"/>
                <p:cNvSpPr/>
                <p:nvPr/>
              </p:nvSpPr>
              <p:spPr>
                <a:xfrm>
                  <a:off x="4662284" y="1320101"/>
                  <a:ext cx="538719" cy="271513"/>
                </a:xfrm>
                <a:prstGeom prst="triangle">
                  <a:avLst/>
                </a:prstGeom>
                <a:solidFill>
                  <a:schemeClr val="accent5">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sp>
              <p:nvSpPr>
                <p:cNvPr id="35" name="Isosceles Triangle 77"/>
                <p:cNvSpPr/>
                <p:nvPr/>
              </p:nvSpPr>
              <p:spPr>
                <a:xfrm rot="5400000">
                  <a:off x="4515470" y="1183134"/>
                  <a:ext cx="550725" cy="281620"/>
                </a:xfrm>
                <a:prstGeom prst="triangle">
                  <a:avLst/>
                </a:prstGeom>
                <a:solidFill>
                  <a:schemeClr val="accent5">
                    <a:lumMod val="60000"/>
                    <a:lumOff val="40000"/>
                  </a:schemeClr>
                </a:solidFill>
                <a:ln>
                  <a:solidFill>
                    <a:schemeClr val="accent6">
                      <a:lumMod val="50000"/>
                    </a:schemeClr>
                  </a:solidFill>
                </a:ln>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grpSp>
        </p:grpSp>
        <p:sp>
          <p:nvSpPr>
            <p:cNvPr id="30" name="TextBox 29"/>
            <p:cNvSpPr txBox="1"/>
            <p:nvPr/>
          </p:nvSpPr>
          <p:spPr>
            <a:xfrm>
              <a:off x="5222493" y="3267274"/>
              <a:ext cx="4624931" cy="603330"/>
            </a:xfrm>
            <a:prstGeom prst="rect">
              <a:avLst/>
            </a:prstGeom>
            <a:noFill/>
          </p:spPr>
          <p:txBody>
            <a:bodyPr wrap="square" rtlCol="0">
              <a:spAutoFit/>
            </a:bodyPr>
            <a:lstStyle/>
            <a:p>
              <a:pPr lvl="0" eaLnBrk="0" fontAlgn="base" hangingPunct="0">
                <a:spcBef>
                  <a:spcPct val="0"/>
                </a:spcBef>
                <a:spcAft>
                  <a:spcPct val="0"/>
                </a:spcAft>
              </a:pPr>
              <a:r>
                <a:rPr lang="en-US" altLang="ko-KR" sz="2400" dirty="0">
                  <a:latin typeface="Phetsarath OT" charset="0"/>
                  <a:ea typeface="Arial Unicode MS" pitchFamily="50" charset="-127"/>
                  <a:cs typeface="Phetsarath OT" charset="0"/>
                </a:rPr>
                <a:t>Learner can solve a case example of investment appraisal of a forestry plantation</a:t>
              </a:r>
            </a:p>
          </p:txBody>
        </p:sp>
      </p:grpSp>
    </p:spTree>
    <p:extLst>
      <p:ext uri="{BB962C8B-B14F-4D97-AF65-F5344CB8AC3E}">
        <p14:creationId xmlns:p14="http://schemas.microsoft.com/office/powerpoint/2010/main" val="542090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Box 21"/>
          <p:cNvSpPr txBox="1"/>
          <p:nvPr/>
        </p:nvSpPr>
        <p:spPr>
          <a:xfrm>
            <a:off x="8705850" y="0"/>
            <a:ext cx="585416" cy="261610"/>
          </a:xfrm>
          <a:prstGeom prst="rect">
            <a:avLst/>
          </a:prstGeom>
          <a:noFill/>
        </p:spPr>
        <p:txBody>
          <a:bodyPr wrap="square" rtlCol="0">
            <a:spAutoFit/>
          </a:bodyPr>
          <a:lstStyle/>
          <a:p>
            <a:r>
              <a:rPr lang="en-US" sz="1100" dirty="0"/>
              <a:t>03_01</a:t>
            </a:r>
            <a:endParaRPr lang="th-TH" sz="1100" dirty="0"/>
          </a:p>
        </p:txBody>
      </p:sp>
      <p:grpSp>
        <p:nvGrpSpPr>
          <p:cNvPr id="2" name="Group 1"/>
          <p:cNvGrpSpPr/>
          <p:nvPr/>
        </p:nvGrpSpPr>
        <p:grpSpPr>
          <a:xfrm>
            <a:off x="1335644" y="1757894"/>
            <a:ext cx="9091726" cy="769138"/>
            <a:chOff x="4676200" y="1898759"/>
            <a:chExt cx="5166384" cy="558418"/>
          </a:xfrm>
        </p:grpSpPr>
        <p:grpSp>
          <p:nvGrpSpPr>
            <p:cNvPr id="61" name="Group 60"/>
            <p:cNvGrpSpPr/>
            <p:nvPr/>
          </p:nvGrpSpPr>
          <p:grpSpPr>
            <a:xfrm>
              <a:off x="4676200" y="1898759"/>
              <a:ext cx="5166384" cy="558418"/>
              <a:chOff x="4650023" y="1040888"/>
              <a:chExt cx="5166384" cy="558418"/>
            </a:xfrm>
          </p:grpSpPr>
          <p:sp>
            <p:nvSpPr>
              <p:cNvPr id="62" name="Rectangle 61"/>
              <p:cNvSpPr/>
              <p:nvPr/>
            </p:nvSpPr>
            <p:spPr>
              <a:xfrm>
                <a:off x="4650024" y="1040888"/>
                <a:ext cx="5166383" cy="558417"/>
              </a:xfrm>
              <a:prstGeom prst="rect">
                <a:avLst/>
              </a:prstGeom>
              <a:ln w="12700">
                <a:solidFill>
                  <a:schemeClr val="accent6">
                    <a:lumMod val="50000"/>
                  </a:schemeClr>
                </a:solidFill>
              </a:ln>
              <a:effectLst>
                <a:reflection blurRad="6350" stA="50000" endA="300" endPos="55000" dir="5400000" sy="-100000" algn="bl" rotWithShape="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th-TH" sz="2400"/>
              </a:p>
            </p:txBody>
          </p:sp>
          <p:grpSp>
            <p:nvGrpSpPr>
              <p:cNvPr id="63" name="Group 62"/>
              <p:cNvGrpSpPr/>
              <p:nvPr/>
            </p:nvGrpSpPr>
            <p:grpSpPr>
              <a:xfrm>
                <a:off x="4650023" y="1048580"/>
                <a:ext cx="550980" cy="550726"/>
                <a:chOff x="4650023" y="1048580"/>
                <a:chExt cx="550980" cy="550726"/>
              </a:xfrm>
            </p:grpSpPr>
            <p:sp>
              <p:nvSpPr>
                <p:cNvPr id="64" name="Isosceles Triangle 63"/>
                <p:cNvSpPr/>
                <p:nvPr/>
              </p:nvSpPr>
              <p:spPr>
                <a:xfrm rot="10800000">
                  <a:off x="4662282" y="1048580"/>
                  <a:ext cx="538720" cy="271513"/>
                </a:xfrm>
                <a:prstGeom prst="triangle">
                  <a:avLst/>
                </a:prstGeom>
                <a:solidFill>
                  <a:schemeClr val="accent5">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sp>
              <p:nvSpPr>
                <p:cNvPr id="65" name="Isosceles Triangle 64"/>
                <p:cNvSpPr/>
                <p:nvPr/>
              </p:nvSpPr>
              <p:spPr>
                <a:xfrm>
                  <a:off x="4662284" y="1320101"/>
                  <a:ext cx="538719" cy="271513"/>
                </a:xfrm>
                <a:prstGeom prst="triangle">
                  <a:avLst/>
                </a:prstGeom>
                <a:solidFill>
                  <a:schemeClr val="accent5">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sp>
              <p:nvSpPr>
                <p:cNvPr id="66" name="Isosceles Triangle 65"/>
                <p:cNvSpPr/>
                <p:nvPr/>
              </p:nvSpPr>
              <p:spPr>
                <a:xfrm rot="5400000">
                  <a:off x="4515470" y="1183134"/>
                  <a:ext cx="550725" cy="281620"/>
                </a:xfrm>
                <a:prstGeom prst="triangle">
                  <a:avLst/>
                </a:prstGeom>
                <a:solidFill>
                  <a:schemeClr val="accent5">
                    <a:lumMod val="60000"/>
                    <a:lumOff val="40000"/>
                  </a:schemeClr>
                </a:solidFill>
                <a:ln>
                  <a:solidFill>
                    <a:schemeClr val="accent6">
                      <a:lumMod val="50000"/>
                    </a:schemeClr>
                  </a:solidFill>
                </a:ln>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grpSp>
        </p:grpSp>
        <p:sp>
          <p:nvSpPr>
            <p:cNvPr id="107" name="TextBox 106"/>
            <p:cNvSpPr txBox="1"/>
            <p:nvPr/>
          </p:nvSpPr>
          <p:spPr>
            <a:xfrm>
              <a:off x="5174761" y="1943670"/>
              <a:ext cx="4624931" cy="335183"/>
            </a:xfrm>
            <a:prstGeom prst="rect">
              <a:avLst/>
            </a:prstGeom>
            <a:noFill/>
          </p:spPr>
          <p:txBody>
            <a:bodyPr wrap="square" rtlCol="0">
              <a:spAutoFit/>
            </a:bodyPr>
            <a:lstStyle/>
            <a:p>
              <a:pPr lvl="0" eaLnBrk="0" fontAlgn="base" hangingPunct="0">
                <a:spcBef>
                  <a:spcPct val="0"/>
                </a:spcBef>
                <a:spcAft>
                  <a:spcPct val="0"/>
                </a:spcAft>
                <a:defRPr/>
              </a:pPr>
              <a:r>
                <a:rPr lang="en-US" altLang="ko-KR" sz="2400" dirty="0">
                  <a:latin typeface="Phetsarath OT" charset="0"/>
                  <a:ea typeface="굴림" pitchFamily="50" charset="-127"/>
                  <a:cs typeface="Phetsarath OT" charset="0"/>
                </a:rPr>
                <a:t> 1.   </a:t>
              </a:r>
              <a:r>
                <a:rPr lang="en-US" altLang="ko-KR" sz="2400" dirty="0" err="1">
                  <a:latin typeface="Phetsarath OT" charset="0"/>
                  <a:ea typeface="Arial Unicode MS" pitchFamily="34" charset="-128"/>
                  <a:cs typeface="Phetsarath OT" charset="0"/>
                </a:rPr>
                <a:t>ທືນ</a:t>
              </a:r>
              <a:r>
                <a:rPr lang="en-US" altLang="ko-KR" sz="2400" dirty="0">
                  <a:latin typeface="Phetsarath OT" charset="0"/>
                  <a:ea typeface="Arial Unicode MS" pitchFamily="34" charset="-128"/>
                  <a:cs typeface="Phetsarath OT" charset="0"/>
                </a:rPr>
                <a:t> </a:t>
              </a:r>
              <a:r>
                <a:rPr lang="en-US" altLang="ko-KR" sz="2400" dirty="0" err="1">
                  <a:latin typeface="Phetsarath OT" charset="0"/>
                  <a:ea typeface="Arial Unicode MS" pitchFamily="34" charset="-128"/>
                  <a:cs typeface="Phetsarath OT" charset="0"/>
                </a:rPr>
                <a:t>ແລະ</a:t>
              </a:r>
              <a:r>
                <a:rPr lang="en-US" altLang="ko-KR" sz="2400" dirty="0">
                  <a:latin typeface="Phetsarath OT" charset="0"/>
                  <a:ea typeface="Arial Unicode MS" pitchFamily="34" charset="-128"/>
                  <a:cs typeface="Phetsarath OT" charset="0"/>
                </a:rPr>
                <a:t> </a:t>
              </a:r>
              <a:r>
                <a:rPr lang="en-US" altLang="ko-KR" sz="2400" dirty="0" err="1">
                  <a:latin typeface="Phetsarath OT" charset="0"/>
                  <a:ea typeface="Arial Unicode MS" pitchFamily="34" charset="-128"/>
                  <a:cs typeface="Phetsarath OT" charset="0"/>
                </a:rPr>
                <a:t>ດອກເບ້ຍ</a:t>
              </a:r>
              <a:endParaRPr lang="en-US" altLang="ko-KR" sz="2400" dirty="0">
                <a:latin typeface="Phetsarath OT" charset="0"/>
                <a:ea typeface="Arial Unicode MS" pitchFamily="34" charset="-128"/>
                <a:cs typeface="Phetsarath OT" charset="0"/>
              </a:endParaRPr>
            </a:p>
          </p:txBody>
        </p:sp>
      </p:grpSp>
      <p:grpSp>
        <p:nvGrpSpPr>
          <p:cNvPr id="4" name="Group 3"/>
          <p:cNvGrpSpPr/>
          <p:nvPr/>
        </p:nvGrpSpPr>
        <p:grpSpPr>
          <a:xfrm>
            <a:off x="1351239" y="2805446"/>
            <a:ext cx="9091726" cy="769138"/>
            <a:chOff x="4696794" y="2534997"/>
            <a:chExt cx="5166384" cy="558418"/>
          </a:xfrm>
        </p:grpSpPr>
        <p:grpSp>
          <p:nvGrpSpPr>
            <p:cNvPr id="67" name="Group 66"/>
            <p:cNvGrpSpPr/>
            <p:nvPr/>
          </p:nvGrpSpPr>
          <p:grpSpPr>
            <a:xfrm>
              <a:off x="4696794" y="2534997"/>
              <a:ext cx="5166384" cy="558418"/>
              <a:chOff x="4650023" y="1040888"/>
              <a:chExt cx="5166384" cy="558418"/>
            </a:xfrm>
          </p:grpSpPr>
          <p:sp>
            <p:nvSpPr>
              <p:cNvPr id="68" name="Rectangle 67"/>
              <p:cNvSpPr/>
              <p:nvPr/>
            </p:nvSpPr>
            <p:spPr>
              <a:xfrm>
                <a:off x="4650024" y="1040888"/>
                <a:ext cx="5166383" cy="558417"/>
              </a:xfrm>
              <a:prstGeom prst="rect">
                <a:avLst/>
              </a:prstGeom>
              <a:ln w="12700">
                <a:solidFill>
                  <a:schemeClr val="accent6">
                    <a:lumMod val="50000"/>
                  </a:schemeClr>
                </a:solidFill>
              </a:ln>
              <a:effectLst>
                <a:reflection blurRad="6350" stA="50000" endA="300" endPos="55000" dir="5400000" sy="-100000" algn="bl" rotWithShape="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th-TH" sz="2400"/>
              </a:p>
            </p:txBody>
          </p:sp>
          <p:grpSp>
            <p:nvGrpSpPr>
              <p:cNvPr id="69" name="Group 68"/>
              <p:cNvGrpSpPr/>
              <p:nvPr/>
            </p:nvGrpSpPr>
            <p:grpSpPr>
              <a:xfrm>
                <a:off x="4650023" y="1048580"/>
                <a:ext cx="550980" cy="550726"/>
                <a:chOff x="4650023" y="1048580"/>
                <a:chExt cx="550980" cy="550726"/>
              </a:xfrm>
            </p:grpSpPr>
            <p:sp>
              <p:nvSpPr>
                <p:cNvPr id="70" name="Isosceles Triangle 69"/>
                <p:cNvSpPr/>
                <p:nvPr/>
              </p:nvSpPr>
              <p:spPr>
                <a:xfrm rot="10800000">
                  <a:off x="4662282" y="1048580"/>
                  <a:ext cx="538720" cy="271513"/>
                </a:xfrm>
                <a:prstGeom prst="triangle">
                  <a:avLst/>
                </a:prstGeom>
                <a:solidFill>
                  <a:schemeClr val="accent5">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sp>
              <p:nvSpPr>
                <p:cNvPr id="71" name="Isosceles Triangle 70"/>
                <p:cNvSpPr/>
                <p:nvPr/>
              </p:nvSpPr>
              <p:spPr>
                <a:xfrm>
                  <a:off x="4662284" y="1320101"/>
                  <a:ext cx="538719" cy="271513"/>
                </a:xfrm>
                <a:prstGeom prst="triangle">
                  <a:avLst/>
                </a:prstGeom>
                <a:solidFill>
                  <a:schemeClr val="accent5">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sp>
              <p:nvSpPr>
                <p:cNvPr id="72" name="Isosceles Triangle 71"/>
                <p:cNvSpPr/>
                <p:nvPr/>
              </p:nvSpPr>
              <p:spPr>
                <a:xfrm rot="5400000">
                  <a:off x="4515470" y="1183134"/>
                  <a:ext cx="550725" cy="281620"/>
                </a:xfrm>
                <a:prstGeom prst="triangle">
                  <a:avLst/>
                </a:prstGeom>
                <a:solidFill>
                  <a:schemeClr val="accent5">
                    <a:lumMod val="60000"/>
                    <a:lumOff val="40000"/>
                  </a:schemeClr>
                </a:solidFill>
                <a:ln>
                  <a:solidFill>
                    <a:schemeClr val="accent6">
                      <a:lumMod val="50000"/>
                    </a:schemeClr>
                  </a:solidFill>
                </a:ln>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grpSp>
        </p:grpSp>
        <p:sp>
          <p:nvSpPr>
            <p:cNvPr id="114" name="TextBox 113"/>
            <p:cNvSpPr txBox="1"/>
            <p:nvPr/>
          </p:nvSpPr>
          <p:spPr>
            <a:xfrm>
              <a:off x="5193918" y="2582129"/>
              <a:ext cx="4624931" cy="335183"/>
            </a:xfrm>
            <a:prstGeom prst="rect">
              <a:avLst/>
            </a:prstGeom>
            <a:noFill/>
          </p:spPr>
          <p:txBody>
            <a:bodyPr wrap="square" rtlCol="0">
              <a:spAutoFit/>
            </a:bodyPr>
            <a:lstStyle/>
            <a:p>
              <a:pPr marL="342900" lvl="0" indent="-342900" eaLnBrk="0" fontAlgn="base" hangingPunct="0">
                <a:spcBef>
                  <a:spcPct val="20000"/>
                </a:spcBef>
                <a:spcAft>
                  <a:spcPct val="0"/>
                </a:spcAft>
                <a:buFont typeface="+mj-lt"/>
                <a:buAutoNum type="arabicPeriod" startAt="2"/>
                <a:defRPr/>
              </a:pPr>
              <a:r>
                <a:rPr lang="en-US" altLang="ko-KR" sz="2400" dirty="0" err="1">
                  <a:latin typeface="Phetsarath OT" charset="0"/>
                  <a:ea typeface="Arial Unicode MS" pitchFamily="34" charset="-128"/>
                  <a:cs typeface="Phetsarath OT" charset="0"/>
                </a:rPr>
                <a:t>ມູນຄ່າປະຈຸບັນ</a:t>
              </a:r>
              <a:r>
                <a:rPr lang="en-US" altLang="ko-KR" sz="2400" dirty="0">
                  <a:latin typeface="Phetsarath OT" charset="0"/>
                  <a:ea typeface="Arial Unicode MS" pitchFamily="34" charset="-128"/>
                  <a:cs typeface="Phetsarath OT" charset="0"/>
                </a:rPr>
                <a:t> </a:t>
              </a:r>
              <a:r>
                <a:rPr lang="en-US" altLang="ko-KR" sz="2400" dirty="0" err="1">
                  <a:latin typeface="Phetsarath OT" charset="0"/>
                  <a:ea typeface="Arial Unicode MS" pitchFamily="34" charset="-128"/>
                  <a:cs typeface="Phetsarath OT" charset="0"/>
                </a:rPr>
                <a:t>ແລະ</a:t>
              </a:r>
              <a:r>
                <a:rPr lang="en-US" altLang="ko-KR" sz="2400" dirty="0">
                  <a:latin typeface="Phetsarath OT" charset="0"/>
                  <a:ea typeface="Arial Unicode MS" pitchFamily="34" charset="-128"/>
                  <a:cs typeface="Phetsarath OT" charset="0"/>
                </a:rPr>
                <a:t> </a:t>
              </a:r>
              <a:r>
                <a:rPr lang="en-US" altLang="ko-KR" sz="2400" dirty="0" err="1">
                  <a:latin typeface="Phetsarath OT" charset="0"/>
                  <a:ea typeface="Arial Unicode MS" pitchFamily="34" charset="-128"/>
                  <a:cs typeface="Phetsarath OT" charset="0"/>
                </a:rPr>
                <a:t>ປະຈຸບັນສຸດທິ</a:t>
              </a:r>
              <a:endParaRPr lang="ko-KR" altLang="en-US" sz="2400" dirty="0">
                <a:latin typeface="Phetsarath OT" charset="0"/>
                <a:ea typeface="굴림" pitchFamily="50" charset="-127"/>
                <a:cs typeface="Phetsarath OT" charset="0"/>
              </a:endParaRPr>
            </a:p>
          </p:txBody>
        </p:sp>
      </p:grpSp>
      <p:grpSp>
        <p:nvGrpSpPr>
          <p:cNvPr id="5" name="Group 4"/>
          <p:cNvGrpSpPr/>
          <p:nvPr/>
        </p:nvGrpSpPr>
        <p:grpSpPr>
          <a:xfrm>
            <a:off x="1363677" y="3696998"/>
            <a:ext cx="9107323" cy="839107"/>
            <a:chOff x="4672177" y="3181276"/>
            <a:chExt cx="5175247" cy="609218"/>
          </a:xfrm>
        </p:grpSpPr>
        <p:grpSp>
          <p:nvGrpSpPr>
            <p:cNvPr id="73" name="Group 72"/>
            <p:cNvGrpSpPr/>
            <p:nvPr/>
          </p:nvGrpSpPr>
          <p:grpSpPr>
            <a:xfrm>
              <a:off x="4672177" y="3181276"/>
              <a:ext cx="5166383" cy="609218"/>
              <a:chOff x="4624624" y="990088"/>
              <a:chExt cx="5166383" cy="609218"/>
            </a:xfrm>
          </p:grpSpPr>
          <p:sp>
            <p:nvSpPr>
              <p:cNvPr id="74" name="Rectangle 73"/>
              <p:cNvSpPr/>
              <p:nvPr/>
            </p:nvSpPr>
            <p:spPr>
              <a:xfrm>
                <a:off x="4624624" y="990088"/>
                <a:ext cx="5166383" cy="558417"/>
              </a:xfrm>
              <a:prstGeom prst="rect">
                <a:avLst/>
              </a:prstGeom>
              <a:ln w="12700">
                <a:solidFill>
                  <a:schemeClr val="accent6">
                    <a:lumMod val="50000"/>
                  </a:schemeClr>
                </a:solidFill>
              </a:ln>
              <a:effectLst>
                <a:reflection blurRad="6350" stA="50000" endA="300" endPos="55000" dir="5400000" sy="-100000" algn="bl" rotWithShape="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th-TH" sz="2400"/>
              </a:p>
            </p:txBody>
          </p:sp>
          <p:grpSp>
            <p:nvGrpSpPr>
              <p:cNvPr id="75" name="Group 74"/>
              <p:cNvGrpSpPr/>
              <p:nvPr/>
            </p:nvGrpSpPr>
            <p:grpSpPr>
              <a:xfrm>
                <a:off x="4650023" y="1048580"/>
                <a:ext cx="550980" cy="550726"/>
                <a:chOff x="4650023" y="1048580"/>
                <a:chExt cx="550980" cy="550726"/>
              </a:xfrm>
            </p:grpSpPr>
            <p:sp>
              <p:nvSpPr>
                <p:cNvPr id="76" name="Isosceles Triangle 75"/>
                <p:cNvSpPr/>
                <p:nvPr/>
              </p:nvSpPr>
              <p:spPr>
                <a:xfrm rot="10800000">
                  <a:off x="4662282" y="1048580"/>
                  <a:ext cx="538720" cy="271513"/>
                </a:xfrm>
                <a:prstGeom prst="triangle">
                  <a:avLst/>
                </a:prstGeom>
                <a:solidFill>
                  <a:schemeClr val="accent5">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sp>
              <p:nvSpPr>
                <p:cNvPr id="77" name="Isosceles Triangle 76"/>
                <p:cNvSpPr/>
                <p:nvPr/>
              </p:nvSpPr>
              <p:spPr>
                <a:xfrm>
                  <a:off x="4662284" y="1320101"/>
                  <a:ext cx="538719" cy="271513"/>
                </a:xfrm>
                <a:prstGeom prst="triangle">
                  <a:avLst/>
                </a:prstGeom>
                <a:solidFill>
                  <a:schemeClr val="accent5">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sp>
              <p:nvSpPr>
                <p:cNvPr id="78" name="Isosceles Triangle 77"/>
                <p:cNvSpPr/>
                <p:nvPr/>
              </p:nvSpPr>
              <p:spPr>
                <a:xfrm rot="5400000">
                  <a:off x="4515470" y="1183134"/>
                  <a:ext cx="550725" cy="281620"/>
                </a:xfrm>
                <a:prstGeom prst="triangle">
                  <a:avLst/>
                </a:prstGeom>
                <a:solidFill>
                  <a:schemeClr val="accent5">
                    <a:lumMod val="60000"/>
                    <a:lumOff val="40000"/>
                  </a:schemeClr>
                </a:solidFill>
                <a:ln>
                  <a:solidFill>
                    <a:schemeClr val="accent6">
                      <a:lumMod val="50000"/>
                    </a:schemeClr>
                  </a:solidFill>
                </a:ln>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grpSp>
        </p:grpSp>
        <p:sp>
          <p:nvSpPr>
            <p:cNvPr id="115" name="TextBox 114"/>
            <p:cNvSpPr txBox="1"/>
            <p:nvPr/>
          </p:nvSpPr>
          <p:spPr>
            <a:xfrm>
              <a:off x="5222493" y="3267274"/>
              <a:ext cx="4624931" cy="335183"/>
            </a:xfrm>
            <a:prstGeom prst="rect">
              <a:avLst/>
            </a:prstGeom>
            <a:noFill/>
          </p:spPr>
          <p:txBody>
            <a:bodyPr wrap="square" rtlCol="0">
              <a:spAutoFit/>
            </a:bodyPr>
            <a:lstStyle/>
            <a:p>
              <a:pPr lvl="0" eaLnBrk="0" fontAlgn="base" hangingPunct="0">
                <a:spcBef>
                  <a:spcPct val="20000"/>
                </a:spcBef>
                <a:spcAft>
                  <a:spcPct val="0"/>
                </a:spcAft>
                <a:defRPr/>
              </a:pPr>
              <a:r>
                <a:rPr lang="en-US" altLang="ko-KR" sz="2400" dirty="0">
                  <a:latin typeface="Phetsarath OT" charset="0"/>
                  <a:ea typeface="굴림" pitchFamily="50" charset="-127"/>
                  <a:cs typeface="Phetsarath OT" charset="0"/>
                </a:rPr>
                <a:t>3.    </a:t>
              </a:r>
              <a:r>
                <a:rPr lang="en-US" altLang="ko-KR" sz="2400" dirty="0" err="1">
                  <a:latin typeface="Phetsarath OT" charset="0"/>
                  <a:ea typeface="Arial Unicode MS" pitchFamily="34" charset="-128"/>
                  <a:cs typeface="Phetsarath OT" charset="0"/>
                </a:rPr>
                <a:t>ຕົວຊີ້ວັດການລົງທືນ</a:t>
              </a:r>
              <a:endParaRPr lang="en-US" altLang="ko-KR" sz="2400" dirty="0">
                <a:latin typeface="Phetsarath OT" charset="0"/>
                <a:ea typeface="굴림" pitchFamily="50" charset="-127"/>
                <a:cs typeface="Phetsarath OT" charset="0"/>
              </a:endParaRPr>
            </a:p>
          </p:txBody>
        </p:sp>
      </p:grpSp>
      <p:sp>
        <p:nvSpPr>
          <p:cNvPr id="3" name="Horizontal Scroll 2"/>
          <p:cNvSpPr/>
          <p:nvPr/>
        </p:nvSpPr>
        <p:spPr>
          <a:xfrm>
            <a:off x="1659330" y="469282"/>
            <a:ext cx="2450759" cy="678190"/>
          </a:xfrm>
          <a:prstGeom prst="horizontalScroll">
            <a:avLst/>
          </a:prstGeom>
          <a:solidFill>
            <a:schemeClr val="accent6">
              <a:lumMod val="60000"/>
              <a:lumOff val="40000"/>
            </a:schemeClr>
          </a:solidFill>
          <a:ln/>
          <a:effectLst>
            <a:innerShdw blurRad="63500" dist="50800" dir="81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ln>
                  <a:solidFill>
                    <a:schemeClr val="accent5">
                      <a:lumMod val="75000"/>
                    </a:schemeClr>
                  </a:solidFill>
                </a:ln>
                <a:latin typeface="Phetsarath OT" charset="0"/>
              </a:rPr>
              <a:t>ຫົວຂໍ</a:t>
            </a:r>
            <a:r>
              <a:rPr lang="en-US" sz="3200" b="1" dirty="0">
                <a:ln>
                  <a:solidFill>
                    <a:schemeClr val="accent5">
                      <a:lumMod val="75000"/>
                    </a:schemeClr>
                  </a:solidFill>
                </a:ln>
                <a:latin typeface="Phetsarath OT" charset="0"/>
              </a:rPr>
              <a:t>້</a:t>
            </a:r>
            <a:endParaRPr lang="th-TH" sz="3200" b="1" dirty="0">
              <a:ln>
                <a:solidFill>
                  <a:schemeClr val="accent5">
                    <a:lumMod val="75000"/>
                  </a:schemeClr>
                </a:solidFill>
              </a:ln>
              <a:latin typeface="Phetsarath OT" charset="0"/>
            </a:endParaRPr>
          </a:p>
        </p:txBody>
      </p:sp>
      <p:grpSp>
        <p:nvGrpSpPr>
          <p:cNvPr id="28" name="Group 27"/>
          <p:cNvGrpSpPr/>
          <p:nvPr/>
        </p:nvGrpSpPr>
        <p:grpSpPr>
          <a:xfrm>
            <a:off x="1335642" y="4872201"/>
            <a:ext cx="9107323" cy="839107"/>
            <a:chOff x="4672177" y="3181276"/>
            <a:chExt cx="5175247" cy="609218"/>
          </a:xfrm>
        </p:grpSpPr>
        <p:grpSp>
          <p:nvGrpSpPr>
            <p:cNvPr id="29" name="Group 28"/>
            <p:cNvGrpSpPr/>
            <p:nvPr/>
          </p:nvGrpSpPr>
          <p:grpSpPr>
            <a:xfrm>
              <a:off x="4672177" y="3181276"/>
              <a:ext cx="5166383" cy="609218"/>
              <a:chOff x="4624624" y="990088"/>
              <a:chExt cx="5166383" cy="609218"/>
            </a:xfrm>
          </p:grpSpPr>
          <p:sp>
            <p:nvSpPr>
              <p:cNvPr id="31" name="Rectangle 30"/>
              <p:cNvSpPr/>
              <p:nvPr/>
            </p:nvSpPr>
            <p:spPr>
              <a:xfrm>
                <a:off x="4624624" y="990088"/>
                <a:ext cx="5166383" cy="558417"/>
              </a:xfrm>
              <a:prstGeom prst="rect">
                <a:avLst/>
              </a:prstGeom>
              <a:ln w="12700">
                <a:solidFill>
                  <a:schemeClr val="accent6">
                    <a:lumMod val="50000"/>
                  </a:schemeClr>
                </a:solidFill>
              </a:ln>
              <a:effectLst>
                <a:reflection blurRad="6350" stA="50000" endA="300" endPos="55000" dir="5400000" sy="-100000" algn="bl" rotWithShape="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th-TH" sz="2400"/>
              </a:p>
            </p:txBody>
          </p:sp>
          <p:grpSp>
            <p:nvGrpSpPr>
              <p:cNvPr id="32" name="Group 31"/>
              <p:cNvGrpSpPr/>
              <p:nvPr/>
            </p:nvGrpSpPr>
            <p:grpSpPr>
              <a:xfrm>
                <a:off x="4650023" y="1048580"/>
                <a:ext cx="550980" cy="550726"/>
                <a:chOff x="4650023" y="1048580"/>
                <a:chExt cx="550980" cy="550726"/>
              </a:xfrm>
            </p:grpSpPr>
            <p:sp>
              <p:nvSpPr>
                <p:cNvPr id="33" name="Isosceles Triangle 75"/>
                <p:cNvSpPr/>
                <p:nvPr/>
              </p:nvSpPr>
              <p:spPr>
                <a:xfrm rot="10800000">
                  <a:off x="4662282" y="1048580"/>
                  <a:ext cx="538720" cy="271513"/>
                </a:xfrm>
                <a:prstGeom prst="triangle">
                  <a:avLst/>
                </a:prstGeom>
                <a:solidFill>
                  <a:schemeClr val="accent5">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sp>
              <p:nvSpPr>
                <p:cNvPr id="34" name="Isosceles Triangle 76"/>
                <p:cNvSpPr/>
                <p:nvPr/>
              </p:nvSpPr>
              <p:spPr>
                <a:xfrm>
                  <a:off x="4662284" y="1320101"/>
                  <a:ext cx="538719" cy="271513"/>
                </a:xfrm>
                <a:prstGeom prst="triangle">
                  <a:avLst/>
                </a:prstGeom>
                <a:solidFill>
                  <a:schemeClr val="accent5">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sp>
              <p:nvSpPr>
                <p:cNvPr id="35" name="Isosceles Triangle 77"/>
                <p:cNvSpPr/>
                <p:nvPr/>
              </p:nvSpPr>
              <p:spPr>
                <a:xfrm rot="5400000">
                  <a:off x="4515470" y="1183134"/>
                  <a:ext cx="550725" cy="281620"/>
                </a:xfrm>
                <a:prstGeom prst="triangle">
                  <a:avLst/>
                </a:prstGeom>
                <a:solidFill>
                  <a:schemeClr val="accent5">
                    <a:lumMod val="60000"/>
                    <a:lumOff val="40000"/>
                  </a:schemeClr>
                </a:solidFill>
                <a:ln>
                  <a:solidFill>
                    <a:schemeClr val="accent6">
                      <a:lumMod val="50000"/>
                    </a:schemeClr>
                  </a:solidFill>
                </a:ln>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grpSp>
        </p:grpSp>
        <p:sp>
          <p:nvSpPr>
            <p:cNvPr id="30" name="TextBox 29"/>
            <p:cNvSpPr txBox="1"/>
            <p:nvPr/>
          </p:nvSpPr>
          <p:spPr>
            <a:xfrm>
              <a:off x="5222493" y="3267274"/>
              <a:ext cx="4624931" cy="335183"/>
            </a:xfrm>
            <a:prstGeom prst="rect">
              <a:avLst/>
            </a:prstGeom>
            <a:noFill/>
          </p:spPr>
          <p:txBody>
            <a:bodyPr wrap="square" rtlCol="0">
              <a:spAutoFit/>
            </a:bodyPr>
            <a:lstStyle/>
            <a:p>
              <a:pPr marL="342900" lvl="0" indent="-342900" eaLnBrk="0" fontAlgn="base" hangingPunct="0">
                <a:spcBef>
                  <a:spcPct val="20000"/>
                </a:spcBef>
                <a:spcAft>
                  <a:spcPct val="0"/>
                </a:spcAft>
                <a:buFont typeface="+mj-lt"/>
                <a:buAutoNum type="arabicPeriod" startAt="4"/>
                <a:defRPr/>
              </a:pPr>
              <a:r>
                <a:rPr lang="en-US" altLang="ko-KR" sz="2400" dirty="0" err="1">
                  <a:latin typeface="Phetsarath OT" charset="0"/>
                  <a:ea typeface="굴림" pitchFamily="50" charset="-127"/>
                  <a:cs typeface="Phetsarath OT" charset="0"/>
                </a:rPr>
                <a:t>ກໍລະນີສຶກສາ</a:t>
              </a:r>
              <a:r>
                <a:rPr lang="en-US" altLang="ko-KR" sz="2400" dirty="0">
                  <a:latin typeface="Phetsarath OT" charset="0"/>
                  <a:ea typeface="굴림" pitchFamily="50" charset="-127"/>
                  <a:cs typeface="Phetsarath OT" charset="0"/>
                </a:rPr>
                <a:t> </a:t>
              </a:r>
              <a:r>
                <a:rPr lang="en-US" altLang="ko-KR" sz="2400" dirty="0" err="1">
                  <a:latin typeface="Phetsarath OT" charset="0"/>
                  <a:ea typeface="굴림" pitchFamily="50" charset="-127"/>
                  <a:cs typeface="Phetsarath OT" charset="0"/>
                </a:rPr>
                <a:t>ການວິເຄາະການລົງທືນສວນປູກ</a:t>
              </a:r>
              <a:endParaRPr lang="en-US" altLang="ko-KR" sz="2400" dirty="0">
                <a:latin typeface="Phetsarath OT" charset="0"/>
                <a:ea typeface="굴림" pitchFamily="50" charset="-127"/>
                <a:cs typeface="Phetsarath OT" charset="0"/>
              </a:endParaRPr>
            </a:p>
          </p:txBody>
        </p:sp>
      </p:grpSp>
    </p:spTree>
    <p:extLst>
      <p:ext uri="{BB962C8B-B14F-4D97-AF65-F5344CB8AC3E}">
        <p14:creationId xmlns:p14="http://schemas.microsoft.com/office/powerpoint/2010/main" val="1265989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317998" y="1420266"/>
            <a:ext cx="10714566" cy="6123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latinLnBrk="1">
              <a:spcBef>
                <a:spcPct val="20000"/>
              </a:spcBef>
            </a:pPr>
            <a:r>
              <a:rPr lang="en-US" altLang="ko-KR" sz="2000" dirty="0" err="1">
                <a:solidFill>
                  <a:schemeClr val="tx1"/>
                </a:solidFill>
                <a:latin typeface="Phetsarath OT" charset="0"/>
                <a:ea typeface="Malgun Gothic" pitchFamily="34" charset="-127"/>
                <a:cs typeface="Phetsarath OT" charset="0"/>
              </a:rPr>
              <a:t>ຈົ່ງເລືອກປັດໃຈການຜະລິດ</a:t>
            </a:r>
            <a:r>
              <a:rPr lang="en-US" altLang="ko-KR" sz="2000" dirty="0">
                <a:solidFill>
                  <a:schemeClr val="tx1"/>
                </a:solidFill>
                <a:latin typeface="Phetsarath OT" charset="0"/>
                <a:ea typeface="Malgun Gothic" pitchFamily="34" charset="-127"/>
                <a:cs typeface="Phetsarath OT" charset="0"/>
              </a:rPr>
              <a:t> </a:t>
            </a:r>
            <a:r>
              <a:rPr lang="en-US" altLang="ko-KR" sz="2000" dirty="0" err="1">
                <a:solidFill>
                  <a:schemeClr val="tx1"/>
                </a:solidFill>
                <a:latin typeface="Phetsarath OT" charset="0"/>
                <a:ea typeface="Malgun Gothic" pitchFamily="34" charset="-127"/>
                <a:cs typeface="Phetsarath OT" charset="0"/>
              </a:rPr>
              <a:t>ສອງ</a:t>
            </a:r>
            <a:r>
              <a:rPr lang="en-US" altLang="ko-KR" sz="2000" dirty="0">
                <a:solidFill>
                  <a:schemeClr val="tx1"/>
                </a:solidFill>
                <a:latin typeface="Phetsarath OT" charset="0"/>
                <a:ea typeface="Malgun Gothic" pitchFamily="34" charset="-127"/>
                <a:cs typeface="Phetsarath OT" charset="0"/>
              </a:rPr>
              <a:t> </a:t>
            </a:r>
            <a:r>
              <a:rPr lang="en-US" altLang="ko-KR" sz="2000" dirty="0" err="1">
                <a:solidFill>
                  <a:schemeClr val="tx1"/>
                </a:solidFill>
                <a:latin typeface="Phetsarath OT" charset="0"/>
                <a:ea typeface="Malgun Gothic" pitchFamily="34" charset="-127"/>
                <a:cs typeface="Phetsarath OT" charset="0"/>
              </a:rPr>
              <a:t>ປັດໃຈຕົ້ນຕໍ້ໃນການລົງທືນປ່າໄມ</a:t>
            </a:r>
            <a:r>
              <a:rPr lang="en-US" altLang="ko-KR" sz="2000" dirty="0">
                <a:solidFill>
                  <a:schemeClr val="tx1"/>
                </a:solidFill>
                <a:latin typeface="Phetsarath OT" charset="0"/>
                <a:ea typeface="Malgun Gothic" pitchFamily="34" charset="-127"/>
                <a:cs typeface="Phetsarath OT" charset="0"/>
              </a:rPr>
              <a:t>້ </a:t>
            </a:r>
            <a:r>
              <a:rPr lang="en-US" altLang="ko-KR" sz="2000" dirty="0" err="1">
                <a:solidFill>
                  <a:schemeClr val="tx1"/>
                </a:solidFill>
                <a:latin typeface="Phetsarath OT" charset="0"/>
                <a:ea typeface="Malgun Gothic" pitchFamily="34" charset="-127"/>
                <a:cs typeface="Phetsarath OT" charset="0"/>
              </a:rPr>
              <a:t>ກໍລະນີພວກເຮົາພິຈາລະນາ</a:t>
            </a:r>
            <a:r>
              <a:rPr lang="en-US" altLang="ko-KR" sz="2000" dirty="0">
                <a:solidFill>
                  <a:schemeClr val="tx1"/>
                </a:solidFill>
                <a:latin typeface="Phetsarath OT" charset="0"/>
                <a:ea typeface="Malgun Gothic" pitchFamily="34" charset="-127"/>
                <a:cs typeface="Phetsarath OT" charset="0"/>
              </a:rPr>
              <a:t> </a:t>
            </a:r>
            <a:r>
              <a:rPr lang="en-US" altLang="ko-KR" sz="2000" dirty="0" err="1">
                <a:solidFill>
                  <a:schemeClr val="tx1"/>
                </a:solidFill>
                <a:latin typeface="Phetsarath OT" charset="0"/>
                <a:ea typeface="Malgun Gothic" pitchFamily="34" charset="-127"/>
                <a:cs typeface="Phetsarath OT" charset="0"/>
              </a:rPr>
              <a:t>ຕົ້ນໄມ</a:t>
            </a:r>
            <a:r>
              <a:rPr lang="en-US" altLang="ko-KR" sz="2000" dirty="0">
                <a:solidFill>
                  <a:schemeClr val="tx1"/>
                </a:solidFill>
                <a:latin typeface="Phetsarath OT" charset="0"/>
                <a:ea typeface="Malgun Gothic" pitchFamily="34" charset="-127"/>
                <a:cs typeface="Phetsarath OT" charset="0"/>
              </a:rPr>
              <a:t>້ </a:t>
            </a:r>
            <a:r>
              <a:rPr lang="en-US" altLang="ko-KR" sz="2000" dirty="0" err="1">
                <a:solidFill>
                  <a:schemeClr val="tx1"/>
                </a:solidFill>
                <a:latin typeface="Phetsarath OT" charset="0"/>
                <a:ea typeface="Malgun Gothic" pitchFamily="34" charset="-127"/>
                <a:cs typeface="Phetsarath OT" charset="0"/>
              </a:rPr>
              <a:t>ແລະ</a:t>
            </a:r>
            <a:r>
              <a:rPr lang="en-US" altLang="ko-KR" sz="2000" dirty="0">
                <a:solidFill>
                  <a:schemeClr val="tx1"/>
                </a:solidFill>
                <a:latin typeface="Phetsarath OT" charset="0"/>
                <a:ea typeface="Malgun Gothic" pitchFamily="34" charset="-127"/>
                <a:cs typeface="Phetsarath OT" charset="0"/>
              </a:rPr>
              <a:t> </a:t>
            </a:r>
            <a:r>
              <a:rPr lang="en-US" altLang="ko-KR" sz="2000" dirty="0" err="1">
                <a:solidFill>
                  <a:schemeClr val="tx1"/>
                </a:solidFill>
                <a:latin typeface="Phetsarath OT" charset="0"/>
                <a:ea typeface="Malgun Gothic" pitchFamily="34" charset="-127"/>
                <a:cs typeface="Phetsarath OT" charset="0"/>
              </a:rPr>
              <a:t>ທີດີນປຽບເໝືອນທືນ</a:t>
            </a:r>
            <a:r>
              <a:rPr lang="en-US" altLang="ko-KR" sz="2000" dirty="0">
                <a:solidFill>
                  <a:schemeClr val="tx1"/>
                </a:solidFill>
                <a:latin typeface="Phetsarath OT" charset="0"/>
                <a:ea typeface="Malgun Gothic" pitchFamily="34" charset="-127"/>
                <a:cs typeface="Phetsarath OT" charset="0"/>
              </a:rPr>
              <a:t> </a:t>
            </a:r>
            <a:r>
              <a:rPr lang="en-US" altLang="ko-KR" sz="2000" dirty="0" err="1">
                <a:solidFill>
                  <a:schemeClr val="tx1"/>
                </a:solidFill>
                <a:latin typeface="Phetsarath OT" charset="0"/>
                <a:ea typeface="Malgun Gothic" pitchFamily="34" charset="-127"/>
                <a:cs typeface="Phetsarath OT" charset="0"/>
              </a:rPr>
              <a:t>ໃນແງ່ການເງີນ</a:t>
            </a:r>
            <a:endParaRPr lang="ko-KR" altLang="en-US" sz="2000" dirty="0">
              <a:solidFill>
                <a:schemeClr val="tx1"/>
              </a:solidFill>
              <a:latin typeface="Phetsarath OT" charset="0"/>
              <a:ea typeface="굴림" pitchFamily="34" charset="-127"/>
              <a:cs typeface="Phetsarath OT" charset="0"/>
            </a:endParaRPr>
          </a:p>
        </p:txBody>
      </p:sp>
      <p:grpSp>
        <p:nvGrpSpPr>
          <p:cNvPr id="2" name="Group 1"/>
          <p:cNvGrpSpPr/>
          <p:nvPr/>
        </p:nvGrpSpPr>
        <p:grpSpPr>
          <a:xfrm>
            <a:off x="1150938" y="2307420"/>
            <a:ext cx="10634662" cy="4168581"/>
            <a:chOff x="2419350" y="2309308"/>
            <a:chExt cx="6972752" cy="2556797"/>
          </a:xfrm>
          <a:solidFill>
            <a:schemeClr val="bg1"/>
          </a:solidFill>
        </p:grpSpPr>
        <p:grpSp>
          <p:nvGrpSpPr>
            <p:cNvPr id="18" name="Group 17"/>
            <p:cNvGrpSpPr/>
            <p:nvPr/>
          </p:nvGrpSpPr>
          <p:grpSpPr>
            <a:xfrm>
              <a:off x="2419350" y="2309308"/>
              <a:ext cx="6962775" cy="320917"/>
              <a:chOff x="2562225" y="2309308"/>
              <a:chExt cx="6962775" cy="320917"/>
            </a:xfrm>
            <a:grpFill/>
          </p:grpSpPr>
          <p:sp>
            <p:nvSpPr>
              <p:cNvPr id="8" name="TextBox 7"/>
              <p:cNvSpPr txBox="1"/>
              <p:nvPr/>
            </p:nvSpPr>
            <p:spPr>
              <a:xfrm>
                <a:off x="2562225" y="2309308"/>
                <a:ext cx="6962775" cy="320917"/>
              </a:xfrm>
              <a:prstGeom prst="rect">
                <a:avLst/>
              </a:prstGeom>
              <a:grpFill/>
            </p:spPr>
            <p:txBody>
              <a:bodyPr wrap="square" rtlCol="0">
                <a:spAutoFit/>
              </a:bodyPr>
              <a:lstStyle/>
              <a:p>
                <a:pPr marL="361950" lvl="0" latinLnBrk="1">
                  <a:spcBef>
                    <a:spcPct val="20000"/>
                  </a:spcBef>
                </a:pPr>
                <a:r>
                  <a:rPr lang="en-US" sz="2800" dirty="0">
                    <a:latin typeface="Phetsarath" charset="0"/>
                    <a:ea typeface="Phetsarath" charset="0"/>
                    <a:cs typeface="Phetsarath" charset="0"/>
                    <a:sym typeface="Wingdings 2"/>
                  </a:rPr>
                  <a:t> </a:t>
                </a:r>
                <a:r>
                  <a:rPr lang="th-TH" sz="2800" dirty="0">
                    <a:latin typeface="Phetsarath" charset="0"/>
                    <a:ea typeface="Phetsarath" charset="0"/>
                    <a:cs typeface="Phetsarath" charset="0"/>
                    <a:sym typeface="Wingdings 2"/>
                  </a:rPr>
                  <a:t> </a:t>
                </a:r>
                <a:r>
                  <a:rPr lang="nl-NL" sz="2800" dirty="0">
                    <a:latin typeface="Phetsarath" charset="0"/>
                    <a:ea typeface="Phetsarath" charset="0"/>
                    <a:cs typeface="Phetsarath" charset="0"/>
                    <a:sym typeface="Wingdings 2"/>
                  </a:rPr>
                  <a:t> </a:t>
                </a:r>
                <a:r>
                  <a:rPr lang="nl-NL" sz="2800" dirty="0" err="1">
                    <a:latin typeface="Phetsarath" charset="0"/>
                    <a:ea typeface="Phetsarath" charset="0"/>
                    <a:cs typeface="Phetsarath" charset="0"/>
                    <a:sym typeface="Wingdings 2"/>
                  </a:rPr>
                  <a:t>ປຸ້ຍ</a:t>
                </a:r>
                <a:r>
                  <a:rPr lang="nl-NL" sz="2800" dirty="0">
                    <a:latin typeface="Phetsarath" charset="0"/>
                    <a:ea typeface="Phetsarath" charset="0"/>
                    <a:cs typeface="Phetsarath" charset="0"/>
                    <a:sym typeface="Wingdings 2"/>
                  </a:rPr>
                  <a:t> </a:t>
                </a:r>
                <a:r>
                  <a:rPr lang="nl-NL" sz="2800" dirty="0" err="1">
                    <a:latin typeface="Phetsarath" charset="0"/>
                    <a:ea typeface="Phetsarath" charset="0"/>
                    <a:cs typeface="Phetsarath" charset="0"/>
                    <a:sym typeface="Wingdings 2"/>
                  </a:rPr>
                  <a:t>ແລະ</a:t>
                </a:r>
                <a:r>
                  <a:rPr lang="nl-NL" sz="2800" dirty="0">
                    <a:latin typeface="Phetsarath" charset="0"/>
                    <a:ea typeface="Phetsarath" charset="0"/>
                    <a:cs typeface="Phetsarath" charset="0"/>
                    <a:sym typeface="Wingdings 2"/>
                  </a:rPr>
                  <a:t> </a:t>
                </a:r>
                <a:r>
                  <a:rPr lang="nl-NL" sz="2800" dirty="0" err="1">
                    <a:latin typeface="Phetsarath" charset="0"/>
                    <a:ea typeface="Phetsarath" charset="0"/>
                    <a:cs typeface="Phetsarath" charset="0"/>
                    <a:sym typeface="Wingdings 2"/>
                  </a:rPr>
                  <a:t>ແຮງງານ</a:t>
                </a:r>
                <a:endParaRPr lang="nl-NL" sz="2800" dirty="0">
                  <a:latin typeface="Phetsarath" charset="0"/>
                  <a:ea typeface="Phetsarath" charset="0"/>
                  <a:cs typeface="Phetsarath" charset="0"/>
                  <a:sym typeface="Wingdings 2"/>
                </a:endParaRPr>
              </a:p>
            </p:txBody>
          </p:sp>
          <p:sp>
            <p:nvSpPr>
              <p:cNvPr id="11" name="Oval 10"/>
              <p:cNvSpPr/>
              <p:nvPr/>
            </p:nvSpPr>
            <p:spPr>
              <a:xfrm>
                <a:off x="2671760" y="2322371"/>
                <a:ext cx="238125" cy="258050"/>
              </a:xfrm>
              <a:prstGeom prst="ellipse">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Phetsarath" charset="0"/>
                    <a:ea typeface="Phetsarath" charset="0"/>
                    <a:cs typeface="Phetsarath" charset="0"/>
                  </a:rPr>
                  <a:t>1</a:t>
                </a:r>
                <a:endParaRPr lang="th-TH" sz="2800" dirty="0">
                  <a:solidFill>
                    <a:schemeClr val="bg1"/>
                  </a:solidFill>
                  <a:latin typeface="Phetsarath" charset="0"/>
                  <a:ea typeface="Phetsarath" charset="0"/>
                  <a:cs typeface="Phetsarath" charset="0"/>
                </a:endParaRPr>
              </a:p>
            </p:txBody>
          </p:sp>
        </p:grpSp>
        <p:grpSp>
          <p:nvGrpSpPr>
            <p:cNvPr id="19" name="Group 18"/>
            <p:cNvGrpSpPr/>
            <p:nvPr/>
          </p:nvGrpSpPr>
          <p:grpSpPr>
            <a:xfrm>
              <a:off x="2429327" y="2974696"/>
              <a:ext cx="6962775" cy="638058"/>
              <a:chOff x="2572202" y="2974696"/>
              <a:chExt cx="6962775" cy="638058"/>
            </a:xfrm>
            <a:grpFill/>
          </p:grpSpPr>
          <p:sp>
            <p:nvSpPr>
              <p:cNvPr id="12" name="TextBox 11"/>
              <p:cNvSpPr txBox="1"/>
              <p:nvPr/>
            </p:nvSpPr>
            <p:spPr>
              <a:xfrm>
                <a:off x="2572202" y="2974696"/>
                <a:ext cx="6962775" cy="638058"/>
              </a:xfrm>
              <a:prstGeom prst="rect">
                <a:avLst/>
              </a:prstGeom>
              <a:grpFill/>
            </p:spPr>
            <p:txBody>
              <a:bodyPr wrap="square" rtlCol="0">
                <a:spAutoFit/>
              </a:bodyPr>
              <a:lstStyle/>
              <a:p>
                <a:pPr marL="404813" lvl="0" indent="-404813" latinLnBrk="1">
                  <a:spcBef>
                    <a:spcPct val="20000"/>
                  </a:spcBef>
                  <a:defRPr/>
                </a:pPr>
                <a:r>
                  <a:rPr lang="en-US" sz="2800" dirty="0">
                    <a:latin typeface="Phetsarath" charset="0"/>
                    <a:ea typeface="Phetsarath" charset="0"/>
                    <a:cs typeface="Phetsarath" charset="0"/>
                    <a:sym typeface="Wingdings 2"/>
                  </a:rPr>
                  <a:t>      </a:t>
                </a:r>
                <a:r>
                  <a:rPr lang="en-US" sz="2800" dirty="0" err="1">
                    <a:latin typeface="Phetsarath" charset="0"/>
                    <a:ea typeface="Phetsarath" charset="0"/>
                    <a:cs typeface="Phetsarath" charset="0"/>
                  </a:rPr>
                  <a:t>ຄ່າເຊົ່າ</a:t>
                </a:r>
                <a:r>
                  <a:rPr lang="en-US" sz="2800" dirty="0">
                    <a:latin typeface="Phetsarath" charset="0"/>
                    <a:ea typeface="Phetsarath" charset="0"/>
                    <a:cs typeface="Phetsarath" charset="0"/>
                  </a:rPr>
                  <a:t> </a:t>
                </a:r>
                <a:r>
                  <a:rPr lang="en-US" sz="2800" dirty="0" err="1">
                    <a:latin typeface="Phetsarath" charset="0"/>
                    <a:ea typeface="Phetsarath" charset="0"/>
                    <a:cs typeface="Phetsarath" charset="0"/>
                  </a:rPr>
                  <a:t>ແລະ</a:t>
                </a:r>
                <a:r>
                  <a:rPr lang="en-US" sz="2800" dirty="0">
                    <a:latin typeface="Phetsarath" charset="0"/>
                    <a:ea typeface="Phetsarath" charset="0"/>
                    <a:cs typeface="Phetsarath" charset="0"/>
                  </a:rPr>
                  <a:t> </a:t>
                </a:r>
                <a:r>
                  <a:rPr lang="en-US" sz="2800" dirty="0" err="1">
                    <a:latin typeface="Phetsarath" charset="0"/>
                    <a:ea typeface="Phetsarath" charset="0"/>
                    <a:cs typeface="Phetsarath" charset="0"/>
                  </a:rPr>
                  <a:t>ໂຮງງານ</a:t>
                </a:r>
                <a:endParaRPr lang="en-US" sz="2800" dirty="0">
                  <a:latin typeface="Phetsarath" charset="0"/>
                  <a:ea typeface="Phetsarath" charset="0"/>
                  <a:cs typeface="Phetsarath" charset="0"/>
                </a:endParaRPr>
              </a:p>
              <a:p>
                <a:pPr marL="447675" lvl="0" latinLnBrk="1">
                  <a:spcBef>
                    <a:spcPct val="20000"/>
                  </a:spcBef>
                </a:pPr>
                <a:endParaRPr lang="en-US" sz="2800" dirty="0">
                  <a:latin typeface="Phetsarath" charset="0"/>
                  <a:ea typeface="Phetsarath" charset="0"/>
                  <a:cs typeface="Phetsarath" charset="0"/>
                </a:endParaRPr>
              </a:p>
            </p:txBody>
          </p:sp>
          <p:sp>
            <p:nvSpPr>
              <p:cNvPr id="13" name="Oval 12"/>
              <p:cNvSpPr/>
              <p:nvPr/>
            </p:nvSpPr>
            <p:spPr>
              <a:xfrm>
                <a:off x="2676520" y="2978256"/>
                <a:ext cx="238125" cy="258050"/>
              </a:xfrm>
              <a:prstGeom prst="ellipse">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Phetsarath" charset="0"/>
                    <a:ea typeface="Phetsarath" charset="0"/>
                    <a:cs typeface="Phetsarath" charset="0"/>
                  </a:rPr>
                  <a:t>2</a:t>
                </a:r>
                <a:endParaRPr lang="th-TH" sz="2800" dirty="0">
                  <a:solidFill>
                    <a:schemeClr val="bg1"/>
                  </a:solidFill>
                  <a:latin typeface="Phetsarath" charset="0"/>
                  <a:ea typeface="Phetsarath" charset="0"/>
                  <a:cs typeface="Phetsarath" charset="0"/>
                </a:endParaRPr>
              </a:p>
            </p:txBody>
          </p:sp>
        </p:grpSp>
        <p:grpSp>
          <p:nvGrpSpPr>
            <p:cNvPr id="20" name="Group 19"/>
            <p:cNvGrpSpPr/>
            <p:nvPr/>
          </p:nvGrpSpPr>
          <p:grpSpPr>
            <a:xfrm>
              <a:off x="2429327" y="3387686"/>
              <a:ext cx="6962775" cy="320917"/>
              <a:chOff x="2572202" y="3387686"/>
              <a:chExt cx="6962775" cy="320917"/>
            </a:xfrm>
            <a:grpFill/>
          </p:grpSpPr>
          <p:sp>
            <p:nvSpPr>
              <p:cNvPr id="14" name="TextBox 13"/>
              <p:cNvSpPr txBox="1"/>
              <p:nvPr/>
            </p:nvSpPr>
            <p:spPr>
              <a:xfrm>
                <a:off x="2572202" y="3387686"/>
                <a:ext cx="6962775" cy="320917"/>
              </a:xfrm>
              <a:prstGeom prst="rect">
                <a:avLst/>
              </a:prstGeom>
              <a:grpFill/>
            </p:spPr>
            <p:txBody>
              <a:bodyPr wrap="square" rtlCol="0">
                <a:spAutoFit/>
              </a:bodyPr>
              <a:lstStyle/>
              <a:p>
                <a:pPr marL="447675" latinLnBrk="1">
                  <a:spcBef>
                    <a:spcPct val="20000"/>
                  </a:spcBef>
                </a:pPr>
                <a:r>
                  <a:rPr lang="en-US" sz="2800" dirty="0">
                    <a:latin typeface="Phetsarath" charset="0"/>
                    <a:ea typeface="Phetsarath" charset="0"/>
                    <a:cs typeface="Phetsarath" charset="0"/>
                    <a:sym typeface="Wingdings 2"/>
                  </a:rPr>
                  <a:t>  </a:t>
                </a:r>
                <a:r>
                  <a:rPr lang="en-US" sz="2800" dirty="0" err="1">
                    <a:latin typeface="Phetsarath" charset="0"/>
                    <a:ea typeface="Phetsarath" charset="0"/>
                    <a:cs typeface="Phetsarath" charset="0"/>
                  </a:rPr>
                  <a:t>ທືນ</a:t>
                </a:r>
                <a:r>
                  <a:rPr lang="en-US" sz="2800" dirty="0">
                    <a:latin typeface="Phetsarath" charset="0"/>
                    <a:ea typeface="Phetsarath" charset="0"/>
                    <a:cs typeface="Phetsarath" charset="0"/>
                  </a:rPr>
                  <a:t> </a:t>
                </a:r>
                <a:r>
                  <a:rPr lang="en-US" sz="2800" dirty="0" err="1">
                    <a:latin typeface="Phetsarath" charset="0"/>
                    <a:ea typeface="Phetsarath" charset="0"/>
                    <a:cs typeface="Phetsarath" charset="0"/>
                  </a:rPr>
                  <a:t>ແລະ</a:t>
                </a:r>
                <a:r>
                  <a:rPr lang="en-US" sz="2800" dirty="0">
                    <a:latin typeface="Phetsarath" charset="0"/>
                    <a:ea typeface="Phetsarath" charset="0"/>
                    <a:cs typeface="Phetsarath" charset="0"/>
                  </a:rPr>
                  <a:t> </a:t>
                </a:r>
                <a:r>
                  <a:rPr lang="en-US" sz="2800" dirty="0" err="1">
                    <a:latin typeface="Phetsarath" charset="0"/>
                    <a:ea typeface="Phetsarath" charset="0"/>
                    <a:cs typeface="Phetsarath" charset="0"/>
                  </a:rPr>
                  <a:t>ເວລາ</a:t>
                </a:r>
                <a:endParaRPr lang="en-US" sz="2800" dirty="0">
                  <a:latin typeface="Phetsarath" charset="0"/>
                  <a:ea typeface="Phetsarath" charset="0"/>
                  <a:cs typeface="Phetsarath" charset="0"/>
                </a:endParaRPr>
              </a:p>
            </p:txBody>
          </p:sp>
          <p:sp>
            <p:nvSpPr>
              <p:cNvPr id="15" name="Oval 14"/>
              <p:cNvSpPr/>
              <p:nvPr/>
            </p:nvSpPr>
            <p:spPr>
              <a:xfrm>
                <a:off x="2676520" y="3391246"/>
                <a:ext cx="238125" cy="258050"/>
              </a:xfrm>
              <a:prstGeom prst="ellipse">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Phetsarath" charset="0"/>
                    <a:ea typeface="Phetsarath" charset="0"/>
                    <a:cs typeface="Phetsarath" charset="0"/>
                  </a:rPr>
                  <a:t>3</a:t>
                </a:r>
                <a:endParaRPr lang="th-TH" sz="2800" dirty="0">
                  <a:solidFill>
                    <a:schemeClr val="bg1"/>
                  </a:solidFill>
                  <a:latin typeface="Phetsarath" charset="0"/>
                  <a:ea typeface="Phetsarath" charset="0"/>
                  <a:cs typeface="Phetsarath" charset="0"/>
                </a:endParaRPr>
              </a:p>
            </p:txBody>
          </p:sp>
        </p:grpSp>
        <p:grpSp>
          <p:nvGrpSpPr>
            <p:cNvPr id="21" name="Group 20"/>
            <p:cNvGrpSpPr/>
            <p:nvPr/>
          </p:nvGrpSpPr>
          <p:grpSpPr>
            <a:xfrm>
              <a:off x="2429327" y="3910906"/>
              <a:ext cx="6962775" cy="955199"/>
              <a:chOff x="2572202" y="3910906"/>
              <a:chExt cx="6962775" cy="955199"/>
            </a:xfrm>
            <a:grpFill/>
          </p:grpSpPr>
          <p:sp>
            <p:nvSpPr>
              <p:cNvPr id="16" name="TextBox 15"/>
              <p:cNvSpPr txBox="1"/>
              <p:nvPr/>
            </p:nvSpPr>
            <p:spPr>
              <a:xfrm>
                <a:off x="2572202" y="3910906"/>
                <a:ext cx="6962775" cy="955199"/>
              </a:xfrm>
              <a:prstGeom prst="rect">
                <a:avLst/>
              </a:prstGeom>
              <a:grpFill/>
            </p:spPr>
            <p:txBody>
              <a:bodyPr wrap="square" rtlCol="0">
                <a:spAutoFit/>
              </a:bodyPr>
              <a:lstStyle/>
              <a:p>
                <a:pPr marL="361950" latinLnBrk="1">
                  <a:spcBef>
                    <a:spcPct val="20000"/>
                  </a:spcBef>
                </a:pPr>
                <a:r>
                  <a:rPr lang="en-US" sz="2800" dirty="0">
                    <a:latin typeface="Phetsarath" charset="0"/>
                    <a:ea typeface="Phetsarath" charset="0"/>
                    <a:cs typeface="Phetsarath" charset="0"/>
                  </a:rPr>
                  <a:t> </a:t>
                </a:r>
                <a:r>
                  <a:rPr lang="th-TH" sz="2800" dirty="0">
                    <a:latin typeface="Phetsarath" charset="0"/>
                    <a:ea typeface="Phetsarath" charset="0"/>
                    <a:cs typeface="Phetsarath" charset="0"/>
                  </a:rPr>
                  <a:t> </a:t>
                </a:r>
                <a:r>
                  <a:rPr lang="en-US" sz="2800" dirty="0">
                    <a:latin typeface="Phetsarath" charset="0"/>
                    <a:ea typeface="Phetsarath" charset="0"/>
                    <a:cs typeface="Phetsarath" charset="0"/>
                  </a:rPr>
                  <a:t> </a:t>
                </a:r>
                <a:r>
                  <a:rPr lang="th-TH" sz="2800" dirty="0">
                    <a:latin typeface="Phetsarath" charset="0"/>
                    <a:ea typeface="Phetsarath" charset="0"/>
                    <a:cs typeface="Phetsarath" charset="0"/>
                  </a:rPr>
                  <a:t>ບໍ່ແມ່ນທັງໝົດ</a:t>
                </a:r>
              </a:p>
              <a:p>
                <a:pPr marL="361950" lvl="0" latinLnBrk="1">
                  <a:spcBef>
                    <a:spcPct val="20000"/>
                  </a:spcBef>
                </a:pPr>
                <a:endParaRPr lang="th-TH" sz="2800" dirty="0">
                  <a:latin typeface="Phetsarath" charset="0"/>
                  <a:ea typeface="Phetsarath" charset="0"/>
                  <a:cs typeface="Phetsarath" charset="0"/>
                </a:endParaRPr>
              </a:p>
              <a:p>
                <a:pPr marL="361950" lvl="0" latinLnBrk="1">
                  <a:spcBef>
                    <a:spcPct val="20000"/>
                  </a:spcBef>
                </a:pPr>
                <a:endParaRPr lang="en-US" sz="2800" dirty="0">
                  <a:latin typeface="Phetsarath" charset="0"/>
                  <a:ea typeface="Phetsarath" charset="0"/>
                  <a:cs typeface="Phetsarath" charset="0"/>
                </a:endParaRPr>
              </a:p>
            </p:txBody>
          </p:sp>
          <p:sp>
            <p:nvSpPr>
              <p:cNvPr id="17" name="Oval 16"/>
              <p:cNvSpPr/>
              <p:nvPr/>
            </p:nvSpPr>
            <p:spPr>
              <a:xfrm>
                <a:off x="2676520" y="3914466"/>
                <a:ext cx="238125" cy="258050"/>
              </a:xfrm>
              <a:prstGeom prst="ellipse">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Phetsarath" charset="0"/>
                    <a:ea typeface="Phetsarath" charset="0"/>
                    <a:cs typeface="Phetsarath" charset="0"/>
                  </a:rPr>
                  <a:t>4</a:t>
                </a:r>
                <a:endParaRPr lang="th-TH" sz="2800" dirty="0">
                  <a:solidFill>
                    <a:schemeClr val="bg1"/>
                  </a:solidFill>
                  <a:latin typeface="Phetsarath" charset="0"/>
                  <a:ea typeface="Phetsarath" charset="0"/>
                  <a:cs typeface="Phetsarath" charset="0"/>
                </a:endParaRPr>
              </a:p>
            </p:txBody>
          </p:sp>
        </p:grpSp>
      </p:grpSp>
      <p:sp>
        <p:nvSpPr>
          <p:cNvPr id="23" name="Rectangle 22"/>
          <p:cNvSpPr/>
          <p:nvPr/>
        </p:nvSpPr>
        <p:spPr>
          <a:xfrm>
            <a:off x="1325258" y="2006983"/>
            <a:ext cx="9938036" cy="45719"/>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39" name="Horizontal Scroll 38"/>
          <p:cNvSpPr/>
          <p:nvPr/>
        </p:nvSpPr>
        <p:spPr>
          <a:xfrm>
            <a:off x="1804982" y="223394"/>
            <a:ext cx="2894018" cy="618304"/>
          </a:xfrm>
          <a:prstGeom prst="horizontalScroll">
            <a:avLst/>
          </a:prstGeom>
          <a:solidFill>
            <a:schemeClr val="accent6">
              <a:lumMod val="60000"/>
              <a:lumOff val="40000"/>
            </a:schemeClr>
          </a:solidFill>
          <a:ln/>
          <a:effectLst>
            <a:innerShdw blurRad="63500" dist="50800" dir="81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ln>
                  <a:solidFill>
                    <a:schemeClr val="accent5">
                      <a:lumMod val="75000"/>
                    </a:schemeClr>
                  </a:solidFill>
                </a:ln>
                <a:latin typeface="Phetsarath OT" charset="0"/>
              </a:rPr>
              <a:t>ຄຳຖາມທົດສອບ</a:t>
            </a:r>
            <a:endParaRPr lang="th-TH" sz="3200" b="1" dirty="0">
              <a:ln>
                <a:solidFill>
                  <a:schemeClr val="accent5">
                    <a:lumMod val="75000"/>
                  </a:schemeClr>
                </a:solidFill>
              </a:ln>
              <a:latin typeface="Phetsarath OT" charset="0"/>
            </a:endParaRPr>
          </a:p>
        </p:txBody>
      </p:sp>
    </p:spTree>
    <p:extLst>
      <p:ext uri="{BB962C8B-B14F-4D97-AF65-F5344CB8AC3E}">
        <p14:creationId xmlns:p14="http://schemas.microsoft.com/office/powerpoint/2010/main" val="1662919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모서리가 둥근 직사각형 39"/>
          <p:cNvSpPr/>
          <p:nvPr/>
        </p:nvSpPr>
        <p:spPr bwMode="auto">
          <a:xfrm>
            <a:off x="2090017" y="1352299"/>
            <a:ext cx="8006483" cy="2483431"/>
          </a:xfrm>
          <a:prstGeom prst="round1Rect">
            <a:avLst/>
          </a:prstGeom>
          <a:solidFill>
            <a:schemeClr val="bg1">
              <a:alpha val="60000"/>
            </a:schemeClr>
          </a:solidFill>
          <a:ln w="9525" cap="flat" cmpd="sng" algn="ctr">
            <a:gradFill>
              <a:gsLst>
                <a:gs pos="0">
                  <a:srgbClr val="0070C0"/>
                </a:gs>
                <a:gs pos="50000">
                  <a:srgbClr val="0070C0"/>
                </a:gs>
                <a:gs pos="100000">
                  <a:srgbClr val="0070C0"/>
                </a:gs>
              </a:gsLst>
              <a:lin ang="5400000" scaled="0"/>
            </a:gradFill>
            <a:prstDash val="solid"/>
            <a:round/>
            <a:headEnd type="none" w="med" len="med"/>
            <a:tailEnd type="none" w="med" len="med"/>
          </a:ln>
          <a:effectLst>
            <a:outerShdw blurRad="50800" dist="38100" dir="2700000" algn="tl" rotWithShape="0">
              <a:prstClr val="black">
                <a:alpha val="25000"/>
              </a:prstClr>
            </a:outerShdw>
          </a:effectLst>
        </p:spPr>
        <p:txBody>
          <a:bodyPr vert="horz" wrap="none" lIns="90000" tIns="46800" rIns="90000" bIns="46800" numCol="1" rtlCol="0" anchor="ctr" anchorCtr="0" compatLnSpc="1">
            <a:prstTxWarp prst="textNoShape">
              <a:avLst/>
            </a:prstTxWarp>
            <a:noAutofit/>
          </a:bodyPr>
          <a:lstStyle/>
          <a:p>
            <a:pPr lvl="0" fontAlgn="base" latinLnBrk="1">
              <a:spcBef>
                <a:spcPct val="20000"/>
              </a:spcBef>
              <a:spcAft>
                <a:spcPct val="0"/>
              </a:spcAft>
              <a:defRPr/>
            </a:pPr>
            <a:r>
              <a:rPr lang="en-US" altLang="ko-KR" sz="3200" b="1" dirty="0">
                <a:solidFill>
                  <a:schemeClr val="accent2">
                    <a:lumMod val="50000"/>
                  </a:schemeClr>
                </a:solidFill>
                <a:latin typeface="Saysettha Unicode" charset="0"/>
                <a:ea typeface="Saysettha Unicode" charset="0"/>
                <a:cs typeface="Saysettha Unicode" charset="0"/>
              </a:rPr>
              <a:t>01: </a:t>
            </a:r>
            <a:r>
              <a:rPr lang="en-US" altLang="ko-KR" sz="3200" b="1" dirty="0" err="1">
                <a:solidFill>
                  <a:schemeClr val="accent2">
                    <a:lumMod val="50000"/>
                  </a:schemeClr>
                </a:solidFill>
                <a:latin typeface="Saysettha Unicode" charset="0"/>
                <a:ea typeface="Saysettha Unicode" charset="0"/>
                <a:cs typeface="Saysettha Unicode" charset="0"/>
              </a:rPr>
              <a:t>ທືນແລະດອກເບ້ຍ</a:t>
            </a:r>
            <a:endParaRPr lang="en-US" altLang="ko-KR" sz="3200" b="1" dirty="0">
              <a:solidFill>
                <a:schemeClr val="accent2">
                  <a:lumMod val="50000"/>
                </a:schemeClr>
              </a:solidFill>
              <a:latin typeface="Saysettha Unicode" charset="0"/>
              <a:ea typeface="Saysettha Unicode" charset="0"/>
              <a:cs typeface="Saysettha Unicode" charset="0"/>
            </a:endParaRPr>
          </a:p>
          <a:p>
            <a:pPr lvl="0" fontAlgn="base" latinLnBrk="1">
              <a:spcBef>
                <a:spcPct val="20000"/>
              </a:spcBef>
              <a:spcAft>
                <a:spcPct val="0"/>
              </a:spcAft>
              <a:defRPr/>
            </a:pPr>
            <a:endParaRPr lang="en-US" b="1" dirty="0">
              <a:solidFill>
                <a:schemeClr val="accent2">
                  <a:lumMod val="75000"/>
                </a:schemeClr>
              </a:solidFill>
              <a:latin typeface="Saysettha Unicode" charset="0"/>
              <a:ea typeface="Saysettha Unicode" charset="0"/>
              <a:cs typeface="Saysettha Unicode" charset="0"/>
            </a:endParaRPr>
          </a:p>
          <a:p>
            <a:pPr lvl="0" fontAlgn="base" latinLnBrk="1">
              <a:spcBef>
                <a:spcPct val="20000"/>
              </a:spcBef>
              <a:spcAft>
                <a:spcPct val="0"/>
              </a:spcAft>
              <a:defRPr/>
            </a:pPr>
            <a:endParaRPr lang="en-US" b="1" dirty="0">
              <a:solidFill>
                <a:schemeClr val="accent2">
                  <a:lumMod val="75000"/>
                </a:schemeClr>
              </a:solidFill>
              <a:latin typeface="Saysettha Unicode" charset="0"/>
              <a:ea typeface="Saysettha Unicode" charset="0"/>
              <a:cs typeface="Saysettha Unicode" charset="0"/>
            </a:endParaRPr>
          </a:p>
          <a:p>
            <a:pPr marL="685800" indent="-342900">
              <a:buBlip>
                <a:blip r:embed="rId3"/>
              </a:buBlip>
            </a:pPr>
            <a:r>
              <a:rPr lang="en-US" sz="2400" b="1" dirty="0" err="1">
                <a:solidFill>
                  <a:schemeClr val="accent2">
                    <a:lumMod val="75000"/>
                  </a:schemeClr>
                </a:solidFill>
                <a:latin typeface="Saysettha Unicode" charset="0"/>
                <a:ea typeface="Saysettha Unicode" charset="0"/>
                <a:cs typeface="Saysettha Unicode" charset="0"/>
              </a:rPr>
              <a:t>ພາກສະເໜີ</a:t>
            </a:r>
            <a:endParaRPr lang="en-US" sz="2400" b="1" dirty="0">
              <a:solidFill>
                <a:schemeClr val="accent2">
                  <a:lumMod val="75000"/>
                </a:schemeClr>
              </a:solidFill>
              <a:latin typeface="Saysettha Unicode" charset="0"/>
              <a:ea typeface="Saysettha Unicode" charset="0"/>
              <a:cs typeface="Saysettha Unicode" charset="0"/>
            </a:endParaRPr>
          </a:p>
          <a:p>
            <a:pPr marL="685800" indent="-342900">
              <a:buBlip>
                <a:blip r:embed="rId3"/>
              </a:buBlip>
            </a:pPr>
            <a:r>
              <a:rPr lang="en-US" sz="2400" b="1" dirty="0">
                <a:solidFill>
                  <a:schemeClr val="accent2">
                    <a:lumMod val="75000"/>
                  </a:schemeClr>
                </a:solidFill>
                <a:latin typeface="Saysettha Unicode" charset="0"/>
                <a:ea typeface="Saysettha Unicode" charset="0"/>
                <a:cs typeface="Saysettha Unicode" charset="0"/>
              </a:rPr>
              <a:t>Compounding interest</a:t>
            </a:r>
          </a:p>
        </p:txBody>
      </p:sp>
    </p:spTree>
    <p:extLst>
      <p:ext uri="{BB962C8B-B14F-4D97-AF65-F5344CB8AC3E}">
        <p14:creationId xmlns:p14="http://schemas.microsoft.com/office/powerpoint/2010/main" val="2987525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th-TH" altLang="ko-KR" sz="2800" b="1" dirty="0">
                <a:solidFill>
                  <a:schemeClr val="accent5">
                    <a:lumMod val="50000"/>
                  </a:schemeClr>
                </a:solidFill>
                <a:latin typeface="Phetsarath OT" charset="0"/>
                <a:ea typeface="Phetsarath OT" charset="0"/>
                <a:cs typeface="Phetsarath OT" charset="0"/>
              </a:rPr>
              <a:t>1</a:t>
            </a:r>
            <a:r>
              <a:rPr lang="en-US" altLang="ko-KR" sz="2800" b="1" dirty="0">
                <a:solidFill>
                  <a:schemeClr val="accent5">
                    <a:lumMod val="50000"/>
                  </a:schemeClr>
                </a:solidFill>
                <a:latin typeface="Phetsarath OT" charset="0"/>
                <a:ea typeface="Phetsarath OT" charset="0"/>
                <a:cs typeface="Phetsarath OT" charset="0"/>
              </a:rPr>
              <a:t>. </a:t>
            </a:r>
            <a:r>
              <a:rPr lang="en-US" altLang="ko-KR" sz="2800" b="1" dirty="0" err="1">
                <a:solidFill>
                  <a:schemeClr val="accent5">
                    <a:lumMod val="50000"/>
                  </a:schemeClr>
                </a:solidFill>
                <a:latin typeface="Phetsarath OT" charset="0"/>
                <a:ea typeface="굴림" pitchFamily="50" charset="-127"/>
                <a:cs typeface="Phetsarath OT" charset="0"/>
              </a:rPr>
              <a:t>ທືນ</a:t>
            </a:r>
            <a:r>
              <a:rPr lang="en-US" altLang="ko-KR" sz="2800" b="1" dirty="0">
                <a:solidFill>
                  <a:schemeClr val="accent5">
                    <a:lumMod val="50000"/>
                  </a:schemeClr>
                </a:solidFill>
                <a:latin typeface="Phetsarath OT" charset="0"/>
                <a:ea typeface="굴림" pitchFamily="50" charset="-127"/>
                <a:cs typeface="Phetsarath OT" charset="0"/>
              </a:rPr>
              <a:t> </a:t>
            </a:r>
            <a:r>
              <a:rPr lang="en-US" altLang="ko-KR" sz="2800" b="1" dirty="0" err="1">
                <a:solidFill>
                  <a:schemeClr val="accent5">
                    <a:lumMod val="50000"/>
                  </a:schemeClr>
                </a:solidFill>
                <a:latin typeface="Phetsarath OT" charset="0"/>
                <a:ea typeface="굴림" pitchFamily="50" charset="-127"/>
                <a:cs typeface="Phetsarath OT" charset="0"/>
              </a:rPr>
              <a:t>ແລະ</a:t>
            </a:r>
            <a:r>
              <a:rPr lang="en-US" altLang="ko-KR" sz="2800" b="1" dirty="0">
                <a:solidFill>
                  <a:schemeClr val="accent5">
                    <a:lumMod val="50000"/>
                  </a:schemeClr>
                </a:solidFill>
                <a:latin typeface="Phetsarath OT" charset="0"/>
                <a:ea typeface="굴림" pitchFamily="50" charset="-127"/>
                <a:cs typeface="Phetsarath OT" charset="0"/>
              </a:rPr>
              <a:t> </a:t>
            </a:r>
            <a:r>
              <a:rPr lang="en-US" altLang="ko-KR" sz="2800" b="1" dirty="0" err="1">
                <a:solidFill>
                  <a:schemeClr val="accent5">
                    <a:lumMod val="50000"/>
                  </a:schemeClr>
                </a:solidFill>
                <a:latin typeface="Phetsarath OT" charset="0"/>
                <a:ea typeface="굴림" pitchFamily="50" charset="-127"/>
                <a:cs typeface="Phetsarath OT" charset="0"/>
              </a:rPr>
              <a:t>ດອກເບ້ຍ</a:t>
            </a:r>
            <a:endParaRPr lang="en-US" altLang="ko-KR" sz="2800" b="1" dirty="0">
              <a:solidFill>
                <a:schemeClr val="accent5">
                  <a:lumMod val="50000"/>
                </a:schemeClr>
              </a:solidFill>
              <a:latin typeface="Phetsarath OT" charset="0"/>
              <a:ea typeface="굴림" pitchFamily="50" charset="-127"/>
              <a:cs typeface="Phetsarath OT" charset="0"/>
            </a:endParaRPr>
          </a:p>
        </p:txBody>
      </p:sp>
      <p:sp>
        <p:nvSpPr>
          <p:cNvPr id="26" name="Rectangle 5"/>
          <p:cNvSpPr txBox="1">
            <a:spLocks/>
          </p:cNvSpPr>
          <p:nvPr/>
        </p:nvSpPr>
        <p:spPr>
          <a:xfrm>
            <a:off x="2161416" y="1169213"/>
            <a:ext cx="4803263"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en-US" sz="2400" b="1" dirty="0" err="1">
                <a:solidFill>
                  <a:schemeClr val="accent5">
                    <a:lumMod val="50000"/>
                  </a:schemeClr>
                </a:solidFill>
                <a:latin typeface="Phetsarath OT" charset="0"/>
                <a:ea typeface="Phetsarath OT" charset="0"/>
                <a:cs typeface="Phetsarath OT" charset="0"/>
              </a:rPr>
              <a:t>ພາກສະເໜີ</a:t>
            </a:r>
            <a:endParaRPr lang="en-US" sz="2400" b="1" dirty="0">
              <a:solidFill>
                <a:schemeClr val="accent5">
                  <a:lumMod val="50000"/>
                </a:schemeClr>
              </a:solidFill>
              <a:latin typeface="Phetsarath OT" charset="0"/>
              <a:ea typeface="Phetsarath OT" charset="0"/>
              <a:cs typeface="Phetsarath OT" charset="0"/>
            </a:endParaRPr>
          </a:p>
        </p:txBody>
      </p:sp>
      <p:grpSp>
        <p:nvGrpSpPr>
          <p:cNvPr id="31" name="Group 30"/>
          <p:cNvGrpSpPr/>
          <p:nvPr/>
        </p:nvGrpSpPr>
        <p:grpSpPr>
          <a:xfrm>
            <a:off x="1718177" y="1132030"/>
            <a:ext cx="404793" cy="533963"/>
            <a:chOff x="5770331" y="1112579"/>
            <a:chExt cx="335168" cy="478634"/>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8"/>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1</a:t>
              </a:r>
            </a:p>
          </p:txBody>
        </p:sp>
      </p:grpSp>
      <p:grpSp>
        <p:nvGrpSpPr>
          <p:cNvPr id="27" name="그룹 24"/>
          <p:cNvGrpSpPr/>
          <p:nvPr/>
        </p:nvGrpSpPr>
        <p:grpSpPr>
          <a:xfrm>
            <a:off x="2188741" y="1957823"/>
            <a:ext cx="2572763" cy="1047851"/>
            <a:chOff x="6459080" y="1409381"/>
            <a:chExt cx="2052152" cy="1458537"/>
          </a:xfrm>
        </p:grpSpPr>
        <p:grpSp>
          <p:nvGrpSpPr>
            <p:cNvPr id="28" name="그룹 16"/>
            <p:cNvGrpSpPr/>
            <p:nvPr/>
          </p:nvGrpSpPr>
          <p:grpSpPr>
            <a:xfrm>
              <a:off x="6459080" y="1409381"/>
              <a:ext cx="2052152" cy="1458537"/>
              <a:chOff x="6263680" y="1340768"/>
              <a:chExt cx="2605967" cy="1852153"/>
            </a:xfrm>
          </p:grpSpPr>
          <p:sp>
            <p:nvSpPr>
              <p:cNvPr id="30" name="타원 9"/>
              <p:cNvSpPr/>
              <p:nvPr/>
            </p:nvSpPr>
            <p:spPr>
              <a:xfrm>
                <a:off x="6263680" y="1340768"/>
                <a:ext cx="2598327" cy="1852153"/>
              </a:xfrm>
              <a:prstGeom prst="roundRect">
                <a:avLst/>
              </a:prstGeom>
              <a:blipFill>
                <a:blip r:embed="rId3" cstate="print">
                  <a:lum bright="-10000"/>
                </a:blip>
                <a:stretch>
                  <a:fillRect/>
                </a:stretch>
              </a:blipFill>
              <a:ln>
                <a:solidFill>
                  <a:srgbClr val="329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ko-KR" altLang="en-US" b="1"/>
              </a:p>
            </p:txBody>
          </p:sp>
          <p:sp>
            <p:nvSpPr>
              <p:cNvPr id="33" name="도넛 13"/>
              <p:cNvSpPr/>
              <p:nvPr/>
            </p:nvSpPr>
            <p:spPr>
              <a:xfrm>
                <a:off x="6271320" y="1340768"/>
                <a:ext cx="2598327" cy="1691134"/>
              </a:xfrm>
              <a:prstGeom prst="round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
          <p:nvSpPr>
            <p:cNvPr id="29" name="타원 23"/>
            <p:cNvSpPr/>
            <p:nvPr/>
          </p:nvSpPr>
          <p:spPr>
            <a:xfrm>
              <a:off x="6716112" y="1655360"/>
              <a:ext cx="1546156" cy="848049"/>
            </a:xfrm>
            <a:prstGeom prst="roundRect">
              <a:avLst/>
            </a:prstGeom>
            <a:blipFill>
              <a:blip r:embed="rId4" cstate="print">
                <a:lum bright="30000" contrast="-3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5" name="AutoShape 9"/>
          <p:cNvSpPr>
            <a:spLocks noChangeArrowheads="1"/>
          </p:cNvSpPr>
          <p:nvPr/>
        </p:nvSpPr>
        <p:spPr bwMode="auto">
          <a:xfrm>
            <a:off x="4768424" y="2251261"/>
            <a:ext cx="5001554" cy="370816"/>
          </a:xfrm>
          <a:prstGeom prst="roundRect">
            <a:avLst>
              <a:gd name="adj" fmla="val 0"/>
            </a:avLst>
          </a:prstGeom>
          <a:noFill/>
          <a:ln w="9525">
            <a:noFill/>
            <a:round/>
            <a:headEnd/>
            <a:tailEnd/>
          </a:ln>
          <a:effectLst>
            <a:outerShdw dist="17961" dir="2700000" sx="1000" sy="1000" algn="ctr" rotWithShape="0">
              <a:schemeClr val="tx1"/>
            </a:outerShdw>
          </a:effectLst>
        </p:spPr>
        <p:txBody>
          <a:bodyPr vert="horz" wrap="none" lIns="91440" tIns="45720" rIns="91440" bIns="45720" numCol="1" anchor="ctr" anchorCtr="0" compatLnSpc="1">
            <a:prstTxWarp prst="textNoShape">
              <a:avLst/>
            </a:prstTxWarp>
          </a:bodyPr>
          <a:lstStyle/>
          <a:p>
            <a:r>
              <a:rPr lang="en-US" altLang="ko-KR" sz="1600" dirty="0">
                <a:solidFill>
                  <a:srgbClr val="FF0000"/>
                </a:solidFill>
                <a:latin typeface="Phetsarath OT" charset="0"/>
                <a:cs typeface="Phetsarath OT" charset="0"/>
              </a:rPr>
              <a:t>C</a:t>
            </a:r>
            <a:r>
              <a:rPr lang="en-US" sz="1600" dirty="0">
                <a:solidFill>
                  <a:srgbClr val="FF0000"/>
                </a:solidFill>
                <a:latin typeface="Phetsarath OT" charset="0"/>
                <a:cs typeface="Phetsarath OT" charset="0"/>
              </a:rPr>
              <a:t>apital was defined as durable goods produced </a:t>
            </a:r>
            <a:r>
              <a:rPr lang="en-US" sz="1600" dirty="0">
                <a:latin typeface="Phetsarath OT" charset="0"/>
                <a:cs typeface="Phetsarath OT" charset="0"/>
              </a:rPr>
              <a:t>by human</a:t>
            </a:r>
          </a:p>
          <a:p>
            <a:r>
              <a:rPr lang="en-US" sz="1600" dirty="0">
                <a:latin typeface="Phetsarath OT" charset="0"/>
                <a:cs typeface="Phetsarath OT" charset="0"/>
              </a:rPr>
              <a:t> and used in production.</a:t>
            </a:r>
            <a:endParaRPr lang="en-US" altLang="ko-KR" sz="1600" b="1" dirty="0">
              <a:solidFill>
                <a:srgbClr val="329936"/>
              </a:solidFill>
              <a:latin typeface="Phetsarath OT" charset="0"/>
              <a:ea typeface="HY견고딕" pitchFamily="18" charset="-127"/>
              <a:cs typeface="Phetsarath OT" charset="0"/>
            </a:endParaRPr>
          </a:p>
        </p:txBody>
      </p:sp>
      <p:sp>
        <p:nvSpPr>
          <p:cNvPr id="36" name="TextBox 35"/>
          <p:cNvSpPr txBox="1"/>
          <p:nvPr/>
        </p:nvSpPr>
        <p:spPr>
          <a:xfrm>
            <a:off x="4508439" y="2806677"/>
            <a:ext cx="5191136" cy="523220"/>
          </a:xfrm>
          <a:prstGeom prst="rect">
            <a:avLst/>
          </a:prstGeom>
          <a:noFill/>
        </p:spPr>
        <p:txBody>
          <a:bodyPr wrap="square" rtlCol="0">
            <a:spAutoFit/>
          </a:bodyPr>
          <a:lstStyle/>
          <a:p>
            <a:pPr marL="511175" lvl="1" indent="-282575">
              <a:buClr>
                <a:srgbClr val="000000"/>
              </a:buClr>
              <a:buBlip>
                <a:blip r:embed="rId5"/>
              </a:buBlip>
            </a:pPr>
            <a:r>
              <a:rPr lang="en-US" sz="1400" dirty="0">
                <a:solidFill>
                  <a:srgbClr val="FF0000"/>
                </a:solidFill>
                <a:latin typeface="Phetsarath OT" charset="0"/>
                <a:cs typeface="Phetsarath OT" charset="0"/>
              </a:rPr>
              <a:t>Durable goods </a:t>
            </a:r>
            <a:r>
              <a:rPr lang="en-US" sz="1400" dirty="0">
                <a:latin typeface="Phetsarath OT" charset="0"/>
                <a:cs typeface="Phetsarath OT" charset="0"/>
              </a:rPr>
              <a:t>such machinery, equipment, tools, works of art, and building, inventories of goods</a:t>
            </a:r>
          </a:p>
        </p:txBody>
      </p:sp>
      <p:sp>
        <p:nvSpPr>
          <p:cNvPr id="37" name="Rectangle 36"/>
          <p:cNvSpPr/>
          <p:nvPr/>
        </p:nvSpPr>
        <p:spPr>
          <a:xfrm>
            <a:off x="4503572" y="3329897"/>
            <a:ext cx="5191136" cy="523220"/>
          </a:xfrm>
          <a:prstGeom prst="rect">
            <a:avLst/>
          </a:prstGeom>
        </p:spPr>
        <p:txBody>
          <a:bodyPr wrap="square">
            <a:spAutoFit/>
          </a:bodyPr>
          <a:lstStyle/>
          <a:p>
            <a:pPr marL="511175" lvl="1" indent="-282575">
              <a:buClr>
                <a:srgbClr val="000000"/>
              </a:buClr>
              <a:buBlip>
                <a:blip r:embed="rId5"/>
              </a:buBlip>
            </a:pPr>
            <a:r>
              <a:rPr lang="en-US" sz="1400" dirty="0">
                <a:solidFill>
                  <a:srgbClr val="FF0000"/>
                </a:solidFill>
                <a:latin typeface="Phetsarath OT" charset="0"/>
                <a:cs typeface="Phetsarath OT" charset="0"/>
              </a:rPr>
              <a:t>Financial assets</a:t>
            </a:r>
            <a:r>
              <a:rPr lang="en-US" sz="1400" dirty="0">
                <a:latin typeface="Phetsarath OT" charset="0"/>
                <a:cs typeface="Phetsarath OT" charset="0"/>
              </a:rPr>
              <a:t> such as saving accounts bonds, stocks, and certificates of deposit</a:t>
            </a:r>
          </a:p>
        </p:txBody>
      </p:sp>
      <p:sp>
        <p:nvSpPr>
          <p:cNvPr id="38" name="Rectangle 37"/>
          <p:cNvSpPr/>
          <p:nvPr/>
        </p:nvSpPr>
        <p:spPr>
          <a:xfrm>
            <a:off x="4486518" y="3845940"/>
            <a:ext cx="5191136" cy="523220"/>
          </a:xfrm>
          <a:prstGeom prst="rect">
            <a:avLst/>
          </a:prstGeom>
        </p:spPr>
        <p:txBody>
          <a:bodyPr wrap="square">
            <a:spAutoFit/>
          </a:bodyPr>
          <a:lstStyle/>
          <a:p>
            <a:pPr marL="573088" lvl="1" indent="-344488">
              <a:buClr>
                <a:srgbClr val="000000"/>
              </a:buClr>
              <a:buBlip>
                <a:blip r:embed="rId5"/>
              </a:buBlip>
            </a:pPr>
            <a:r>
              <a:rPr lang="en-US" sz="1400" dirty="0">
                <a:solidFill>
                  <a:srgbClr val="FF0000"/>
                </a:solidFill>
                <a:latin typeface="Phetsarath OT" charset="0"/>
                <a:cs typeface="Phetsarath OT" charset="0"/>
              </a:rPr>
              <a:t>Land and natural resources </a:t>
            </a:r>
            <a:r>
              <a:rPr lang="en-US" sz="1400" dirty="0">
                <a:latin typeface="Phetsarath OT" charset="0"/>
                <a:cs typeface="Phetsarath OT" charset="0"/>
              </a:rPr>
              <a:t>such as coal, oil, and timber</a:t>
            </a:r>
          </a:p>
        </p:txBody>
      </p:sp>
      <p:sp>
        <p:nvSpPr>
          <p:cNvPr id="39" name="Rounded Rectangle 38"/>
          <p:cNvSpPr/>
          <p:nvPr/>
        </p:nvSpPr>
        <p:spPr>
          <a:xfrm>
            <a:off x="3195266" y="4783052"/>
            <a:ext cx="5208505" cy="578882"/>
          </a:xfrm>
          <a:prstGeom prst="roundRect">
            <a:avLst/>
          </a:prstGeom>
          <a:solidFill>
            <a:schemeClr val="bg1"/>
          </a:solidFill>
          <a:ln w="12700">
            <a:solidFill>
              <a:schemeClr val="accent6">
                <a:lumMod val="50000"/>
              </a:schemeClr>
            </a:solidFill>
          </a:ln>
          <a:effectLst>
            <a:outerShdw blurRad="50800" dist="38100" dir="2700000" algn="tl" rotWithShape="0">
              <a:prstClr val="black">
                <a:alpha val="40000"/>
              </a:prstClr>
            </a:outerShdw>
          </a:effectLst>
        </p:spPr>
        <p:txBody>
          <a:bodyPr wrap="square">
            <a:spAutoFit/>
          </a:bodyPr>
          <a:lstStyle/>
          <a:p>
            <a:pPr>
              <a:buClr>
                <a:srgbClr val="000000"/>
              </a:buClr>
            </a:pPr>
            <a:r>
              <a:rPr lang="en-US" sz="1400" dirty="0">
                <a:latin typeface="Phetsarath OT" charset="0"/>
                <a:cs typeface="Phetsarath OT" charset="0"/>
              </a:rPr>
              <a:t>Forest enterprise who invest in forest management expect to get more than they gave up for it.</a:t>
            </a:r>
          </a:p>
        </p:txBody>
      </p:sp>
      <p:sp>
        <p:nvSpPr>
          <p:cNvPr id="40" name="Rounded Rectangle 39"/>
          <p:cNvSpPr/>
          <p:nvPr/>
        </p:nvSpPr>
        <p:spPr>
          <a:xfrm>
            <a:off x="3195266" y="4324073"/>
            <a:ext cx="5208505" cy="340519"/>
          </a:xfrm>
          <a:prstGeom prst="roundRect">
            <a:avLst/>
          </a:prstGeom>
          <a:solidFill>
            <a:schemeClr val="bg1"/>
          </a:solidFill>
          <a:ln w="12700">
            <a:solidFill>
              <a:schemeClr val="accent6">
                <a:lumMod val="50000"/>
              </a:schemeClr>
            </a:solidFill>
          </a:ln>
          <a:effectLst>
            <a:outerShdw blurRad="50800" dist="38100" dir="2700000" algn="tl" rotWithShape="0">
              <a:prstClr val="black">
                <a:alpha val="40000"/>
              </a:prstClr>
            </a:outerShdw>
          </a:effectLst>
        </p:spPr>
        <p:txBody>
          <a:bodyPr wrap="square">
            <a:spAutoFit/>
          </a:bodyPr>
          <a:lstStyle/>
          <a:p>
            <a:pPr>
              <a:buClr>
                <a:srgbClr val="000000"/>
              </a:buClr>
            </a:pPr>
            <a:r>
              <a:rPr lang="en-US" sz="1400" dirty="0">
                <a:latin typeface="Phetsarath OT" charset="0"/>
                <a:cs typeface="Phetsarath OT" charset="0"/>
              </a:rPr>
              <a:t>Similarities, </a:t>
            </a:r>
            <a:r>
              <a:rPr lang="en-US" sz="1400" dirty="0">
                <a:solidFill>
                  <a:srgbClr val="FF0000"/>
                </a:solidFill>
                <a:latin typeface="Phetsarath OT" charset="0"/>
                <a:cs typeface="Phetsarath OT" charset="0"/>
              </a:rPr>
              <a:t>they are all assets that can be bought and sold</a:t>
            </a:r>
            <a:r>
              <a:rPr lang="en-US" sz="1400" dirty="0">
                <a:latin typeface="Phetsarath OT" charset="0"/>
                <a:cs typeface="Phetsarath OT" charset="0"/>
              </a:rPr>
              <a:t>.</a:t>
            </a:r>
          </a:p>
        </p:txBody>
      </p:sp>
      <p:sp>
        <p:nvSpPr>
          <p:cNvPr id="41" name="직사각형 32"/>
          <p:cNvSpPr/>
          <p:nvPr/>
        </p:nvSpPr>
        <p:spPr>
          <a:xfrm>
            <a:off x="2394936" y="2140057"/>
            <a:ext cx="2187768" cy="584775"/>
          </a:xfrm>
          <a:prstGeom prst="rect">
            <a:avLst/>
          </a:prstGeom>
        </p:spPr>
        <p:txBody>
          <a:bodyPr wrap="square">
            <a:spAutoFit/>
          </a:bodyPr>
          <a:lstStyle/>
          <a:p>
            <a:pPr marR="0" lvl="0" indent="0" algn="ctr" fontAlgn="base">
              <a:lnSpc>
                <a:spcPct val="100000"/>
              </a:lnSpc>
              <a:spcBef>
                <a:spcPct val="0"/>
              </a:spcBef>
              <a:spcAft>
                <a:spcPct val="0"/>
              </a:spcAft>
              <a:buClrTx/>
              <a:buSzTx/>
              <a:buFontTx/>
              <a:buNone/>
              <a:tabLst/>
            </a:pPr>
            <a:r>
              <a:rPr lang="en-US" sz="1600" dirty="0">
                <a:latin typeface="Phetsarath OT" charset="0"/>
                <a:cs typeface="Phetsarath OT" charset="0"/>
              </a:rPr>
              <a:t>The classical economic theory</a:t>
            </a:r>
            <a:endParaRPr lang="ko-KR" altLang="ko-KR" sz="1600" dirty="0">
              <a:solidFill>
                <a:schemeClr val="tx1">
                  <a:lumMod val="65000"/>
                  <a:lumOff val="35000"/>
                </a:schemeClr>
              </a:solidFill>
            </a:endParaRPr>
          </a:p>
        </p:txBody>
      </p:sp>
      <p:cxnSp>
        <p:nvCxnSpPr>
          <p:cNvPr id="42" name="직선 연결선 48"/>
          <p:cNvCxnSpPr/>
          <p:nvPr/>
        </p:nvCxnSpPr>
        <p:spPr>
          <a:xfrm>
            <a:off x="4750494" y="2707970"/>
            <a:ext cx="2547713" cy="0"/>
          </a:xfrm>
          <a:prstGeom prst="line">
            <a:avLst/>
          </a:prstGeom>
          <a:ln w="28575">
            <a:solidFill>
              <a:srgbClr val="3299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532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26114&quot;&gt;&lt;/object&gt;&lt;object type=&quot;2&quot; unique_id=&quot;26115&quot;&gt;&lt;object type=&quot;3&quot; unique_id=&quot;26117&quot;&gt;&lt;property id=&quot;20148&quot; value=&quot;5&quot;/&gt;&lt;property id=&quot;20300&quot; value=&quot;Slide 1&quot;/&gt;&lt;property id=&quot;20307&quot; value=&quot;257&quot;/&gt;&lt;/object&gt;&lt;object type=&quot;3&quot; unique_id=&quot;27704&quot;&gt;&lt;property id=&quot;20148&quot; value=&quot;5&quot;/&gt;&lt;property id=&quot;20300&quot; value=&quot;Slide 62&quot;/&gt;&lt;property id=&quot;20307&quot; value=&quot;281&quot;/&gt;&lt;/object&gt;&lt;object type=&quot;3&quot; unique_id=&quot;27856&quot;&gt;&lt;property id=&quot;20148&quot; value=&quot;5&quot;/&gt;&lt;property id=&quot;20300&quot; value=&quot;Slide 6&quot;/&gt;&lt;property id=&quot;20307&quot; value=&quot;290&quot;/&gt;&lt;/object&gt;&lt;object type=&quot;3&quot; unique_id=&quot;27858&quot;&gt;&lt;property id=&quot;20148&quot; value=&quot;5&quot;/&gt;&lt;property id=&quot;20300&quot; value=&quot;Slide 5&quot;/&gt;&lt;property id=&quot;20307&quot; value=&quot;289&quot;/&gt;&lt;/object&gt;&lt;object type=&quot;3&quot; unique_id=&quot;28380&quot;&gt;&lt;property id=&quot;20148&quot; value=&quot;5&quot;/&gt;&lt;property id=&quot;20300&quot; value=&quot;Slide 61&quot;/&gt;&lt;property id=&quot;20307&quot; value=&quot;297&quot;/&gt;&lt;/object&gt;&lt;object type=&quot;3&quot; unique_id=&quot;28459&quot;&gt;&lt;property id=&quot;20148&quot; value=&quot;5&quot;/&gt;&lt;property id=&quot;20300&quot; value=&quot;Slide 3&quot;/&gt;&lt;property id=&quot;20307&quot; value=&quot;298&quot;/&gt;&lt;/object&gt;&lt;object type=&quot;3&quot; unique_id=&quot;29243&quot;&gt;&lt;property id=&quot;20148&quot; value=&quot;5&quot;/&gt;&lt;property id=&quot;20300&quot; value=&quot;Slide 7&quot;/&gt;&lt;property id=&quot;20307&quot; value=&quot;299&quot;/&gt;&lt;/object&gt;&lt;object type=&quot;3&quot; unique_id=&quot;29483&quot;&gt;&lt;property id=&quot;20148&quot; value=&quot;5&quot;/&gt;&lt;property id=&quot;20300&quot; value=&quot;Slide 2&quot;/&gt;&lt;property id=&quot;20307&quot; value=&quot;284&quot;/&gt;&lt;/object&gt;&lt;object type=&quot;3&quot; unique_id=&quot;29508&quot;&gt;&lt;property id=&quot;20148&quot; value=&quot;5&quot;/&gt;&lt;property id=&quot;20300&quot; value=&quot;Slide 33&quot;/&gt;&lt;property id=&quot;20307&quot; value=&quot;322&quot;/&gt;&lt;/object&gt;&lt;object type=&quot;3&quot; unique_id=&quot;29539&quot;&gt;&lt;property id=&quot;20148&quot; value=&quot;5&quot;/&gt;&lt;property id=&quot;20300&quot; value=&quot;Slide 57&quot;/&gt;&lt;property id=&quot;20307&quot; value=&quot;280&quot;/&gt;&lt;/object&gt;&lt;object type=&quot;3&quot; unique_id=&quot;29540&quot;&gt;&lt;property id=&quot;20148&quot; value=&quot;5&quot;/&gt;&lt;property id=&quot;20300&quot; value=&quot;Slide 58&quot;/&gt;&lt;property id=&quot;20307&quot; value=&quot;310&quot;/&gt;&lt;/object&gt;&lt;object type=&quot;3&quot; unique_id=&quot;29541&quot;&gt;&lt;property id=&quot;20148&quot; value=&quot;5&quot;/&gt;&lt;property id=&quot;20300&quot; value=&quot;Slide 59&quot;/&gt;&lt;property id=&quot;20307&quot; value=&quot;355&quot;/&gt;&lt;/object&gt;&lt;object type=&quot;3&quot; unique_id=&quot;29542&quot;&gt;&lt;property id=&quot;20148&quot; value=&quot;5&quot;/&gt;&lt;property id=&quot;20300&quot; value=&quot;Slide 4&quot;/&gt;&lt;property id=&quot;20307&quot; value=&quot;366&quot;/&gt;&lt;/object&gt;&lt;object type=&quot;3&quot; unique_id=&quot;29543&quot;&gt;&lt;property id=&quot;20148&quot; value=&quot;5&quot;/&gt;&lt;property id=&quot;20300&quot; value=&quot;Slide 8&quot;/&gt;&lt;property id=&quot;20307&quot; value=&quot;403&quot;/&gt;&lt;/object&gt;&lt;object type=&quot;3&quot; unique_id=&quot;29544&quot;&gt;&lt;property id=&quot;20148&quot; value=&quot;5&quot;/&gt;&lt;property id=&quot;20300&quot; value=&quot;Slide 9&quot;/&gt;&lt;property id=&quot;20307&quot; value=&quot;404&quot;/&gt;&lt;/object&gt;&lt;object type=&quot;3&quot; unique_id=&quot;29545&quot;&gt;&lt;property id=&quot;20148&quot; value=&quot;5&quot;/&gt;&lt;property id=&quot;20300&quot; value=&quot;Slide 10&quot;/&gt;&lt;property id=&quot;20307&quot; value=&quot;365&quot;/&gt;&lt;/object&gt;&lt;object type=&quot;3&quot; unique_id=&quot;29546&quot;&gt;&lt;property id=&quot;20148&quot; value=&quot;5&quot;/&gt;&lt;property id=&quot;20300&quot; value=&quot;Slide 11&quot;/&gt;&lt;property id=&quot;20307&quot; value=&quot;367&quot;/&gt;&lt;/object&gt;&lt;object type=&quot;3&quot; unique_id=&quot;29552&quot;&gt;&lt;property id=&quot;20148&quot; value=&quot;5&quot;/&gt;&lt;property id=&quot;20300&quot; value=&quot;Slide 14&quot;/&gt;&lt;property id=&quot;20307&quot; value=&quot;377&quot;/&gt;&lt;/object&gt;&lt;object type=&quot;3&quot; unique_id=&quot;29553&quot;&gt;&lt;property id=&quot;20148&quot; value=&quot;5&quot;/&gt;&lt;property id=&quot;20300&quot; value=&quot;Slide 15&quot;/&gt;&lt;property id=&quot;20307&quot; value=&quot;378&quot;/&gt;&lt;/object&gt;&lt;object type=&quot;3&quot; unique_id=&quot;29566&quot;&gt;&lt;property id=&quot;20148&quot; value=&quot;5&quot;/&gt;&lt;property id=&quot;20300&quot; value=&quot;Slide 24&quot;/&gt;&lt;property id=&quot;20307&quot; value=&quot;409&quot;/&gt;&lt;/object&gt;&lt;object type=&quot;3&quot; unique_id=&quot;29576&quot;&gt;&lt;property id=&quot;20148&quot; value=&quot;5&quot;/&gt;&lt;property id=&quot;20300&quot; value=&quot;Slide 45&quot;/&gt;&lt;property id=&quot;20307&quot; value=&quot;396&quot;/&gt;&lt;/object&gt;&lt;object type=&quot;3&quot; unique_id=&quot;29612&quot;&gt;&lt;property id=&quot;20148&quot; value=&quot;5&quot;/&gt;&lt;property id=&quot;20300&quot; value=&quot;Slide 21&quot;/&gt;&lt;property id=&quot;20307&quot; value=&quot;444&quot;/&gt;&lt;/object&gt;&lt;object type=&quot;3&quot; unique_id=&quot;29613&quot;&gt;&lt;property id=&quot;20148&quot; value=&quot;5&quot;/&gt;&lt;property id=&quot;20300&quot; value=&quot;Slide 22&quot;/&gt;&lt;property id=&quot;20307&quot; value=&quot;445&quot;/&gt;&lt;/object&gt;&lt;object type=&quot;3&quot; unique_id=&quot;29614&quot;&gt;&lt;property id=&quot;20148&quot; value=&quot;5&quot;/&gt;&lt;property id=&quot;20300&quot; value=&quot;Slide 23&quot;/&gt;&lt;property id=&quot;20307&quot; value=&quot;446&quot;/&gt;&lt;/object&gt;&lt;object type=&quot;3&quot; unique_id=&quot;29615&quot;&gt;&lt;property id=&quot;20148&quot; value=&quot;5&quot;/&gt;&lt;property id=&quot;20300&quot; value=&quot;Slide 25&quot;/&gt;&lt;property id=&quot;20307&quot; value=&quot;447&quot;/&gt;&lt;/object&gt;&lt;object type=&quot;3&quot; unique_id=&quot;29616&quot;&gt;&lt;property id=&quot;20148&quot; value=&quot;5&quot;/&gt;&lt;property id=&quot;20300&quot; value=&quot;Slide 26&quot;/&gt;&lt;property id=&quot;20307&quot; value=&quot;449&quot;/&gt;&lt;/object&gt;&lt;object type=&quot;3&quot; unique_id=&quot;29617&quot;&gt;&lt;property id=&quot;20148&quot; value=&quot;5&quot;/&gt;&lt;property id=&quot;20300&quot; value=&quot;Slide 27&quot;/&gt;&lt;property id=&quot;20307&quot; value=&quot;450&quot;/&gt;&lt;/object&gt;&lt;object type=&quot;3&quot; unique_id=&quot;29618&quot;&gt;&lt;property id=&quot;20148&quot; value=&quot;5&quot;/&gt;&lt;property id=&quot;20300&quot; value=&quot;Slide 28&quot;/&gt;&lt;property id=&quot;20307&quot; value=&quot;451&quot;/&gt;&lt;/object&gt;&lt;object type=&quot;3&quot; unique_id=&quot;29619&quot;&gt;&lt;property id=&quot;20148&quot; value=&quot;5&quot;/&gt;&lt;property id=&quot;20300&quot; value=&quot;Slide 29&quot;/&gt;&lt;property id=&quot;20307&quot; value=&quot;452&quot;/&gt;&lt;/object&gt;&lt;object type=&quot;3&quot; unique_id=&quot;29620&quot;&gt;&lt;property id=&quot;20148&quot; value=&quot;5&quot;/&gt;&lt;property id=&quot;20300&quot; value=&quot;Slide 30&quot;/&gt;&lt;property id=&quot;20307&quot; value=&quot;453&quot;/&gt;&lt;/object&gt;&lt;object type=&quot;3&quot; unique_id=&quot;29621&quot;&gt;&lt;property id=&quot;20148&quot; value=&quot;5&quot;/&gt;&lt;property id=&quot;20300&quot; value=&quot;Slide 31&quot;/&gt;&lt;property id=&quot;20307&quot; value=&quot;454&quot;/&gt;&lt;/object&gt;&lt;object type=&quot;3&quot; unique_id=&quot;29622&quot;&gt;&lt;property id=&quot;20148&quot; value=&quot;5&quot;/&gt;&lt;property id=&quot;20300&quot; value=&quot;Slide 32&quot;/&gt;&lt;property id=&quot;20307&quot; value=&quot;455&quot;/&gt;&lt;/object&gt;&lt;object type=&quot;3&quot; unique_id=&quot;29629&quot;&gt;&lt;property id=&quot;20148&quot; value=&quot;5&quot;/&gt;&lt;property id=&quot;20300&quot; value=&quot;Slide 46&quot;/&gt;&lt;property id=&quot;20307&quot; value=&quot;464&quot;/&gt;&lt;/object&gt;&lt;object type=&quot;3&quot; unique_id=&quot;29636&quot;&gt;&lt;property id=&quot;20148&quot; value=&quot;5&quot;/&gt;&lt;property id=&quot;20300&quot; value=&quot;Slide 48&quot;/&gt;&lt;property id=&quot;20307&quot; value=&quot;470&quot;/&gt;&lt;/object&gt;&lt;object type=&quot;3&quot; unique_id=&quot;29637&quot;&gt;&lt;property id=&quot;20148&quot; value=&quot;5&quot;/&gt;&lt;property id=&quot;20300&quot; value=&quot;Slide 49&quot;/&gt;&lt;property id=&quot;20307&quot; value=&quot;471&quot;/&gt;&lt;/object&gt;&lt;object type=&quot;3&quot; unique_id=&quot;29642&quot;&gt;&lt;property id=&quot;20148&quot; value=&quot;5&quot;/&gt;&lt;property id=&quot;20300&quot; value=&quot;Slide 54&quot;/&gt;&lt;property id=&quot;20307&quot; value=&quot;473&quot;/&gt;&lt;/object&gt;&lt;object type=&quot;3&quot; unique_id=&quot;29643&quot;&gt;&lt;property id=&quot;20148&quot; value=&quot;5&quot;/&gt;&lt;property id=&quot;20300&quot; value=&quot;Slide 55&quot;/&gt;&lt;property id=&quot;20307&quot; value=&quot;474&quot;/&gt;&lt;/object&gt;&lt;object type=&quot;3&quot; unique_id=&quot;29644&quot;&gt;&lt;property id=&quot;20148&quot; value=&quot;5&quot;/&gt;&lt;property id=&quot;20300&quot; value=&quot;Slide 56&quot;/&gt;&lt;property id=&quot;20307&quot; value=&quot;475&quot;/&gt;&lt;/object&gt;&lt;object type=&quot;3&quot; unique_id=&quot;29668&quot;&gt;&lt;property id=&quot;20148&quot; value=&quot;5&quot;/&gt;&lt;property id=&quot;20300&quot; value=&quot;Slide 50&quot;/&gt;&lt;property id=&quot;20307&quot; value=&quot;501&quot;/&gt;&lt;/object&gt;&lt;object type=&quot;3&quot; unique_id=&quot;29669&quot;&gt;&lt;property id=&quot;20148&quot; value=&quot;5&quot;/&gt;&lt;property id=&quot;20300&quot; value=&quot;Slide 12&quot;/&gt;&lt;property id=&quot;20307&quot; value=&quot;502&quot;/&gt;&lt;/object&gt;&lt;object type=&quot;3&quot; unique_id=&quot;29670&quot;&gt;&lt;property id=&quot;20148&quot; value=&quot;5&quot;/&gt;&lt;property id=&quot;20300&quot; value=&quot;Slide 13&quot;/&gt;&lt;property id=&quot;20307&quot; value=&quot;503&quot;/&gt;&lt;/object&gt;&lt;object type=&quot;3&quot; unique_id=&quot;29671&quot;&gt;&lt;property id=&quot;20148&quot; value=&quot;5&quot;/&gt;&lt;property id=&quot;20300&quot; value=&quot;Slide 16&quot;/&gt;&lt;property id=&quot;20307&quot; value=&quot;504&quot;/&gt;&lt;/object&gt;&lt;object type=&quot;3&quot; unique_id=&quot;29672&quot;&gt;&lt;property id=&quot;20148&quot; value=&quot;5&quot;/&gt;&lt;property id=&quot;20300&quot; value=&quot;Slide 17&quot;/&gt;&lt;property id=&quot;20307&quot; value=&quot;505&quot;/&gt;&lt;/object&gt;&lt;object type=&quot;3&quot; unique_id=&quot;29673&quot;&gt;&lt;property id=&quot;20148&quot; value=&quot;5&quot;/&gt;&lt;property id=&quot;20300&quot; value=&quot;Slide 18&quot;/&gt;&lt;property id=&quot;20307&quot; value=&quot;506&quot;/&gt;&lt;/object&gt;&lt;object type=&quot;3&quot; unique_id=&quot;29674&quot;&gt;&lt;property id=&quot;20148&quot; value=&quot;5&quot;/&gt;&lt;property id=&quot;20300&quot; value=&quot;Slide 19&quot;/&gt;&lt;property id=&quot;20307&quot; value=&quot;507&quot;/&gt;&lt;/object&gt;&lt;object type=&quot;3&quot; unique_id=&quot;29675&quot;&gt;&lt;property id=&quot;20148&quot; value=&quot;5&quot;/&gt;&lt;property id=&quot;20300&quot; value=&quot;Slide 20&quot;/&gt;&lt;property id=&quot;20307&quot; value=&quot;508&quot;/&gt;&lt;/object&gt;&lt;object type=&quot;3&quot; unique_id=&quot;29676&quot;&gt;&lt;property id=&quot;20148&quot; value=&quot;5&quot;/&gt;&lt;property id=&quot;20300&quot; value=&quot;Slide 34&quot;/&gt;&lt;property id=&quot;20307&quot; value=&quot;509&quot;/&gt;&lt;/object&gt;&lt;object type=&quot;3&quot; unique_id=&quot;29677&quot;&gt;&lt;property id=&quot;20148&quot; value=&quot;5&quot;/&gt;&lt;property id=&quot;20300&quot; value=&quot;Slide 35&quot;/&gt;&lt;property id=&quot;20307&quot; value=&quot;511&quot;/&gt;&lt;/object&gt;&lt;object type=&quot;3&quot; unique_id=&quot;29678&quot;&gt;&lt;property id=&quot;20148&quot; value=&quot;5&quot;/&gt;&lt;property id=&quot;20300&quot; value=&quot;Slide 36&quot;/&gt;&lt;property id=&quot;20307&quot; value=&quot;512&quot;/&gt;&lt;/object&gt;&lt;object type=&quot;3&quot; unique_id=&quot;29679&quot;&gt;&lt;property id=&quot;20148&quot; value=&quot;5&quot;/&gt;&lt;property id=&quot;20300&quot; value=&quot;Slide 37&quot;/&gt;&lt;property id=&quot;20307&quot; value=&quot;513&quot;/&gt;&lt;/object&gt;&lt;object type=&quot;3&quot; unique_id=&quot;29680&quot;&gt;&lt;property id=&quot;20148&quot; value=&quot;5&quot;/&gt;&lt;property id=&quot;20300&quot; value=&quot;Slide 38&quot;/&gt;&lt;property id=&quot;20307&quot; value=&quot;514&quot;/&gt;&lt;/object&gt;&lt;object type=&quot;3&quot; unique_id=&quot;29681&quot;&gt;&lt;property id=&quot;20148&quot; value=&quot;5&quot;/&gt;&lt;property id=&quot;20300&quot; value=&quot;Slide 39&quot;/&gt;&lt;property id=&quot;20307&quot; value=&quot;515&quot;/&gt;&lt;/object&gt;&lt;object type=&quot;3&quot; unique_id=&quot;29682&quot;&gt;&lt;property id=&quot;20148&quot; value=&quot;5&quot;/&gt;&lt;property id=&quot;20300&quot; value=&quot;Slide 40&quot;/&gt;&lt;property id=&quot;20307&quot; value=&quot;516&quot;/&gt;&lt;/object&gt;&lt;object type=&quot;3&quot; unique_id=&quot;29683&quot;&gt;&lt;property id=&quot;20148&quot; value=&quot;5&quot;/&gt;&lt;property id=&quot;20300&quot; value=&quot;Slide 41&quot;/&gt;&lt;property id=&quot;20307&quot; value=&quot;519&quot;/&gt;&lt;/object&gt;&lt;object type=&quot;3&quot; unique_id=&quot;29684&quot;&gt;&lt;property id=&quot;20148&quot; value=&quot;5&quot;/&gt;&lt;property id=&quot;20300&quot; value=&quot;Slide 42&quot;/&gt;&lt;property id=&quot;20307&quot; value=&quot;518&quot;/&gt;&lt;/object&gt;&lt;object type=&quot;3&quot; unique_id=&quot;29685&quot;&gt;&lt;property id=&quot;20148&quot; value=&quot;5&quot;/&gt;&lt;property id=&quot;20300&quot; value=&quot;Slide 43&quot;/&gt;&lt;property id=&quot;20307&quot; value=&quot;520&quot;/&gt;&lt;/object&gt;&lt;object type=&quot;3&quot; unique_id=&quot;29686&quot;&gt;&lt;property id=&quot;20148&quot; value=&quot;5&quot;/&gt;&lt;property id=&quot;20300&quot; value=&quot;Slide 44&quot;/&gt;&lt;property id=&quot;20307&quot; value=&quot;521&quot;/&gt;&lt;/object&gt;&lt;object type=&quot;3&quot; unique_id=&quot;29687&quot;&gt;&lt;property id=&quot;20148&quot; value=&quot;5&quot;/&gt;&lt;property id=&quot;20300&quot; value=&quot;Slide 47&quot;/&gt;&lt;property id=&quot;20307&quot; value=&quot;522&quot;/&gt;&lt;/object&gt;&lt;object type=&quot;3&quot; unique_id=&quot;29688&quot;&gt;&lt;property id=&quot;20148&quot; value=&quot;5&quot;/&gt;&lt;property id=&quot;20300&quot; value=&quot;Slide 51&quot;/&gt;&lt;property id=&quot;20307&quot; value=&quot;523&quot;/&gt;&lt;/object&gt;&lt;object type=&quot;3&quot; unique_id=&quot;29689&quot;&gt;&lt;property id=&quot;20148&quot; value=&quot;5&quot;/&gt;&lt;property id=&quot;20300&quot; value=&quot;Slide 52&quot;/&gt;&lt;property id=&quot;20307&quot; value=&quot;524&quot;/&gt;&lt;/object&gt;&lt;object type=&quot;3&quot; unique_id=&quot;29690&quot;&gt;&lt;property id=&quot;20148&quot; value=&quot;5&quot;/&gt;&lt;property id=&quot;20300&quot; value=&quot;Slide 53&quot;/&gt;&lt;property id=&quot;20307&quot; value=&quot;525&quot;/&gt;&lt;/object&gt;&lt;object type=&quot;3&quot; unique_id=&quot;29754&quot;&gt;&lt;property id=&quot;20148&quot; value=&quot;5&quot;/&gt;&lt;property id=&quot;20300&quot; value=&quot;Slide 60&quot;/&gt;&lt;property id=&quot;20307&quot; value=&quot;526&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16408</TotalTime>
  <Words>5974</Words>
  <Application>Microsoft Office PowerPoint</Application>
  <PresentationFormat>Widescreen</PresentationFormat>
  <Paragraphs>775</Paragraphs>
  <Slides>42</Slides>
  <Notes>36</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4" baseType="lpstr">
      <vt:lpstr>굴림</vt:lpstr>
      <vt:lpstr>Arial</vt:lpstr>
      <vt:lpstr>Calibri</vt:lpstr>
      <vt:lpstr>Cambria</vt:lpstr>
      <vt:lpstr>Cambria Math</vt:lpstr>
      <vt:lpstr>HY헤드라인M</vt:lpstr>
      <vt:lpstr>Phetsarath</vt:lpstr>
      <vt:lpstr>Phetsarath OT</vt:lpstr>
      <vt:lpstr>Saysettha Unicode</vt:lpstr>
      <vt:lpstr>Wingdings 2</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happy1</dc:creator>
  <cp:lastModifiedBy>S. Phimmavong</cp:lastModifiedBy>
  <cp:revision>2076</cp:revision>
  <dcterms:created xsi:type="dcterms:W3CDTF">2014-06-03T20:01:49Z</dcterms:created>
  <dcterms:modified xsi:type="dcterms:W3CDTF">2019-10-22T03:16:02Z</dcterms:modified>
</cp:coreProperties>
</file>